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 id="376" r:id="rId127"/>
    <p:sldId id="377" r:id="rId128"/>
    <p:sldId id="378" r:id="rId129"/>
  </p:sldIdLst>
  <p:sldSz cy="5143500" cx="9144000"/>
  <p:notesSz cx="6858000" cy="9144000"/>
  <p:embeddedFontLst>
    <p:embeddedFont>
      <p:font typeface="Optimistic Text"/>
      <p:regular r:id="rId130"/>
      <p:bold r:id="rId131"/>
    </p:embeddedFont>
    <p:embeddedFont>
      <p:font typeface="Helvetica Neue"/>
      <p:regular r:id="rId132"/>
      <p:bold r:id="rId133"/>
      <p:italic r:id="rId134"/>
      <p:boldItalic r:id="rId135"/>
    </p:embeddedFont>
    <p:embeddedFont>
      <p:font typeface="Ubuntu Mono"/>
      <p:regular r:id="rId136"/>
      <p:bold r:id="rId137"/>
      <p:italic r:id="rId138"/>
      <p:boldItalic r:id="rId139"/>
    </p:embeddedFont>
    <p:embeddedFont>
      <p:font typeface="Karla"/>
      <p:regular r:id="rId140"/>
      <p:bold r:id="rId141"/>
      <p:italic r:id="rId142"/>
      <p:boldItalic r:id="rId1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Caroline Wang"/>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BEB2477-DB73-4495-98C1-5565B4ECCE86}">
  <a:tblStyle styleId="{2BEB2477-DB73-4495-98C1-5565B4ECCE86}"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7" Type="http://schemas.openxmlformats.org/officeDocument/2006/relationships/slide" Target="slides/slide101.xml"/><Relationship Id="rId106" Type="http://schemas.openxmlformats.org/officeDocument/2006/relationships/slide" Target="slides/slide100.xml"/><Relationship Id="rId105" Type="http://schemas.openxmlformats.org/officeDocument/2006/relationships/slide" Target="slides/slide99.xml"/><Relationship Id="rId104" Type="http://schemas.openxmlformats.org/officeDocument/2006/relationships/slide" Target="slides/slide98.xml"/><Relationship Id="rId109" Type="http://schemas.openxmlformats.org/officeDocument/2006/relationships/slide" Target="slides/slide103.xml"/><Relationship Id="rId108" Type="http://schemas.openxmlformats.org/officeDocument/2006/relationships/slide" Target="slides/slide102.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slide" Target="slides/slide97.xml"/><Relationship Id="rId102" Type="http://schemas.openxmlformats.org/officeDocument/2006/relationships/slide" Target="slides/slide96.xml"/><Relationship Id="rId101" Type="http://schemas.openxmlformats.org/officeDocument/2006/relationships/slide" Target="slides/slide95.xml"/><Relationship Id="rId100" Type="http://schemas.openxmlformats.org/officeDocument/2006/relationships/slide" Target="slides/slide94.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29" Type="http://schemas.openxmlformats.org/officeDocument/2006/relationships/slide" Target="slides/slide123.xml"/><Relationship Id="rId128" Type="http://schemas.openxmlformats.org/officeDocument/2006/relationships/slide" Target="slides/slide122.xml"/><Relationship Id="rId127" Type="http://schemas.openxmlformats.org/officeDocument/2006/relationships/slide" Target="slides/slide121.xml"/><Relationship Id="rId126" Type="http://schemas.openxmlformats.org/officeDocument/2006/relationships/slide" Target="slides/slide120.xml"/><Relationship Id="rId26" Type="http://schemas.openxmlformats.org/officeDocument/2006/relationships/slide" Target="slides/slide20.xml"/><Relationship Id="rId121" Type="http://schemas.openxmlformats.org/officeDocument/2006/relationships/slide" Target="slides/slide115.xml"/><Relationship Id="rId25" Type="http://schemas.openxmlformats.org/officeDocument/2006/relationships/slide" Target="slides/slide19.xml"/><Relationship Id="rId120" Type="http://schemas.openxmlformats.org/officeDocument/2006/relationships/slide" Target="slides/slide114.xml"/><Relationship Id="rId28" Type="http://schemas.openxmlformats.org/officeDocument/2006/relationships/slide" Target="slides/slide22.xml"/><Relationship Id="rId27" Type="http://schemas.openxmlformats.org/officeDocument/2006/relationships/slide" Target="slides/slide21.xml"/><Relationship Id="rId125" Type="http://schemas.openxmlformats.org/officeDocument/2006/relationships/slide" Target="slides/slide119.xml"/><Relationship Id="rId29" Type="http://schemas.openxmlformats.org/officeDocument/2006/relationships/slide" Target="slides/slide23.xml"/><Relationship Id="rId124" Type="http://schemas.openxmlformats.org/officeDocument/2006/relationships/slide" Target="slides/slide118.xml"/><Relationship Id="rId123" Type="http://schemas.openxmlformats.org/officeDocument/2006/relationships/slide" Target="slides/slide117.xml"/><Relationship Id="rId122" Type="http://schemas.openxmlformats.org/officeDocument/2006/relationships/slide" Target="slides/slide116.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slide" Target="slides/slide93.xml"/><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18" Type="http://schemas.openxmlformats.org/officeDocument/2006/relationships/slide" Target="slides/slide112.xml"/><Relationship Id="rId117" Type="http://schemas.openxmlformats.org/officeDocument/2006/relationships/slide" Target="slides/slide111.xml"/><Relationship Id="rId116" Type="http://schemas.openxmlformats.org/officeDocument/2006/relationships/slide" Target="slides/slide110.xml"/><Relationship Id="rId115" Type="http://schemas.openxmlformats.org/officeDocument/2006/relationships/slide" Target="slides/slide109.xml"/><Relationship Id="rId119" Type="http://schemas.openxmlformats.org/officeDocument/2006/relationships/slide" Target="slides/slide113.xml"/><Relationship Id="rId15" Type="http://schemas.openxmlformats.org/officeDocument/2006/relationships/slide" Target="slides/slide9.xml"/><Relationship Id="rId110" Type="http://schemas.openxmlformats.org/officeDocument/2006/relationships/slide" Target="slides/slide104.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14" Type="http://schemas.openxmlformats.org/officeDocument/2006/relationships/slide" Target="slides/slide108.xml"/><Relationship Id="rId18" Type="http://schemas.openxmlformats.org/officeDocument/2006/relationships/slide" Target="slides/slide12.xml"/><Relationship Id="rId113" Type="http://schemas.openxmlformats.org/officeDocument/2006/relationships/slide" Target="slides/slide107.xml"/><Relationship Id="rId112" Type="http://schemas.openxmlformats.org/officeDocument/2006/relationships/slide" Target="slides/slide106.xml"/><Relationship Id="rId111" Type="http://schemas.openxmlformats.org/officeDocument/2006/relationships/slide" Target="slides/slide105.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commentAuthors" Target="commentAuthors.xml"/><Relationship Id="rId9" Type="http://schemas.openxmlformats.org/officeDocument/2006/relationships/slide" Target="slides/slide3.xml"/><Relationship Id="rId143" Type="http://schemas.openxmlformats.org/officeDocument/2006/relationships/font" Target="fonts/Karla-boldItalic.fntdata"/><Relationship Id="rId142" Type="http://schemas.openxmlformats.org/officeDocument/2006/relationships/font" Target="fonts/Karla-italic.fntdata"/><Relationship Id="rId141" Type="http://schemas.openxmlformats.org/officeDocument/2006/relationships/font" Target="fonts/Karla-bold.fntdata"/><Relationship Id="rId140" Type="http://schemas.openxmlformats.org/officeDocument/2006/relationships/font" Target="fonts/Karla-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139" Type="http://schemas.openxmlformats.org/officeDocument/2006/relationships/font" Target="fonts/UbuntuMono-boldItalic.fntdata"/><Relationship Id="rId138" Type="http://schemas.openxmlformats.org/officeDocument/2006/relationships/font" Target="fonts/UbuntuMono-italic.fntdata"/><Relationship Id="rId137" Type="http://schemas.openxmlformats.org/officeDocument/2006/relationships/font" Target="fonts/UbuntuMono-bold.fntdata"/><Relationship Id="rId132" Type="http://schemas.openxmlformats.org/officeDocument/2006/relationships/font" Target="fonts/HelveticaNeue-regular.fntdata"/><Relationship Id="rId131" Type="http://schemas.openxmlformats.org/officeDocument/2006/relationships/font" Target="fonts/OptimisticText-bold.fntdata"/><Relationship Id="rId130" Type="http://schemas.openxmlformats.org/officeDocument/2006/relationships/font" Target="fonts/OptimisticText-regular.fntdata"/><Relationship Id="rId136" Type="http://schemas.openxmlformats.org/officeDocument/2006/relationships/font" Target="fonts/UbuntuMono-regular.fntdata"/><Relationship Id="rId135" Type="http://schemas.openxmlformats.org/officeDocument/2006/relationships/font" Target="fonts/HelveticaNeue-boldItalic.fntdata"/><Relationship Id="rId134" Type="http://schemas.openxmlformats.org/officeDocument/2006/relationships/font" Target="fonts/HelveticaNeue-italic.fntdata"/><Relationship Id="rId133" Type="http://schemas.openxmlformats.org/officeDocument/2006/relationships/font" Target="fonts/HelveticaNeue-bold.fntdata"/><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09-14T05:09:43.341">
    <p:pos x="1559" y="743"/>
    <p:text>TODO: add animation! where decentralized figure appears -&gt; challenge statement -&gt; question + demonstrations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2" dt="2026-09-14T05:59:31.910">
    <p:pos x="316" y="926"/>
    <p:text>TODO: improve conclusions slide by providing contributions table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0LjpwETihYixactRRhxyzsODknQaysQVD4Xgz3Fwstc/edit?slide=id.g1308bd0b4c4_0_0#slide=id.g1308bd0b4c4_0_0" TargetMode="External"/><Relationship Id="rId3" Type="http://schemas.openxmlformats.org/officeDocument/2006/relationships/hyperlink" Target="https://docs.google.com/presentation/d/1kBXrsQfsyayUeXu1Z6fnjY4xTzaMKgLXzeMOiUd1RrI/edit?slide=id.p#slide=id.p" TargetMode="External"/><Relationship Id="rId4" Type="http://schemas.openxmlformats.org/officeDocument/2006/relationships/hyperlink" Target="https://arxiv.org/abs/2210.14428"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J3TBDjGu-R2QN9YOrhH0_wylb14cj_FEz8CRjb_SJ6Q/edit?slide=id.p#slide=id.p" TargetMode="External"/><Relationship Id="rId3" Type="http://schemas.openxmlformats.org/officeDocument/2006/relationships/hyperlink" Target="https://docs.google.com/presentation/d/1POKXr_1vVWJ8JOK2pecvaIV5zUA1jbi7eWhAqczT9A8/edit?slide=id.g1308bd0b4c4_0_0#slide=id.g1308bd0b4c4_0_0" TargetMode="External"/><Relationship Id="rId4" Type="http://schemas.openxmlformats.org/officeDocument/2006/relationships/hyperlink" Target="https://ojs.aaai.org/index.php/AAAI/article/view/26382" TargetMode="External"/><Relationship Id="rId5" Type="http://schemas.openxmlformats.org/officeDocument/2006/relationships/hyperlink" Target="https://docs.google.com/presentation/d/1294hPbfWQKVUM8uGORUbQ6taz7NwT_xWUXp7VxUHGJQ/edit?slide=id.g214946b4523_0_9#slide=id.g214946b4523_0_9"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roceedings.neurips.cc/paper_files/paper/2024/hash/cabf611498431ad89a85ace75f790d93-Abstract-Conference.html" TargetMode="External"/><Relationship Id="rId3" Type="http://schemas.openxmlformats.org/officeDocument/2006/relationships/hyperlink" Target="https://docs.google.com/presentation/d/1xBoO8BE4l6d2E7svkMXXKzfX8vUWiw3gMzpyfRUGxR0/edit?slide=id.g2ba9508d58d_0_92#slide=id.g2ba9508d58d_0_92" TargetMode="External"/><Relationship Id="rId4" Type="http://schemas.openxmlformats.org/officeDocument/2006/relationships/hyperlink" Target="https://docs.google.com/presentation/d/1jipclQKFhOgxEPpNkj2ds1CJIokKQ_nT5pFFP5cuot0/edit?slide=id.g2bb5120d963_0_6#slide=id.g2bb5120d963_0_6"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wSqWti7wVonJL5KIwlEwJZrE09EqK-fVXoCkef8Bdrw/edit?slide=id.g37144968ec0_0_120#slide=id.g37144968ec0_0_120" TargetMode="External"/><Relationship Id="rId3" Type="http://schemas.openxmlformats.org/officeDocument/2006/relationships/hyperlink" Target="https://docs.google.com/presentation/d/1wSqWti7wVonJL5KIwlEwJZrE09EqK-fVXoCkef8Bdrw/edit?slide=id.g37144968ec0_0_120#slide=id.g37144968ec0_0_120" TargetMode="External"/><Relationship Id="rId4" Type="http://schemas.openxmlformats.org/officeDocument/2006/relationships/hyperlink" Target="https://arxiv.org/pdf/2505.23686"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presentation/d/1P419HzY2urUj2Uw0h_o5M9c0Va23p8y05D5Q96NqiMo/edit?usp=sharing" TargetMode="Externa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55 min presentation</a:t>
            </a:r>
            <a:br>
              <a:rPr lang="en"/>
            </a:br>
            <a:endParaRPr/>
          </a:p>
          <a:p>
            <a:pPr indent="0" lvl="0" marL="0" rtl="0" algn="l">
              <a:spcBef>
                <a:spcPts val="0"/>
              </a:spcBef>
              <a:spcAft>
                <a:spcPts val="0"/>
              </a:spcAft>
              <a:buNone/>
            </a:pPr>
            <a:r>
              <a:rPr lang="en"/>
              <a:t>Motivation + thesis question: 2 min</a:t>
            </a:r>
            <a:endParaRPr/>
          </a:p>
          <a:p>
            <a:pPr indent="0" lvl="0" marL="0" rtl="0" algn="l">
              <a:spcBef>
                <a:spcPts val="0"/>
              </a:spcBef>
              <a:spcAft>
                <a:spcPts val="0"/>
              </a:spcAft>
              <a:buNone/>
            </a:pPr>
            <a:r>
              <a:rPr lang="en"/>
              <a:t>Summary of contributions - Background: 2 min</a:t>
            </a:r>
            <a:endParaRPr/>
          </a:p>
          <a:p>
            <a:pPr indent="0" lvl="0" marL="0" rtl="0" algn="l">
              <a:spcBef>
                <a:spcPts val="0"/>
              </a:spcBef>
              <a:spcAft>
                <a:spcPts val="0"/>
              </a:spcAft>
              <a:buNone/>
            </a:pPr>
            <a:r>
              <a:rPr lang="en"/>
              <a:t>DShape: 3.5 min</a:t>
            </a:r>
            <a:endParaRPr/>
          </a:p>
          <a:p>
            <a:pPr indent="0" lvl="0" marL="0" rtl="0" algn="l">
              <a:spcBef>
                <a:spcPts val="0"/>
              </a:spcBef>
              <a:spcAft>
                <a:spcPts val="0"/>
              </a:spcAft>
              <a:buNone/>
            </a:pPr>
            <a:r>
              <a:rPr lang="en"/>
              <a:t>DM2: 3.5 min6</a:t>
            </a:r>
            <a:endParaRPr/>
          </a:p>
          <a:p>
            <a:pPr indent="0" lvl="0" marL="0" rtl="0" algn="l">
              <a:spcBef>
                <a:spcPts val="0"/>
              </a:spcBef>
              <a:spcAft>
                <a:spcPts val="0"/>
              </a:spcAft>
              <a:buNone/>
            </a:pPr>
            <a:r>
              <a:rPr lang="en"/>
              <a:t>NAHT: 3.5 min</a:t>
            </a:r>
            <a:endParaRPr/>
          </a:p>
          <a:p>
            <a:pPr indent="0" lvl="0" marL="0" rtl="0" algn="l">
              <a:spcBef>
                <a:spcPts val="0"/>
              </a:spcBef>
              <a:spcAft>
                <a:spcPts val="0"/>
              </a:spcAft>
              <a:buNone/>
            </a:pPr>
            <a:r>
              <a:rPr lang="en"/>
              <a:t>ROTATE: 20 min</a:t>
            </a:r>
            <a:endParaRPr/>
          </a:p>
          <a:p>
            <a:pPr indent="0" lvl="0" marL="0" rtl="0" algn="l">
              <a:spcBef>
                <a:spcPts val="0"/>
              </a:spcBef>
              <a:spcAft>
                <a:spcPts val="0"/>
              </a:spcAft>
              <a:buNone/>
            </a:pPr>
            <a:r>
              <a:rPr lang="en"/>
              <a:t>JaxAHT: 12 min</a:t>
            </a:r>
            <a:endParaRPr/>
          </a:p>
          <a:p>
            <a:pPr indent="0" lvl="0" marL="0" rtl="0" algn="l">
              <a:spcBef>
                <a:spcPts val="0"/>
              </a:spcBef>
              <a:spcAft>
                <a:spcPts val="0"/>
              </a:spcAft>
              <a:buNone/>
            </a:pPr>
            <a:r>
              <a:rPr lang="en"/>
              <a:t>Future Work: 5 min</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g3d669db5c4d_0_2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3d669db5c4d_0_2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Reinforcement learning agents have achieved remarkable successes  in games and math</a:t>
            </a:r>
            <a:endParaRPr/>
          </a:p>
          <a:p>
            <a:pPr indent="0" lvl="0" marL="0" rtl="0" algn="l">
              <a:spcBef>
                <a:spcPts val="0"/>
              </a:spcBef>
              <a:spcAft>
                <a:spcPts val="0"/>
              </a:spcAft>
              <a:buNone/>
            </a:pPr>
            <a:r>
              <a:rPr lang="en"/>
              <a:t>RL techniques </a:t>
            </a:r>
            <a:r>
              <a:rPr lang="en"/>
              <a:t>applied</a:t>
            </a:r>
            <a:r>
              <a:rPr lang="en"/>
              <a:t> to LLMs have led to agents with general problem solving capabilities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 name="Shape 95"/>
        <p:cNvGrpSpPr/>
        <p:nvPr/>
      </p:nvGrpSpPr>
      <p:grpSpPr>
        <a:xfrm>
          <a:off x="0" y="0"/>
          <a:ext cx="0" cy="0"/>
          <a:chOff x="0" y="0"/>
          <a:chExt cx="0" cy="0"/>
        </a:xfrm>
      </p:grpSpPr>
      <p:sp>
        <p:nvSpPr>
          <p:cNvPr id="96" name="Google Shape;96;g3d669db5c4d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3d669db5c4d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compete against each other, cooperate in a team, and learn from one another.</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d669db5c4d_0_3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d669db5c4d_0_3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d669db5c4d_0_3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d669db5c4d_0_3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fb47bebb65_9_9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3fb47bebb65_9_9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d669db5c4d_0_4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d669db5c4d_0_4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d81f8fb269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d81f8fb269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study agents within the framework of reinforcement learning.</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fa9b76b2cb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fa9b76b2cb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d669db5c4d_0_3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d669db5c4d_0_3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t>
            </a:r>
            <a:r>
              <a:rPr lang="en" u="sng">
                <a:solidFill>
                  <a:schemeClr val="hlink"/>
                </a:solidFill>
                <a:hlinkClick r:id="rId2"/>
              </a:rPr>
              <a:t>poster</a:t>
            </a:r>
            <a:r>
              <a:rPr lang="en"/>
              <a:t>, </a:t>
            </a:r>
            <a:r>
              <a:rPr lang="en" u="sng">
                <a:solidFill>
                  <a:schemeClr val="hlink"/>
                </a:solidFill>
                <a:hlinkClick r:id="rId3"/>
              </a:rPr>
              <a:t>slides</a:t>
            </a:r>
            <a:r>
              <a:rPr lang="en"/>
              <a:t>, </a:t>
            </a:r>
            <a:r>
              <a:rPr lang="en" u="sng">
                <a:solidFill>
                  <a:schemeClr val="hlink"/>
                </a:solidFill>
                <a:hlinkClick r:id="rId4"/>
              </a:rPr>
              <a:t>paper</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409d914531a_0_1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09d914531a_0_1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409ff27ca8a_17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409ff27ca8a_17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409ff27ca8a_17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409ff27ca8a_17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d68f377233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d68f377233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gain some insight into how D-Shape is improving sample efficiency, </a:t>
            </a:r>
            <a:endParaRPr/>
          </a:p>
          <a:p>
            <a:pPr indent="0" lvl="0" marL="0" rtl="0" algn="l">
              <a:spcBef>
                <a:spcPts val="0"/>
              </a:spcBef>
              <a:spcAft>
                <a:spcPts val="0"/>
              </a:spcAft>
              <a:buNone/>
            </a:pPr>
            <a:r>
              <a:rPr lang="en"/>
              <a:t>we visualize a D-Shape agent’s state visitation when trained with the optimal demonstrations, for a 20x20 gridworld, during training. </a:t>
            </a:r>
            <a:endParaRPr/>
          </a:p>
          <a:p>
            <a:pPr indent="0" lvl="0" marL="0" rtl="0" algn="l">
              <a:spcBef>
                <a:spcPts val="0"/>
              </a:spcBef>
              <a:spcAft>
                <a:spcPts val="0"/>
              </a:spcAft>
              <a:buNone/>
            </a:pPr>
            <a:r>
              <a:rPr lang="en"/>
              <a:t>The left figure here is the provided demonstration, which starts in the lower left and follows the bottom and right edges to get to the goal state.</a:t>
            </a:r>
            <a:endParaRPr/>
          </a:p>
          <a:p>
            <a:pPr indent="0" lvl="0" marL="0" rtl="0" algn="l">
              <a:spcBef>
                <a:spcPts val="0"/>
              </a:spcBef>
              <a:spcAft>
                <a:spcPts val="0"/>
              </a:spcAft>
              <a:buNone/>
            </a:pPr>
            <a:r>
              <a:rPr lang="en"/>
              <a:t>(Animation) We can observe that D-Shape is biasing exploration towards the demonstration trajectory, as desired. </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d81f8fb269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d81f8fb269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fb47bebb65_9_9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fb47bebb65_9_9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d669db5c4d_0_3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d669db5c4d_0_3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DM2: </a:t>
            </a:r>
            <a:r>
              <a:rPr lang="en" u="sng">
                <a:solidFill>
                  <a:schemeClr val="hlink"/>
                </a:solidFill>
                <a:hlinkClick r:id="rId2"/>
              </a:rPr>
              <a:t>slides</a:t>
            </a:r>
            <a:r>
              <a:rPr lang="en"/>
              <a:t>, </a:t>
            </a:r>
            <a:r>
              <a:rPr lang="en" u="sng">
                <a:solidFill>
                  <a:schemeClr val="hlink"/>
                </a:solidFill>
                <a:hlinkClick r:id="rId3"/>
              </a:rPr>
              <a:t>poster</a:t>
            </a:r>
            <a:r>
              <a:rPr lang="en"/>
              <a:t>, </a:t>
            </a:r>
            <a:r>
              <a:rPr lang="en" u="sng">
                <a:solidFill>
                  <a:schemeClr val="hlink"/>
                </a:solidFill>
                <a:hlinkClick r:id="rId4"/>
              </a:rPr>
              <a:t>paper</a:t>
            </a:r>
            <a:r>
              <a:rPr lang="en"/>
              <a:t>, </a:t>
            </a:r>
            <a:r>
              <a:rPr lang="en" u="sng">
                <a:solidFill>
                  <a:schemeClr val="hlink"/>
                </a:solidFill>
                <a:hlinkClick r:id="rId5"/>
              </a:rPr>
              <a:t>long slides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d68f377233_0_9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d68f377233_0_9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result is DM^2, a MARL algorithm that enables cooperation in the decentralized setting without explicit communication. It does so by using the idea of distribution matching, and using demonstrations from coordinated policies to give a target for each individual agent to strive towards, while also maximizing the environment reward.</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d68f377233_0_12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d68f377233_0_12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Our theoretical analysis has two main results: </a:t>
            </a:r>
            <a:endParaRPr/>
          </a:p>
          <a:p>
            <a:pPr indent="-298450" lvl="0" marL="457200" rtl="0" algn="l">
              <a:spcBef>
                <a:spcPts val="0"/>
              </a:spcBef>
              <a:spcAft>
                <a:spcPts val="0"/>
              </a:spcAft>
              <a:buSzPts val="1100"/>
              <a:buChar char="-"/>
            </a:pPr>
            <a:r>
              <a:rPr lang="en"/>
              <a:t>First, we show that individual distribution matching….</a:t>
            </a:r>
            <a:endParaRPr/>
          </a:p>
          <a:p>
            <a:pPr indent="-298450" lvl="0" marL="457200" rtl="0" algn="l">
              <a:spcBef>
                <a:spcPts val="0"/>
              </a:spcBef>
              <a:spcAft>
                <a:spcPts val="0"/>
              </a:spcAft>
              <a:buSzPts val="1100"/>
              <a:buChar char="-"/>
            </a:pPr>
            <a:r>
              <a:rPr lang="en"/>
              <a:t>Next, that the expert policies … </a:t>
            </a:r>
            <a:endParaRPr/>
          </a:p>
          <a:p>
            <a:pPr indent="0" lvl="0" marL="0" rtl="0" algn="l">
              <a:spcBef>
                <a:spcPts val="0"/>
              </a:spcBef>
              <a:spcAft>
                <a:spcPts val="0"/>
              </a:spcAft>
              <a:buNone/>
            </a:pPr>
            <a:r>
              <a:rPr lang="en"/>
              <a:t>These results support the practical algorithm we propose, DM^2.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fb47bebb65_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fb47bebb65_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409ff27ca8a_17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409ff27ca8a_17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d81f8fb269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d81f8fb269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fb47bebb65_9_10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fb47bebb65_9_10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d669db5c4d_0_3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d669db5c4d_0_3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NAHT Links: </a:t>
            </a:r>
            <a:r>
              <a:rPr lang="en" u="sng">
                <a:solidFill>
                  <a:schemeClr val="hlink"/>
                </a:solidFill>
                <a:hlinkClick r:id="rId2"/>
              </a:rPr>
              <a:t>paper</a:t>
            </a:r>
            <a:r>
              <a:rPr lang="en"/>
              <a:t>, </a:t>
            </a:r>
            <a:r>
              <a:rPr lang="en" u="sng">
                <a:solidFill>
                  <a:schemeClr val="hlink"/>
                </a:solidFill>
                <a:hlinkClick r:id="rId3"/>
              </a:rPr>
              <a:t>5 min slides</a:t>
            </a:r>
            <a:r>
              <a:rPr lang="en"/>
              <a:t>, </a:t>
            </a:r>
            <a:r>
              <a:rPr lang="en" u="sng">
                <a:solidFill>
                  <a:schemeClr val="hlink"/>
                </a:solidFill>
                <a:hlinkClick r:id="rId4"/>
              </a:rPr>
              <a:t>10 min slides</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d68f377233_0_17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d68f377233_0_17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However, we argue that current multi-agent learning paradigms are not flexible enough to deal with such scenarios</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Cooperative MARL</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This paradigm enables efficiently training complex individual and team behaviors from scratch</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However, it assumes all agents are under the control of the learning algorithm, and doesn't address the possibility of non- controlled agents at all,</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Another paradigm for multi-agent learning is AHT and ZSC.</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The objective of these method actually </a:t>
            </a:r>
            <a:r>
              <a:rPr i="1" lang="en" sz="1400">
                <a:solidFill>
                  <a:schemeClr val="dk1"/>
                </a:solidFill>
                <a:latin typeface="Calibri"/>
                <a:ea typeface="Calibri"/>
                <a:cs typeface="Calibri"/>
                <a:sym typeface="Calibri"/>
              </a:rPr>
              <a:t>is </a:t>
            </a:r>
            <a:r>
              <a:rPr lang="en" sz="1400">
                <a:solidFill>
                  <a:schemeClr val="dk1"/>
                </a:solidFill>
                <a:latin typeface="Calibri"/>
                <a:ea typeface="Calibri"/>
                <a:cs typeface="Calibri"/>
                <a:sym typeface="Calibri"/>
              </a:rPr>
              <a:t>to enable generalization to noncontrolled or potentially unseen teammates</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However, in practice, ZSC and AHT methods assume that there's only one agent under the control of the learning method, and all other agents in the team are unknown.</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We show in the paper  that when this assumption is violated, non-optimal policies can be learned. </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b914f7ebd_13_1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fb914f7ebd_13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C, parameterized by theta, is the set of controlled agents</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U is the set of uncontrolled agents</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X is some team sampling procedure, which samples agents from C and U to form a team. </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Given the above, the objective is to maximize the expected return under C, U, and X. </a:t>
            </a:r>
            <a:endParaRPr sz="1400">
              <a:solidFill>
                <a:schemeClr val="dk1"/>
              </a:solidFill>
              <a:latin typeface="Calibri"/>
              <a:ea typeface="Calibri"/>
              <a:cs typeface="Calibri"/>
              <a:sym typeface="Calibri"/>
            </a:endParaRPr>
          </a:p>
          <a:p>
            <a:pPr indent="-317500" lvl="0" marL="4572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The key challenges of the NAHT problem are:</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Generalizing to potentially unknown and uncontrolled agents</a:t>
            </a:r>
            <a:endParaRPr sz="1400">
              <a:solidFill>
                <a:schemeClr val="dk1"/>
              </a:solidFill>
              <a:latin typeface="Calibri"/>
              <a:ea typeface="Calibri"/>
              <a:cs typeface="Calibri"/>
              <a:sym typeface="Calibri"/>
            </a:endParaRPr>
          </a:p>
          <a:p>
            <a:pPr indent="-317500" lvl="1" marL="914400" rtl="0" algn="l">
              <a:lnSpc>
                <a:spcPct val="115000"/>
              </a:lnSpc>
              <a:spcBef>
                <a:spcPts val="0"/>
              </a:spcBef>
              <a:spcAft>
                <a:spcPts val="0"/>
              </a:spcAft>
              <a:buClr>
                <a:schemeClr val="dk1"/>
              </a:buClr>
              <a:buSzPts val="1400"/>
              <a:buFont typeface="Calibri"/>
              <a:buAutoNum type="arabicPeriod"/>
            </a:pPr>
            <a:r>
              <a:rPr lang="en" sz="1400">
                <a:solidFill>
                  <a:schemeClr val="dk1"/>
                </a:solidFill>
                <a:latin typeface="Calibri"/>
                <a:ea typeface="Calibri"/>
                <a:cs typeface="Calibri"/>
                <a:sym typeface="Calibri"/>
              </a:rPr>
              <a:t>Openness: the controlled agents must deal with the fact that there is a changing number of familiar teammates. </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fb914f7ebd_13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fb914f7ebd_13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fb914f7ebd_1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fb914f7ebd_1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b914f7ebd_13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fb914f7ebd_13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b914f7ebd_13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b914f7ebd_13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g409ff27ca8a_17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4" name="Google Shape;464;g409ff27ca8a_17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d81f8fb269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d81f8fb26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fb47bebb65_9_10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3" name="Google Shape;483;g3fb47bebb65_9_10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d669db5c4d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0" name="Google Shape;490;g3d669db5c4d_0_3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S</a:t>
            </a:r>
            <a:r>
              <a:rPr lang="en" u="sng">
                <a:solidFill>
                  <a:schemeClr val="hlink"/>
                </a:solidFill>
                <a:hlinkClick r:id="rId3"/>
              </a:rPr>
              <a:t>lides</a:t>
            </a:r>
            <a:r>
              <a:rPr lang="en"/>
              <a:t>, </a:t>
            </a:r>
            <a:r>
              <a:rPr lang="en" u="sng">
                <a:solidFill>
                  <a:schemeClr val="hlink"/>
                </a:solidFill>
                <a:hlinkClick r:id="rId4"/>
              </a:rPr>
              <a:t>paper</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fb47bebb65_9_8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fb47bebb65_9_8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Dec-MDP: </a:t>
            </a:r>
            <a:r>
              <a:rPr lang="en"/>
              <a:t>$$ \langle K, \mathcal{S}, \{\mathcal{A^i}\}_{i=1}^K, T, p_0, R, \gamma  \rangle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AHT/ego agent $$\pi^\text{ego}$$</a:t>
            </a:r>
            <a:endParaRPr/>
          </a:p>
          <a:p>
            <a:pPr indent="0" lvl="0" marL="0" rtl="0" algn="l">
              <a:spcBef>
                <a:spcPts val="0"/>
              </a:spcBef>
              <a:spcAft>
                <a:spcPts val="0"/>
              </a:spcAft>
              <a:buNone/>
            </a:pPr>
            <a:r>
              <a:rPr lang="en"/>
              <a:t>Teammates $$\pi^{-i} \in \Pi$$</a:t>
            </a:r>
            <a:endParaRPr/>
          </a:p>
          <a:p>
            <a:pPr indent="0" lvl="0" marL="0" rtl="0" algn="l">
              <a:spcBef>
                <a:spcPts val="0"/>
              </a:spcBef>
              <a:spcAft>
                <a:spcPts val="0"/>
              </a:spcAft>
              <a:buNone/>
            </a:pPr>
            <a:r>
              <a:rPr lang="en"/>
              <a:t>Best Response (BR): $$\text{BR}(\pi^{-i}) := \underset{\pi}{\max} \mathbb{E}_{s_0 \sim p_0} [V(s_0 | \pi^{-i}, \pi)]$$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3e0011b578f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3e0011b578f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Competent Set: $$\Pi^{-i}_C (p_0)$$</a:t>
            </a:r>
            <a:endParaRPr/>
          </a:p>
          <a:p>
            <a:pPr indent="0" lvl="0" marL="0" rtl="0" algn="l">
              <a:spcBef>
                <a:spcPts val="0"/>
              </a:spcBef>
              <a:spcAft>
                <a:spcPts val="0"/>
              </a:spcAft>
              <a:buNone/>
            </a:pPr>
            <a:r>
              <a:rPr lang="en"/>
              <a:t>Pieval is a subset of competent set: $$\Pi^\text{eval} \subseteq \Pi^{-i}_C (p_0)$$</a:t>
            </a:r>
            <a:endParaRPr/>
          </a:p>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g3e0011b578f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5" name="Google Shape;605;g3e0011b578f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motivation/problem we’re solving</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fa9b76b2cb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fa9b76b2cb_0_2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motivation/problem we’re solving</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3e0011b578f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g3e0011b578f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600">
                <a:solidFill>
                  <a:srgbClr val="3F3F3F"/>
                </a:solidFill>
              </a:rPr>
              <a:t>Teammate generator should…</a:t>
            </a:r>
            <a:endParaRPr sz="1600">
              <a:solidFill>
                <a:srgbClr val="3F3F3F"/>
              </a:solidFill>
            </a:endParaRPr>
          </a:p>
          <a:p>
            <a:pPr indent="-304800" lvl="0" marL="457200" rtl="0" algn="l">
              <a:spcBef>
                <a:spcPts val="0"/>
              </a:spcBef>
              <a:spcAft>
                <a:spcPts val="0"/>
              </a:spcAft>
              <a:buClr>
                <a:srgbClr val="3F3F3F"/>
              </a:buClr>
              <a:buSzPts val="1200"/>
              <a:buChar char="➔"/>
            </a:pPr>
            <a:r>
              <a:rPr lang="en" sz="1200">
                <a:solidFill>
                  <a:srgbClr val="3F3F3F"/>
                </a:solidFill>
              </a:rPr>
              <a:t>Represent diverse cooperative conventions</a:t>
            </a:r>
            <a:endParaRPr sz="1200">
              <a:solidFill>
                <a:srgbClr val="3F3F3F"/>
              </a:solidFill>
            </a:endParaRPr>
          </a:p>
          <a:p>
            <a:pPr indent="-304800" lvl="0" marL="457200" rtl="0" algn="l">
              <a:spcBef>
                <a:spcPts val="0"/>
              </a:spcBef>
              <a:spcAft>
                <a:spcPts val="0"/>
              </a:spcAft>
              <a:buClr>
                <a:srgbClr val="3F3F3F"/>
              </a:buClr>
              <a:buSzPts val="1200"/>
              <a:buChar char="➔"/>
            </a:pPr>
            <a:r>
              <a:rPr lang="en" sz="1200">
                <a:solidFill>
                  <a:srgbClr val="3F3F3F"/>
                </a:solidFill>
              </a:rPr>
              <a:t>Generate teammates that act in good faith</a:t>
            </a:r>
            <a:endParaRPr sz="1200">
              <a:solidFill>
                <a:srgbClr val="3F3F3F"/>
              </a:solidFill>
            </a:endParaRPr>
          </a:p>
          <a:p>
            <a:pPr indent="-304800" lvl="0" marL="457200" rtl="0" algn="l">
              <a:spcBef>
                <a:spcPts val="0"/>
              </a:spcBef>
              <a:spcAft>
                <a:spcPts val="0"/>
              </a:spcAft>
              <a:buClr>
                <a:srgbClr val="3F3F3F"/>
              </a:buClr>
              <a:buSzPts val="1200"/>
              <a:buChar char="➔"/>
            </a:pPr>
            <a:r>
              <a:rPr lang="en" sz="1200">
                <a:solidFill>
                  <a:srgbClr val="3F3F3F"/>
                </a:solidFill>
              </a:rPr>
              <a:t>Address ego agent’s cooperative weaknesses</a:t>
            </a:r>
            <a:endParaRPr sz="1200">
              <a:solidFill>
                <a:srgbClr val="3F3F3F"/>
              </a:solidFill>
            </a:endParaRPr>
          </a:p>
          <a:p>
            <a:pPr indent="0" lvl="0" marL="457200" rtl="0" algn="l">
              <a:spcBef>
                <a:spcPts val="0"/>
              </a:spcBef>
              <a:spcAft>
                <a:spcPts val="0"/>
              </a:spcAft>
              <a:buClr>
                <a:schemeClr val="dk1"/>
              </a:buClr>
              <a:buSzPts val="1100"/>
              <a:buFont typeface="Arial"/>
              <a:buNone/>
            </a:pPr>
            <a:r>
              <a:t/>
            </a:r>
            <a:endParaRPr sz="1200">
              <a:solidFill>
                <a:srgbClr val="3F3F3F"/>
              </a:solidFill>
            </a:endParaRPr>
          </a:p>
          <a:p>
            <a:pPr indent="0" lvl="0" marL="0" rtl="0" algn="l">
              <a:spcBef>
                <a:spcPts val="0"/>
              </a:spcBef>
              <a:spcAft>
                <a:spcPts val="0"/>
              </a:spcAft>
              <a:buClr>
                <a:schemeClr val="dk1"/>
              </a:buClr>
              <a:buSzPts val="1100"/>
              <a:buFont typeface="Arial"/>
              <a:buNone/>
            </a:pPr>
            <a:r>
              <a:rPr lang="en" sz="1600">
                <a:solidFill>
                  <a:srgbClr val="3F3F3F"/>
                </a:solidFill>
              </a:rPr>
              <a:t>AHT learner should…</a:t>
            </a:r>
            <a:endParaRPr sz="1600">
              <a:solidFill>
                <a:srgbClr val="3F3F3F"/>
              </a:solidFill>
            </a:endParaRPr>
          </a:p>
          <a:p>
            <a:pPr indent="-304800" lvl="0" marL="457200" rtl="0" algn="l">
              <a:spcBef>
                <a:spcPts val="0"/>
              </a:spcBef>
              <a:spcAft>
                <a:spcPts val="0"/>
              </a:spcAft>
              <a:buClr>
                <a:srgbClr val="3F3F3F"/>
              </a:buClr>
              <a:buSzPts val="1200"/>
              <a:buChar char="➔"/>
            </a:pPr>
            <a:r>
              <a:rPr lang="en" sz="1200">
                <a:solidFill>
                  <a:srgbClr val="3F3F3F"/>
                </a:solidFill>
              </a:rPr>
              <a:t>Approximate the best response policy for newly generated teammates without forgetting how to cooperate with previous teammates</a:t>
            </a:r>
            <a:endParaRPr sz="1200">
              <a:solidFill>
                <a:srgbClr val="3F3F3F"/>
              </a:solidFill>
            </a:endParaRPr>
          </a:p>
          <a:p>
            <a:pPr indent="-304800" lvl="0" marL="457200" rtl="0" algn="l">
              <a:spcBef>
                <a:spcPts val="0"/>
              </a:spcBef>
              <a:spcAft>
                <a:spcPts val="0"/>
              </a:spcAft>
              <a:buClr>
                <a:srgbClr val="3F3F3F"/>
              </a:buClr>
              <a:buSzPts val="1200"/>
              <a:buChar char="➔"/>
            </a:pPr>
            <a:r>
              <a:rPr lang="en" sz="1200">
                <a:solidFill>
                  <a:srgbClr val="3F3F3F"/>
                </a:solidFill>
              </a:rPr>
              <a:t>Within an interaction, identify and play a best response behavior against an unseen teammate</a:t>
            </a:r>
            <a:endParaRPr sz="1200">
              <a:solidFill>
                <a:srgbClr val="3F3F3F"/>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3e0011b578f_0_4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5" name="Google Shape;715;g3e0011b578f_0_4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Cooperative regret: provides a starting point to define the notion of a “good” teammate.</a:t>
            </a:r>
            <a:endParaRPr/>
          </a:p>
          <a:p>
            <a:pPr indent="-298450" lvl="0" marL="457200" rtl="0" algn="l">
              <a:spcBef>
                <a:spcPts val="0"/>
              </a:spcBef>
              <a:spcAft>
                <a:spcPts val="0"/>
              </a:spcAft>
              <a:buSzPts val="1100"/>
              <a:buChar char="-"/>
            </a:pPr>
            <a:r>
              <a:rPr lang="en"/>
              <a:t>Inspired by UED, we formulate AHT as a 2-player zero sum game between the teammate generator and the ad hoc agent.</a:t>
            </a:r>
            <a:endParaRPr>
              <a:solidFill>
                <a:schemeClr val="dk1"/>
              </a:solidFill>
            </a:endParaRPr>
          </a:p>
          <a:p>
            <a:pPr indent="-298450" lvl="1" marL="914400" rtl="0" algn="l">
              <a:spcBef>
                <a:spcPts val="0"/>
              </a:spcBef>
              <a:spcAft>
                <a:spcPts val="0"/>
              </a:spcAft>
              <a:buSzPts val="1100"/>
              <a:buChar char="-"/>
            </a:pPr>
            <a:r>
              <a:rPr lang="en">
                <a:solidFill>
                  <a:schemeClr val="dk1"/>
                </a:solidFill>
              </a:rPr>
              <a:t>how the minimax regret game is theoretically connected to the original AHT objective?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Key Challenge: how to optimize the minimax regret objective without generating teammates that are too adversarial? </a:t>
            </a:r>
            <a:endParaRPr>
              <a:solidFill>
                <a:schemeClr val="dk1"/>
              </a:solidFill>
            </a:endParaRPr>
          </a:p>
          <a:p>
            <a:pPr indent="0" lvl="0" marL="91440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6" name="Shape 776"/>
        <p:cNvGrpSpPr/>
        <p:nvPr/>
      </p:nvGrpSpPr>
      <p:grpSpPr>
        <a:xfrm>
          <a:off x="0" y="0"/>
          <a:ext cx="0" cy="0"/>
          <a:chOff x="0" y="0"/>
          <a:chExt cx="0" cy="0"/>
        </a:xfrm>
      </p:grpSpPr>
      <p:sp>
        <p:nvSpPr>
          <p:cNvPr id="777" name="Google Shape;777;g3e0011b578f_0_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8" name="Google Shape;778;g3e0011b578f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Cooperative regret: provides a starting point to define the notion of a “good” teammate.</a:t>
            </a:r>
            <a:endParaRPr/>
          </a:p>
          <a:p>
            <a:pPr indent="-298450" lvl="0" marL="457200" rtl="0" algn="l">
              <a:spcBef>
                <a:spcPts val="0"/>
              </a:spcBef>
              <a:spcAft>
                <a:spcPts val="0"/>
              </a:spcAft>
              <a:buSzPts val="1100"/>
              <a:buChar char="-"/>
            </a:pPr>
            <a:r>
              <a:rPr lang="en"/>
              <a:t>Inspired by UED, we formulate AHT as a 2-player zero sum game between the teammate generator and the ad hoc agent.</a:t>
            </a:r>
            <a:endParaRPr>
              <a:solidFill>
                <a:schemeClr val="dk1"/>
              </a:solidFill>
            </a:endParaRPr>
          </a:p>
          <a:p>
            <a:pPr indent="-298450" lvl="1" marL="914400" rtl="0" algn="l">
              <a:spcBef>
                <a:spcPts val="0"/>
              </a:spcBef>
              <a:spcAft>
                <a:spcPts val="0"/>
              </a:spcAft>
              <a:buSzPts val="1100"/>
              <a:buChar char="-"/>
            </a:pPr>
            <a:r>
              <a:rPr lang="en">
                <a:solidFill>
                  <a:schemeClr val="dk1"/>
                </a:solidFill>
              </a:rPr>
              <a:t>how the minimax regret game is theoretically connected to the original AHT objective?</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Key Challenge: how to optimize the minimax regret objective without generating teammates that are too adversarial? </a:t>
            </a:r>
            <a:endParaRPr>
              <a:solidFill>
                <a:schemeClr val="dk1"/>
              </a:solidFill>
            </a:endParaRPr>
          </a:p>
          <a:p>
            <a:pPr indent="0" lvl="0" marL="914400" rtl="0" algn="l">
              <a:spcBef>
                <a:spcPts val="0"/>
              </a:spcBef>
              <a:spcAft>
                <a:spcPts val="0"/>
              </a:spcAft>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3e0011b578f_0_5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3e0011b578f_0_5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3fa9b76b2cb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3fa9b76b2cb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Build intuition on why regret maximization can lead to convention discovery</a:t>
            </a:r>
            <a:endParaRPr/>
          </a:p>
          <a:p>
            <a:pPr indent="0" lvl="0" marL="0" rtl="0" algn="l">
              <a:spcBef>
                <a:spcPts val="0"/>
              </a:spcBef>
              <a:spcAft>
                <a:spcPts val="0"/>
              </a:spcAft>
              <a:buNone/>
            </a:pPr>
            <a:r>
              <a:rPr lang="en"/>
              <a:t>Example 1: Matching pennies: </a:t>
            </a:r>
            <a:endParaRPr/>
          </a:p>
          <a:p>
            <a:pPr indent="-298450" lvl="0" marL="457200" rtl="0" algn="l">
              <a:spcBef>
                <a:spcPts val="0"/>
              </a:spcBef>
              <a:spcAft>
                <a:spcPts val="0"/>
              </a:spcAft>
              <a:buSzPts val="1100"/>
              <a:buChar char="-"/>
            </a:pPr>
            <a:r>
              <a:rPr lang="en"/>
              <a:t>This game has two conventions: (H, H) and (T, T)</a:t>
            </a:r>
            <a:endParaRPr/>
          </a:p>
          <a:p>
            <a:pPr indent="-298450" lvl="0" marL="457200" rtl="0" algn="l">
              <a:spcBef>
                <a:spcPts val="0"/>
              </a:spcBef>
              <a:spcAft>
                <a:spcPts val="0"/>
              </a:spcAft>
              <a:buSzPts val="1100"/>
              <a:buChar char="-"/>
            </a:pPr>
            <a:r>
              <a:rPr lang="en"/>
              <a:t>Suppose the ego plays H. A regret-maximizing teammate would play T</a:t>
            </a:r>
            <a:endParaRPr/>
          </a:p>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3fa9b76b2cb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3fa9b76b2cb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 2</a:t>
            </a:r>
            <a:endParaRPr/>
          </a:p>
          <a:p>
            <a:pPr indent="-298450" lvl="0" marL="457200" rtl="0" algn="l">
              <a:spcBef>
                <a:spcPts val="0"/>
              </a:spcBef>
              <a:spcAft>
                <a:spcPts val="0"/>
              </a:spcAft>
              <a:buSzPts val="1100"/>
              <a:buChar char="-"/>
            </a:pPr>
            <a:r>
              <a:rPr lang="en"/>
              <a:t>This game has 2 cooperative conventions/Nash equilibriums: (A, A) and (A, B). Intuitively, we’d like regret maximizing </a:t>
            </a:r>
            <a:r>
              <a:rPr lang="en"/>
              <a:t>teammates</a:t>
            </a:r>
            <a:r>
              <a:rPr lang="en"/>
              <a:t> to discover all 3. </a:t>
            </a:r>
            <a:endParaRPr/>
          </a:p>
          <a:p>
            <a:pPr indent="-298450" lvl="0" marL="457200" rtl="0" algn="l">
              <a:spcBef>
                <a:spcPts val="0"/>
              </a:spcBef>
              <a:spcAft>
                <a:spcPts val="0"/>
              </a:spcAft>
              <a:buSzPts val="1100"/>
              <a:buChar char="-"/>
            </a:pPr>
            <a:r>
              <a:rPr lang="en"/>
              <a:t>Suppose the ego plays A. A regret-maximizing teammate would always play B. But B isn’t actually compatible with one of our desired cooperative conventions.</a:t>
            </a:r>
            <a:endParaRPr/>
          </a:p>
          <a:p>
            <a:pPr indent="-298450" lvl="0" marL="457200" rtl="0" algn="l">
              <a:spcBef>
                <a:spcPts val="0"/>
              </a:spcBef>
              <a:spcAft>
                <a:spcPts val="0"/>
              </a:spcAft>
              <a:buSzPts val="1100"/>
              <a:buChar char="-"/>
            </a:pPr>
            <a:r>
              <a:rPr lang="en"/>
              <a:t>Takeaway: Regret maximization can lead to teammate behaviors that aren’t helpful.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Competent Teammates Would Only play A.</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3fa9b76b2cb_0_1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4" name="Google Shape;864;g3fa9b76b2cb_0_1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Returning to matching pennies example -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This teammate plays the opposite convention from the ego, as desired. </a:t>
            </a:r>
            <a:endParaRPr>
              <a:solidFill>
                <a:schemeClr val="dk1"/>
              </a:solidFill>
            </a:endParaRPr>
          </a:p>
          <a:p>
            <a:pPr indent="0" lvl="0" marL="0" rtl="0" algn="l">
              <a:spcBef>
                <a:spcPts val="0"/>
              </a:spcBef>
              <a:spcAft>
                <a:spcPts val="0"/>
              </a:spcAft>
              <a:buNone/>
            </a:pPr>
            <a:r>
              <a:rPr lang="en">
                <a:solidFill>
                  <a:schemeClr val="dk1"/>
                </a:solidFill>
              </a:rPr>
              <a:t>But if we define sabotage as return minimization during XP, then this teammate has learned to sabotage the ego agent!</a:t>
            </a:r>
            <a:endParaRPr>
              <a:solidFill>
                <a:schemeClr val="dk1"/>
              </a:solidFill>
            </a:endParaRPr>
          </a:p>
          <a:p>
            <a:pPr indent="0" lvl="0" marL="0" rtl="0" algn="l">
              <a:spcBef>
                <a:spcPts val="0"/>
              </a:spcBef>
              <a:spcAft>
                <a:spcPts val="0"/>
              </a:spcAft>
              <a:buNone/>
            </a:pPr>
            <a:r>
              <a:rPr b="1" lang="en">
                <a:solidFill>
                  <a:schemeClr val="dk1"/>
                </a:solidFill>
              </a:rPr>
              <a:t>Takeaway</a:t>
            </a:r>
            <a:r>
              <a:rPr lang="en">
                <a:solidFill>
                  <a:schemeClr val="dk1"/>
                </a:solidFill>
              </a:rPr>
              <a:t>: sabotage should not be characterized by return minimization </a:t>
            </a: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3fa9b76b2cb_0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3fa9b76b2cb_0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can we retain the benefits of regret maximization while defining and avoiding its pitfalls?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Our answer is competence-bounded regret maximization!</a:t>
            </a:r>
            <a:endParaRPr/>
          </a:p>
          <a:p>
            <a:pPr indent="-298450" lvl="0" marL="457200" rtl="0" algn="l">
              <a:spcBef>
                <a:spcPts val="0"/>
              </a:spcBef>
              <a:spcAft>
                <a:spcPts val="0"/>
              </a:spcAft>
              <a:buSzPts val="1100"/>
              <a:buChar char="-"/>
            </a:pPr>
            <a:r>
              <a:rPr lang="en"/>
              <a:t>Recall that by definition, teammates are </a:t>
            </a:r>
            <a:r>
              <a:rPr b="1" lang="en"/>
              <a:t>assumed </a:t>
            </a:r>
            <a:r>
              <a:rPr lang="en"/>
              <a:t>to be competent!</a:t>
            </a:r>
            <a:endParaRPr/>
          </a:p>
          <a:p>
            <a:pPr indent="-298450" lvl="0" marL="457200" rtl="0" algn="l">
              <a:spcBef>
                <a:spcPts val="0"/>
              </a:spcBef>
              <a:spcAft>
                <a:spcPts val="0"/>
              </a:spcAft>
              <a:buSzPts val="1100"/>
              <a:buChar char="-"/>
            </a:pPr>
            <a:r>
              <a:rPr lang="en"/>
              <a:t>Competence can be defined on a per-game basis</a:t>
            </a:r>
            <a:endParaRPr/>
          </a:p>
          <a:p>
            <a:pPr indent="0" lvl="0" marL="457200" rtl="0" algn="l">
              <a:spcBef>
                <a:spcPts val="0"/>
              </a:spcBef>
              <a:spcAft>
                <a:spcPts val="0"/>
              </a:spcAft>
              <a:buNone/>
            </a:pPr>
            <a:r>
              <a:t/>
            </a:r>
            <a:endParaRPr/>
          </a:p>
          <a:p>
            <a:pPr indent="0" lvl="0" marL="0" rtl="0" algn="l">
              <a:spcBef>
                <a:spcPts val="0"/>
              </a:spcBef>
              <a:spcAft>
                <a:spcPts val="0"/>
              </a:spcAft>
              <a:buNone/>
            </a:pPr>
            <a:r>
              <a:rPr lang="en"/>
              <a:t>Under this framework, we identify sabotage as </a:t>
            </a:r>
            <a:r>
              <a:rPr i="1" lang="en"/>
              <a:t>incompetence</a:t>
            </a:r>
            <a:endParaRPr i="1"/>
          </a:p>
          <a:p>
            <a:pPr indent="0" lvl="0" marL="0" rtl="0" algn="l">
              <a:spcBef>
                <a:spcPts val="0"/>
              </a:spcBef>
              <a:spcAft>
                <a:spcPts val="0"/>
              </a:spcAft>
              <a:buNone/>
            </a:pPr>
            <a:r>
              <a:rPr lang="en"/>
              <a:t>(We still haven’t </a:t>
            </a:r>
            <a:r>
              <a:rPr lang="en"/>
              <a:t>fully achieved a satisfactory definition of sabotage yet but for the time being, it is at least clear that we do not want incompetent teammates to be generated during training)</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7" name="Shape 917"/>
        <p:cNvGrpSpPr/>
        <p:nvPr/>
      </p:nvGrpSpPr>
      <p:grpSpPr>
        <a:xfrm>
          <a:off x="0" y="0"/>
          <a:ext cx="0" cy="0"/>
          <a:chOff x="0" y="0"/>
          <a:chExt cx="0" cy="0"/>
        </a:xfrm>
      </p:grpSpPr>
      <p:sp>
        <p:nvSpPr>
          <p:cNvPr id="918" name="Google Shape;918;g3fa9b76b2c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9" name="Google Shape;919;g3fa9b76b2c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 of our examples have been about single-state matrix game </a:t>
            </a:r>
            <a:r>
              <a:rPr lang="en"/>
              <a:t>examples</a:t>
            </a:r>
            <a:r>
              <a:rPr lang="en"/>
              <a:t>. How do we correctly generalize these ideas to MDPs?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Intuition: </a:t>
            </a:r>
            <a:endParaRPr/>
          </a:p>
          <a:p>
            <a:pPr indent="-298450" lvl="0" marL="457200" rtl="0" algn="l">
              <a:spcBef>
                <a:spcPts val="0"/>
              </a:spcBef>
              <a:spcAft>
                <a:spcPts val="0"/>
              </a:spcAft>
              <a:buSzPts val="1100"/>
              <a:buChar char="-"/>
            </a:pPr>
            <a:r>
              <a:rPr lang="en"/>
              <a:t>Maximize cooperate regret subject to a constraint that all teammates </a:t>
            </a:r>
            <a:endParaRPr/>
          </a:p>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3fa9b76b2cb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3fa9b76b2cb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3fa9b76b2cb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3fa9b76b2cb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3fa9b76b2c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7" name="Google Shape;977;g3fa9b76b2c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360"/>
              </a:spcBef>
              <a:spcAft>
                <a:spcPts val="0"/>
              </a:spcAft>
              <a:buNone/>
            </a:pPr>
            <a:r>
              <a:rPr lang="en" sz="1200">
                <a:solidFill>
                  <a:srgbClr val="595959"/>
                </a:solidFill>
                <a:latin typeface="Helvetica Neue"/>
                <a:ea typeface="Helvetica Neue"/>
                <a:cs typeface="Helvetica Neue"/>
                <a:sym typeface="Helvetica Neue"/>
              </a:rPr>
              <a:t>Learnability perspective: </a:t>
            </a:r>
            <a:r>
              <a:rPr lang="en" sz="1200">
                <a:solidFill>
                  <a:srgbClr val="595959"/>
                </a:solidFill>
                <a:latin typeface="Helvetica Neue"/>
                <a:ea typeface="Helvetica Neue"/>
                <a:cs typeface="Helvetica Neue"/>
                <a:sym typeface="Helvetica Neue"/>
              </a:rPr>
              <a:t>From each state, encourage there to be at least one better action that the ego agent could have taken</a:t>
            </a:r>
            <a:endParaRPr sz="1200">
              <a:solidFill>
                <a:srgbClr val="3F3F3F"/>
              </a:solidFill>
              <a:latin typeface="Helvetica Neue"/>
              <a:ea typeface="Helvetica Neue"/>
              <a:cs typeface="Helvetica Neue"/>
              <a:sym typeface="Helvetica Neue"/>
            </a:endParaRPr>
          </a:p>
          <a:p>
            <a:pPr indent="0" lvl="0" marL="0" rtl="0" algn="l">
              <a:spcBef>
                <a:spcPts val="1200"/>
              </a:spcBef>
              <a:spcAft>
                <a:spcPts val="0"/>
              </a:spcAft>
              <a:buNone/>
            </a:pPr>
            <a:r>
              <a:t/>
            </a:r>
            <a:endParaRPr sz="1200"/>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2" name="Shape 1042"/>
        <p:cNvGrpSpPr/>
        <p:nvPr/>
      </p:nvGrpSpPr>
      <p:grpSpPr>
        <a:xfrm>
          <a:off x="0" y="0"/>
          <a:ext cx="0" cy="0"/>
          <a:chOff x="0" y="0"/>
          <a:chExt cx="0" cy="0"/>
        </a:xfrm>
      </p:grpSpPr>
      <p:sp>
        <p:nvSpPr>
          <p:cNvPr id="1043" name="Google Shape;1043;g3fa9b76b2cb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4" name="Google Shape;1044;g3fa9b76b2cb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9" name="Shape 1049"/>
        <p:cNvGrpSpPr/>
        <p:nvPr/>
      </p:nvGrpSpPr>
      <p:grpSpPr>
        <a:xfrm>
          <a:off x="0" y="0"/>
          <a:ext cx="0" cy="0"/>
          <a:chOff x="0" y="0"/>
          <a:chExt cx="0" cy="0"/>
        </a:xfrm>
      </p:grpSpPr>
      <p:sp>
        <p:nvSpPr>
          <p:cNvPr id="1050" name="Google Shape;1050;g3e0011b578f_0_5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1" name="Google Shape;1051;g3e0011b578f_0_5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0" name="Shape 1100"/>
        <p:cNvGrpSpPr/>
        <p:nvPr/>
      </p:nvGrpSpPr>
      <p:grpSpPr>
        <a:xfrm>
          <a:off x="0" y="0"/>
          <a:ext cx="0" cy="0"/>
          <a:chOff x="0" y="0"/>
          <a:chExt cx="0" cy="0"/>
        </a:xfrm>
      </p:grpSpPr>
      <p:sp>
        <p:nvSpPr>
          <p:cNvPr id="1101" name="Google Shape;1101;g3e0011b578f_0_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2" name="Google Shape;1102;g3e0011b578f_0_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3e0011b578f_0_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3e0011b578f_0_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3" name="Shape 1153"/>
        <p:cNvGrpSpPr/>
        <p:nvPr/>
      </p:nvGrpSpPr>
      <p:grpSpPr>
        <a:xfrm>
          <a:off x="0" y="0"/>
          <a:ext cx="0" cy="0"/>
          <a:chOff x="0" y="0"/>
          <a:chExt cx="0" cy="0"/>
        </a:xfrm>
      </p:grpSpPr>
      <p:sp>
        <p:nvSpPr>
          <p:cNvPr id="1154" name="Google Shape;1154;g409ff27ca8a_17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5" name="Google Shape;1155;g409ff27ca8a_17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 left figure compares ROTATE to all baselines (2 UED baselines and 3 teammate generation) on all tasks</a:t>
            </a:r>
            <a:endParaRPr/>
          </a:p>
          <a:p>
            <a:pPr indent="-298450" lvl="1" marL="914400" rtl="0" algn="l">
              <a:spcBef>
                <a:spcPts val="0"/>
              </a:spcBef>
              <a:spcAft>
                <a:spcPts val="0"/>
              </a:spcAft>
              <a:buSzPts val="1100"/>
              <a:buChar char="-"/>
            </a:pPr>
            <a:r>
              <a:rPr lang="en"/>
              <a:t>The </a:t>
            </a:r>
            <a:r>
              <a:rPr b="1" lang="en"/>
              <a:t>tasks</a:t>
            </a:r>
            <a:r>
              <a:rPr lang="en"/>
              <a:t> consist of the 5 standard Overcooked maps and 1 level-based foraging map.</a:t>
            </a:r>
            <a:endParaRPr/>
          </a:p>
          <a:p>
            <a:pPr indent="-298450" lvl="1" marL="914400" rtl="0" algn="l">
              <a:spcBef>
                <a:spcPts val="0"/>
              </a:spcBef>
              <a:spcAft>
                <a:spcPts val="0"/>
              </a:spcAft>
              <a:buSzPts val="1100"/>
              <a:buChar char="-"/>
            </a:pPr>
            <a:r>
              <a:rPr lang="en"/>
              <a:t>The </a:t>
            </a:r>
            <a:r>
              <a:rPr b="1" lang="en"/>
              <a:t>metric </a:t>
            </a:r>
            <a:r>
              <a:rPr lang="en"/>
              <a:t>is the mean normalized return of each ego agent evaluated with a set of 8-14 unknown evaluation teammates. 1.0 represents our empirical approximation of the best response return with each teammate. Importantly, the evaluation teammates were never seen during the training process, and consist of a mix of RL generated and manually designed teammates to ensure coverage of the behavior space. </a:t>
            </a:r>
            <a:endParaRPr/>
          </a:p>
          <a:p>
            <a:pPr indent="-298450" lvl="1" marL="914400" rtl="0" algn="l">
              <a:spcBef>
                <a:spcPts val="0"/>
              </a:spcBef>
              <a:spcAft>
                <a:spcPts val="0"/>
              </a:spcAft>
              <a:buSzPts val="1100"/>
              <a:buChar char="-"/>
            </a:pPr>
            <a:r>
              <a:rPr b="1" lang="en"/>
              <a:t>Main finding: </a:t>
            </a:r>
            <a:r>
              <a:rPr lang="en"/>
              <a:t>ROTATE outperforms all baselines on all tasks.</a:t>
            </a:r>
            <a:endParaRPr/>
          </a:p>
          <a:p>
            <a:pPr indent="-298450" lvl="1" marL="914400" rtl="0" algn="l">
              <a:spcBef>
                <a:spcPts val="0"/>
              </a:spcBef>
              <a:spcAft>
                <a:spcPts val="0"/>
              </a:spcAft>
              <a:buSzPts val="1100"/>
              <a:buChar char="-"/>
            </a:pPr>
            <a:r>
              <a:rPr b="1" lang="en"/>
              <a:t>Secondary findings</a:t>
            </a:r>
            <a:r>
              <a:rPr lang="en"/>
              <a:t>: The adversarially robust baseline (Minimax) performs worst on all maps except for Asymmetric Advantages, where agents can complete the task (suboptimally) even if the teammate acts fully adversarially. </a:t>
            </a:r>
            <a:endParaRPr/>
          </a:p>
          <a:p>
            <a:pPr indent="0" lvl="0" marL="914400" rtl="0" algn="l">
              <a:spcBef>
                <a:spcPts val="0"/>
              </a:spcBef>
              <a:spcAft>
                <a:spcPts val="0"/>
              </a:spcAft>
              <a:buNone/>
            </a:pPr>
            <a:r>
              <a:t/>
            </a:r>
            <a:endParaRPr/>
          </a:p>
          <a:p>
            <a:pPr indent="-298450" lvl="0" marL="457200" rtl="0" algn="l">
              <a:spcBef>
                <a:spcPts val="0"/>
              </a:spcBef>
              <a:spcAft>
                <a:spcPts val="0"/>
              </a:spcAft>
              <a:buSzPts val="1100"/>
              <a:buChar char="-"/>
            </a:pPr>
            <a:r>
              <a:rPr b="1" lang="en"/>
              <a:t>Right figure</a:t>
            </a:r>
            <a:r>
              <a:rPr lang="en"/>
              <a:t>: breaks down the performance of all methods for each evaluation teammate on Counter Circuit map.</a:t>
            </a:r>
            <a:endParaRPr/>
          </a:p>
          <a:p>
            <a:pPr indent="-298450" lvl="1" marL="914400" rtl="0" algn="l">
              <a:spcBef>
                <a:spcPts val="0"/>
              </a:spcBef>
              <a:spcAft>
                <a:spcPts val="0"/>
              </a:spcAft>
              <a:buSzPts val="1100"/>
              <a:buChar char="-"/>
            </a:pPr>
            <a:r>
              <a:rPr lang="en"/>
              <a:t>Main finding: ROTATE (purple) has best ‘all-around’ coverage. Some of the baselines are either substantially suboptimal against all teammates (PAIRED), or are particularly good/bad with certain teammates (FCP).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2" name="Shape 1162"/>
        <p:cNvGrpSpPr/>
        <p:nvPr/>
      </p:nvGrpSpPr>
      <p:grpSpPr>
        <a:xfrm>
          <a:off x="0" y="0"/>
          <a:ext cx="0" cy="0"/>
          <a:chOff x="0" y="0"/>
          <a:chExt cx="0" cy="0"/>
        </a:xfrm>
      </p:grpSpPr>
      <p:sp>
        <p:nvSpPr>
          <p:cNvPr id="1163" name="Google Shape;1163;g3e0011b578f_0_6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4" name="Google Shape;1164;g3e0011b578f_0_6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The left figure compares ROTATE to all baselines (2 UED baselines and 3 teammate generation) on all tasks</a:t>
            </a:r>
            <a:endParaRPr/>
          </a:p>
          <a:p>
            <a:pPr indent="-298450" lvl="1" marL="914400" rtl="0" algn="l">
              <a:spcBef>
                <a:spcPts val="0"/>
              </a:spcBef>
              <a:spcAft>
                <a:spcPts val="0"/>
              </a:spcAft>
              <a:buSzPts val="1100"/>
              <a:buChar char="-"/>
            </a:pPr>
            <a:r>
              <a:rPr lang="en"/>
              <a:t>The </a:t>
            </a:r>
            <a:r>
              <a:rPr b="1" lang="en"/>
              <a:t>tasks</a:t>
            </a:r>
            <a:r>
              <a:rPr lang="en"/>
              <a:t> consist of the 5 standard Overcooked maps and 1 level-based foraging map.</a:t>
            </a:r>
            <a:endParaRPr/>
          </a:p>
          <a:p>
            <a:pPr indent="-298450" lvl="1" marL="914400" rtl="0" algn="l">
              <a:spcBef>
                <a:spcPts val="0"/>
              </a:spcBef>
              <a:spcAft>
                <a:spcPts val="0"/>
              </a:spcAft>
              <a:buSzPts val="1100"/>
              <a:buChar char="-"/>
            </a:pPr>
            <a:r>
              <a:rPr lang="en"/>
              <a:t>The </a:t>
            </a:r>
            <a:r>
              <a:rPr b="1" lang="en"/>
              <a:t>metric </a:t>
            </a:r>
            <a:r>
              <a:rPr lang="en"/>
              <a:t>is the mean normalized return of each ego agent evaluated with a set of 8-14 unknown evaluation teammates. 1.0 represents our empirical approximation of the best response return with each teammate. Importantly, the evaluation teammates were never seen during the training process, and consist of a mix of RL generated and manually designed teammates to ensure coverage of the behavior space. </a:t>
            </a:r>
            <a:endParaRPr/>
          </a:p>
          <a:p>
            <a:pPr indent="-298450" lvl="1" marL="914400" rtl="0" algn="l">
              <a:spcBef>
                <a:spcPts val="0"/>
              </a:spcBef>
              <a:spcAft>
                <a:spcPts val="0"/>
              </a:spcAft>
              <a:buSzPts val="1100"/>
              <a:buChar char="-"/>
            </a:pPr>
            <a:r>
              <a:rPr b="1" lang="en"/>
              <a:t>Main finding: </a:t>
            </a:r>
            <a:r>
              <a:rPr lang="en"/>
              <a:t>ROTATE outperforms all baselines on all tasks.</a:t>
            </a:r>
            <a:endParaRPr/>
          </a:p>
          <a:p>
            <a:pPr indent="-298450" lvl="1" marL="914400" rtl="0" algn="l">
              <a:spcBef>
                <a:spcPts val="0"/>
              </a:spcBef>
              <a:spcAft>
                <a:spcPts val="0"/>
              </a:spcAft>
              <a:buSzPts val="1100"/>
              <a:buChar char="-"/>
            </a:pPr>
            <a:r>
              <a:rPr b="1" lang="en"/>
              <a:t>Secondary findings</a:t>
            </a:r>
            <a:r>
              <a:rPr lang="en"/>
              <a:t>: The adversarially robust baseline (Minimax) performs worst on all maps except for Asymmetric Advantages, where agents can complete the task (suboptimally) even if the teammate acts fully adversarially. </a:t>
            </a:r>
            <a:endParaRPr/>
          </a:p>
          <a:p>
            <a:pPr indent="0" lvl="0" marL="914400" rtl="0" algn="l">
              <a:spcBef>
                <a:spcPts val="0"/>
              </a:spcBef>
              <a:spcAft>
                <a:spcPts val="0"/>
              </a:spcAft>
              <a:buNone/>
            </a:pPr>
            <a:r>
              <a:t/>
            </a:r>
            <a:endParaRPr/>
          </a:p>
          <a:p>
            <a:pPr indent="-298450" lvl="0" marL="457200" rtl="0" algn="l">
              <a:spcBef>
                <a:spcPts val="0"/>
              </a:spcBef>
              <a:spcAft>
                <a:spcPts val="0"/>
              </a:spcAft>
              <a:buSzPts val="1100"/>
              <a:buChar char="-"/>
            </a:pPr>
            <a:r>
              <a:rPr b="1" lang="en"/>
              <a:t>Right figure</a:t>
            </a:r>
            <a:r>
              <a:rPr lang="en"/>
              <a:t>: breaks down the performance of all methods for each evaluation teammate on Counter Circuit map.</a:t>
            </a:r>
            <a:endParaRPr/>
          </a:p>
          <a:p>
            <a:pPr indent="-298450" lvl="1" marL="914400" rtl="0" algn="l">
              <a:spcBef>
                <a:spcPts val="0"/>
              </a:spcBef>
              <a:spcAft>
                <a:spcPts val="0"/>
              </a:spcAft>
              <a:buSzPts val="1100"/>
              <a:buChar char="-"/>
            </a:pPr>
            <a:r>
              <a:rPr lang="en"/>
              <a:t>Main finding: ROTATE (purple) has best ‘all-around’ coverage. Some of the baselines are either substantially suboptimal against all teammates (PAIRED), or are particularly good/bad with certain teammates (FCP). </a:t>
            </a:r>
            <a:endParaRPr/>
          </a:p>
          <a:p>
            <a:pPr indent="0" lvl="0" marL="0" rtl="0" algn="l">
              <a:spcBef>
                <a:spcPts val="0"/>
              </a:spcBef>
              <a:spcAft>
                <a:spcPts val="0"/>
              </a:spcAft>
              <a:buNone/>
            </a:pPr>
            <a:r>
              <a:rPr lang="en"/>
              <a:t>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g3fa9b76b2cb_0_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3" name="Google Shape;1173;g3fa9b76b2cb_0_2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g3fb914f7ebd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9" name="Google Shape;1179;g3fb914f7ebd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Red - teammate</a:t>
            </a:r>
            <a:endParaRPr/>
          </a:p>
          <a:p>
            <a:pPr indent="0" lvl="0" marL="0" rtl="0" algn="l">
              <a:spcBef>
                <a:spcPts val="0"/>
              </a:spcBef>
              <a:spcAft>
                <a:spcPts val="0"/>
              </a:spcAft>
              <a:buNone/>
            </a:pPr>
            <a:r>
              <a:rPr lang="en"/>
              <a:t>Blue - best response</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3" name="Shape 1213"/>
        <p:cNvGrpSpPr/>
        <p:nvPr/>
      </p:nvGrpSpPr>
      <p:grpSpPr>
        <a:xfrm>
          <a:off x="0" y="0"/>
          <a:ext cx="0" cy="0"/>
          <a:chOff x="0" y="0"/>
          <a:chExt cx="0" cy="0"/>
        </a:xfrm>
      </p:grpSpPr>
      <p:sp>
        <p:nvSpPr>
          <p:cNvPr id="1214" name="Google Shape;1214;g3d81f8fb26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5" name="Google Shape;1215;g3d81f8fb26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1" name="Shape 1221"/>
        <p:cNvGrpSpPr/>
        <p:nvPr/>
      </p:nvGrpSpPr>
      <p:grpSpPr>
        <a:xfrm>
          <a:off x="0" y="0"/>
          <a:ext cx="0" cy="0"/>
          <a:chOff x="0" y="0"/>
          <a:chExt cx="0" cy="0"/>
        </a:xfrm>
      </p:grpSpPr>
      <p:sp>
        <p:nvSpPr>
          <p:cNvPr id="1222" name="Google Shape;1222;g3d81f8fb269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3" name="Google Shape;1223;g3d81f8fb269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0" name="Shape 1270"/>
        <p:cNvGrpSpPr/>
        <p:nvPr/>
      </p:nvGrpSpPr>
      <p:grpSpPr>
        <a:xfrm>
          <a:off x="0" y="0"/>
          <a:ext cx="0" cy="0"/>
          <a:chOff x="0" y="0"/>
          <a:chExt cx="0" cy="0"/>
        </a:xfrm>
      </p:grpSpPr>
      <p:sp>
        <p:nvSpPr>
          <p:cNvPr id="1271" name="Google Shape;1271;g3e0011b578f_0_8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2" name="Google Shape;1272;g3e0011b578f_0_8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1" name="Shape 1281"/>
        <p:cNvGrpSpPr/>
        <p:nvPr/>
      </p:nvGrpSpPr>
      <p:grpSpPr>
        <a:xfrm>
          <a:off x="0" y="0"/>
          <a:ext cx="0" cy="0"/>
          <a:chOff x="0" y="0"/>
          <a:chExt cx="0" cy="0"/>
        </a:xfrm>
      </p:grpSpPr>
      <p:sp>
        <p:nvSpPr>
          <p:cNvPr id="1282" name="Google Shape;1282;g3fb47bebb65_9_10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3" name="Google Shape;1283;g3fb47bebb65_9_10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8" name="Shape 1288"/>
        <p:cNvGrpSpPr/>
        <p:nvPr/>
      </p:nvGrpSpPr>
      <p:grpSpPr>
        <a:xfrm>
          <a:off x="0" y="0"/>
          <a:ext cx="0" cy="0"/>
          <a:chOff x="0" y="0"/>
          <a:chExt cx="0" cy="0"/>
        </a:xfrm>
      </p:grpSpPr>
      <p:sp>
        <p:nvSpPr>
          <p:cNvPr id="1289" name="Google Shape;1289;g3d669db5c4d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0" name="Google Shape;1290;g3d669db5c4d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poster</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8" name="Shape 1328"/>
        <p:cNvGrpSpPr/>
        <p:nvPr/>
      </p:nvGrpSpPr>
      <p:grpSpPr>
        <a:xfrm>
          <a:off x="0" y="0"/>
          <a:ext cx="0" cy="0"/>
          <a:chOff x="0" y="0"/>
          <a:chExt cx="0" cy="0"/>
        </a:xfrm>
      </p:grpSpPr>
      <p:sp>
        <p:nvSpPr>
          <p:cNvPr id="1329" name="Google Shape;1329;g3e0011b578f_0_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0" name="Google Shape;1330;g3e0011b578f_0_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spcBef>
                <a:spcPts val="360"/>
              </a:spcBef>
              <a:spcAft>
                <a:spcPts val="0"/>
              </a:spcAft>
              <a:buClr>
                <a:srgbClr val="3F3F3F"/>
              </a:buClr>
              <a:buSzPts val="1200"/>
              <a:buFont typeface="Karla"/>
              <a:buAutoNum type="arabicPeriod"/>
            </a:pPr>
            <a:r>
              <a:rPr b="1" lang="en" sz="1200">
                <a:solidFill>
                  <a:srgbClr val="3F3F3F"/>
                </a:solidFill>
                <a:latin typeface="Karla"/>
                <a:ea typeface="Karla"/>
                <a:cs typeface="Karla"/>
                <a:sym typeface="Karla"/>
              </a:rPr>
              <a:t>Computational cost</a:t>
            </a:r>
            <a:endParaRPr b="1"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Generation of diverse teammates for evaluation</a:t>
            </a:r>
            <a:endParaRPr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RL-based optimization procedures</a:t>
            </a:r>
            <a:endParaRPr sz="1200">
              <a:solidFill>
                <a:srgbClr val="3F3F3F"/>
              </a:solidFill>
              <a:latin typeface="Karla"/>
              <a:ea typeface="Karla"/>
              <a:cs typeface="Karla"/>
              <a:sym typeface="Karla"/>
            </a:endParaRPr>
          </a:p>
          <a:p>
            <a:pPr indent="-304800" lvl="0" marL="457200" rtl="0" algn="l">
              <a:spcBef>
                <a:spcPts val="0"/>
              </a:spcBef>
              <a:spcAft>
                <a:spcPts val="0"/>
              </a:spcAft>
              <a:buClr>
                <a:srgbClr val="3F3F3F"/>
              </a:buClr>
              <a:buSzPts val="1200"/>
              <a:buFont typeface="Karla"/>
              <a:buAutoNum type="arabicPeriod"/>
            </a:pPr>
            <a:r>
              <a:rPr b="1" lang="en" sz="1200">
                <a:solidFill>
                  <a:srgbClr val="3F3F3F"/>
                </a:solidFill>
                <a:latin typeface="Karla"/>
                <a:ea typeface="Karla"/>
                <a:cs typeface="Karla"/>
                <a:sym typeface="Karla"/>
              </a:rPr>
              <a:t>Non-standardized evaluation limits comparison across publications </a:t>
            </a:r>
            <a:endParaRPr b="1"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No standardized evaluation teammates </a:t>
            </a:r>
            <a:endParaRPr sz="1200">
              <a:solidFill>
                <a:srgbClr val="3F3F3F"/>
              </a:solidFill>
              <a:latin typeface="Karla"/>
              <a:ea typeface="Karla"/>
              <a:cs typeface="Karla"/>
              <a:sym typeface="Karla"/>
            </a:endParaRPr>
          </a:p>
          <a:p>
            <a:pPr indent="-304800" lvl="0" marL="457200" rtl="0" algn="l">
              <a:spcBef>
                <a:spcPts val="0"/>
              </a:spcBef>
              <a:spcAft>
                <a:spcPts val="0"/>
              </a:spcAft>
              <a:buClr>
                <a:srgbClr val="3F3F3F"/>
              </a:buClr>
              <a:buSzPts val="1200"/>
              <a:buFont typeface="Karla"/>
              <a:buAutoNum type="arabicPeriod"/>
            </a:pPr>
            <a:r>
              <a:rPr b="1" lang="en" sz="1200">
                <a:solidFill>
                  <a:srgbClr val="3F3F3F"/>
                </a:solidFill>
                <a:latin typeface="Karla"/>
                <a:ea typeface="Karla"/>
                <a:cs typeface="Karla"/>
                <a:sym typeface="Karla"/>
              </a:rPr>
              <a:t>Orchestration complexity→high entry barrier</a:t>
            </a:r>
            <a:endParaRPr b="1"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No standard algorithm implementations</a:t>
            </a:r>
            <a:endParaRPr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No unification between different paradigms of AHT</a:t>
            </a:r>
            <a:endParaRPr sz="1200">
              <a:solidFill>
                <a:srgbClr val="3F3F3F"/>
              </a:solidFill>
              <a:latin typeface="Karla"/>
              <a:ea typeface="Karla"/>
              <a:cs typeface="Karla"/>
              <a:sym typeface="Karla"/>
            </a:endParaRPr>
          </a:p>
          <a:p>
            <a:pPr indent="-304800" lvl="1" marL="914400" rtl="0" algn="l">
              <a:spcBef>
                <a:spcPts val="0"/>
              </a:spcBef>
              <a:spcAft>
                <a:spcPts val="0"/>
              </a:spcAft>
              <a:buClr>
                <a:srgbClr val="3F3F3F"/>
              </a:buClr>
              <a:buSzPts val="1200"/>
              <a:buFont typeface="Karla"/>
              <a:buAutoNum type="alphaLcPeriod"/>
            </a:pPr>
            <a:r>
              <a:rPr lang="en" sz="1200">
                <a:solidFill>
                  <a:srgbClr val="3F3F3F"/>
                </a:solidFill>
                <a:latin typeface="Karla"/>
                <a:ea typeface="Karla"/>
                <a:cs typeface="Karla"/>
                <a:sym typeface="Karla"/>
              </a:rPr>
              <a:t>No unification of environments</a:t>
            </a:r>
            <a:endParaRPr sz="1200">
              <a:solidFill>
                <a:srgbClr val="3F3F3F"/>
              </a:solidFill>
              <a:latin typeface="Karla"/>
              <a:ea typeface="Karla"/>
              <a:cs typeface="Karla"/>
              <a:sym typeface="Karla"/>
            </a:endParaRPr>
          </a:p>
          <a:p>
            <a:pPr indent="0" lvl="0" marL="0" rtl="0" algn="l">
              <a:spcBef>
                <a:spcPts val="0"/>
              </a:spcBef>
              <a:spcAft>
                <a:spcPts val="0"/>
              </a:spcAft>
              <a:buNone/>
            </a:pPr>
            <a:r>
              <a:t/>
            </a:r>
            <a:endParaRPr sz="1200"/>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6" name="Shape 1336"/>
        <p:cNvGrpSpPr/>
        <p:nvPr/>
      </p:nvGrpSpPr>
      <p:grpSpPr>
        <a:xfrm>
          <a:off x="0" y="0"/>
          <a:ext cx="0" cy="0"/>
          <a:chOff x="0" y="0"/>
          <a:chExt cx="0" cy="0"/>
        </a:xfrm>
      </p:grpSpPr>
      <p:sp>
        <p:nvSpPr>
          <p:cNvPr id="1337" name="Google Shape;1337;g3e0011b578f_0_9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8" name="Google Shape;1338;g3e0011b578f_0_9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3e0011b578f_0_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3e0011b578f_0_9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2" name="Shape 1352"/>
        <p:cNvGrpSpPr/>
        <p:nvPr/>
      </p:nvGrpSpPr>
      <p:grpSpPr>
        <a:xfrm>
          <a:off x="0" y="0"/>
          <a:ext cx="0" cy="0"/>
          <a:chOff x="0" y="0"/>
          <a:chExt cx="0" cy="0"/>
        </a:xfrm>
      </p:grpSpPr>
      <p:sp>
        <p:nvSpPr>
          <p:cNvPr id="1353" name="Google Shape;1353;g3e0011b578f_0_9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4" name="Google Shape;1354;g3e0011b578f_0_9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g3e0011b578f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5" name="Google Shape;1365;g3e0011b578f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Clr>
                <a:schemeClr val="dk1"/>
              </a:buClr>
              <a:buSzPts val="1100"/>
              <a:buFont typeface="Arial"/>
              <a:buNone/>
            </a:pPr>
            <a:r>
              <a:rPr lang="en" sz="2800">
                <a:solidFill>
                  <a:srgbClr val="3F3F3F"/>
                </a:solidFill>
                <a:latin typeface="Karla"/>
                <a:ea typeface="Karla"/>
                <a:cs typeface="Karla"/>
                <a:sym typeface="Karla"/>
              </a:rPr>
              <a:t>(Done) What algorithms? What environments?</a:t>
            </a:r>
            <a:endParaRPr sz="2800">
              <a:solidFill>
                <a:srgbClr val="3F3F3F"/>
              </a:solidFill>
              <a:latin typeface="Karla"/>
              <a:ea typeface="Karla"/>
              <a:cs typeface="Karla"/>
              <a:sym typeface="Karla"/>
            </a:endParaRPr>
          </a:p>
          <a:p>
            <a:pPr indent="0" lvl="0" marL="0" rtl="0" algn="l">
              <a:spcBef>
                <a:spcPts val="360"/>
              </a:spcBef>
              <a:spcAft>
                <a:spcPts val="0"/>
              </a:spcAft>
              <a:buClr>
                <a:schemeClr val="dk1"/>
              </a:buClr>
              <a:buSzPts val="1100"/>
              <a:buFont typeface="Arial"/>
              <a:buNone/>
            </a:pPr>
            <a:r>
              <a:rPr lang="en" sz="2800">
                <a:solidFill>
                  <a:srgbClr val="3F3F3F"/>
                </a:solidFill>
                <a:latin typeface="Karla"/>
                <a:ea typeface="Karla"/>
                <a:cs typeface="Karla"/>
                <a:sym typeface="Karla"/>
              </a:rPr>
              <a:t>(Future work) What algorithms? What environments?</a:t>
            </a:r>
            <a:endParaRPr sz="3200">
              <a:solidFill>
                <a:srgbClr val="3F3F3F"/>
              </a:solidFill>
              <a:latin typeface="Karla"/>
              <a:ea typeface="Karla"/>
              <a:cs typeface="Karla"/>
              <a:sym typeface="Karla"/>
            </a:endParaRPr>
          </a:p>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2" name="Shape 1382"/>
        <p:cNvGrpSpPr/>
        <p:nvPr/>
      </p:nvGrpSpPr>
      <p:grpSpPr>
        <a:xfrm>
          <a:off x="0" y="0"/>
          <a:ext cx="0" cy="0"/>
          <a:chOff x="0" y="0"/>
          <a:chExt cx="0" cy="0"/>
        </a:xfrm>
      </p:grpSpPr>
      <p:sp>
        <p:nvSpPr>
          <p:cNvPr id="1383" name="Google Shape;1383;g3e0011b578f_0_9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4" name="Google Shape;1384;g3e0011b578f_0_9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1" name="Shape 1391"/>
        <p:cNvGrpSpPr/>
        <p:nvPr/>
      </p:nvGrpSpPr>
      <p:grpSpPr>
        <a:xfrm>
          <a:off x="0" y="0"/>
          <a:ext cx="0" cy="0"/>
          <a:chOff x="0" y="0"/>
          <a:chExt cx="0" cy="0"/>
        </a:xfrm>
      </p:grpSpPr>
      <p:sp>
        <p:nvSpPr>
          <p:cNvPr id="1392" name="Google Shape;1392;g3e0011b578f_0_9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3" name="Google Shape;1393;g3e0011b578f_0_9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0" name="Shape 1400"/>
        <p:cNvGrpSpPr/>
        <p:nvPr/>
      </p:nvGrpSpPr>
      <p:grpSpPr>
        <a:xfrm>
          <a:off x="0" y="0"/>
          <a:ext cx="0" cy="0"/>
          <a:chOff x="0" y="0"/>
          <a:chExt cx="0" cy="0"/>
        </a:xfrm>
      </p:grpSpPr>
      <p:sp>
        <p:nvSpPr>
          <p:cNvPr id="1401" name="Google Shape;1401;g409d914531a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2" name="Google Shape;1402;g409d914531a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Results shown on Coord 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XP matrices - return-based diversity diagnostic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TSNE visualization of classifier representations - helps diagnose behavioral diversity </a:t>
            </a:r>
            <a:endParaRPr/>
          </a:p>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5" name="Shape 1415"/>
        <p:cNvGrpSpPr/>
        <p:nvPr/>
      </p:nvGrpSpPr>
      <p:grpSpPr>
        <a:xfrm>
          <a:off x="0" y="0"/>
          <a:ext cx="0" cy="0"/>
          <a:chOff x="0" y="0"/>
          <a:chExt cx="0" cy="0"/>
        </a:xfrm>
      </p:grpSpPr>
      <p:sp>
        <p:nvSpPr>
          <p:cNvPr id="1416" name="Google Shape;1416;g3e0011b578f_0_9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7" name="Google Shape;1417;g3e0011b578f_0_9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1" name="Shape 1431"/>
        <p:cNvGrpSpPr/>
        <p:nvPr/>
      </p:nvGrpSpPr>
      <p:grpSpPr>
        <a:xfrm>
          <a:off x="0" y="0"/>
          <a:ext cx="0" cy="0"/>
          <a:chOff x="0" y="0"/>
          <a:chExt cx="0" cy="0"/>
        </a:xfrm>
      </p:grpSpPr>
      <p:sp>
        <p:nvSpPr>
          <p:cNvPr id="1432" name="Google Shape;1432;g409d914531a_0_8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3" name="Google Shape;1433;g409d914531a_0_8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409d914531a_0_1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409d914531a_0_1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0" name="Shape 1450"/>
        <p:cNvGrpSpPr/>
        <p:nvPr/>
      </p:nvGrpSpPr>
      <p:grpSpPr>
        <a:xfrm>
          <a:off x="0" y="0"/>
          <a:ext cx="0" cy="0"/>
          <a:chOff x="0" y="0"/>
          <a:chExt cx="0" cy="0"/>
        </a:xfrm>
      </p:grpSpPr>
      <p:sp>
        <p:nvSpPr>
          <p:cNvPr id="1451" name="Google Shape;1451;g3fb47bebb65_9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2" name="Google Shape;1452;g3fb47bebb65_9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7" name="Shape 1457"/>
        <p:cNvGrpSpPr/>
        <p:nvPr/>
      </p:nvGrpSpPr>
      <p:grpSpPr>
        <a:xfrm>
          <a:off x="0" y="0"/>
          <a:ext cx="0" cy="0"/>
          <a:chOff x="0" y="0"/>
          <a:chExt cx="0" cy="0"/>
        </a:xfrm>
      </p:grpSpPr>
      <p:sp>
        <p:nvSpPr>
          <p:cNvPr id="1458" name="Google Shape;1458;g3e0011b578f_0_8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9" name="Google Shape;1459;g3e0011b578f_0_8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8" name="Shape 1478"/>
        <p:cNvGrpSpPr/>
        <p:nvPr/>
      </p:nvGrpSpPr>
      <p:grpSpPr>
        <a:xfrm>
          <a:off x="0" y="0"/>
          <a:ext cx="0" cy="0"/>
          <a:chOff x="0" y="0"/>
          <a:chExt cx="0" cy="0"/>
        </a:xfrm>
      </p:grpSpPr>
      <p:sp>
        <p:nvSpPr>
          <p:cNvPr id="1479" name="Google Shape;1479;g3e0011b578f_0_1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0" name="Google Shape;1480;g3e0011b578f_0_1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1" name="Shape 1551"/>
        <p:cNvGrpSpPr/>
        <p:nvPr/>
      </p:nvGrpSpPr>
      <p:grpSpPr>
        <a:xfrm>
          <a:off x="0" y="0"/>
          <a:ext cx="0" cy="0"/>
          <a:chOff x="0" y="0"/>
          <a:chExt cx="0" cy="0"/>
        </a:xfrm>
      </p:grpSpPr>
      <p:sp>
        <p:nvSpPr>
          <p:cNvPr id="1552" name="Google Shape;1552;g3fb47bebb65_9_1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3" name="Google Shape;1553;g3fb47bebb65_9_1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3d81f8fb269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3d81f8fb269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3fa9a88154d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3fa9a88154d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g3fb47bebb65_9_3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3" name="Google Shape;1603;g3fb47bebb65_9_3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4" name="Shape 1634"/>
        <p:cNvGrpSpPr/>
        <p:nvPr/>
      </p:nvGrpSpPr>
      <p:grpSpPr>
        <a:xfrm>
          <a:off x="0" y="0"/>
          <a:ext cx="0" cy="0"/>
          <a:chOff x="0" y="0"/>
          <a:chExt cx="0" cy="0"/>
        </a:xfrm>
      </p:grpSpPr>
      <p:sp>
        <p:nvSpPr>
          <p:cNvPr id="1635" name="Google Shape;1635;g3fb47bebb65_9_4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6" name="Google Shape;1636;g3fb47bebb65_9_4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1" name="Shape 1681"/>
        <p:cNvGrpSpPr/>
        <p:nvPr/>
      </p:nvGrpSpPr>
      <p:grpSpPr>
        <a:xfrm>
          <a:off x="0" y="0"/>
          <a:ext cx="0" cy="0"/>
          <a:chOff x="0" y="0"/>
          <a:chExt cx="0" cy="0"/>
        </a:xfrm>
      </p:grpSpPr>
      <p:sp>
        <p:nvSpPr>
          <p:cNvPr id="1682" name="Google Shape;1682;g3fb47bebb65_9_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3" name="Google Shape;1683;g3fb47bebb65_9_5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5" name="Shape 1725"/>
        <p:cNvGrpSpPr/>
        <p:nvPr/>
      </p:nvGrpSpPr>
      <p:grpSpPr>
        <a:xfrm>
          <a:off x="0" y="0"/>
          <a:ext cx="0" cy="0"/>
          <a:chOff x="0" y="0"/>
          <a:chExt cx="0" cy="0"/>
        </a:xfrm>
      </p:grpSpPr>
      <p:sp>
        <p:nvSpPr>
          <p:cNvPr id="1726" name="Google Shape;1726;g3fb47bebb65_9_5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7" name="Google Shape;1727;g3fb47bebb65_9_5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fb47bebb65_9_5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8" name="Google Shape;1738;g3fb47bebb65_9_5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0" name="Shape 1750"/>
        <p:cNvGrpSpPr/>
        <p:nvPr/>
      </p:nvGrpSpPr>
      <p:grpSpPr>
        <a:xfrm>
          <a:off x="0" y="0"/>
          <a:ext cx="0" cy="0"/>
          <a:chOff x="0" y="0"/>
          <a:chExt cx="0" cy="0"/>
        </a:xfrm>
      </p:grpSpPr>
      <p:sp>
        <p:nvSpPr>
          <p:cNvPr id="1751" name="Google Shape;1751;g3d669db5c4d_0_3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2" name="Google Shape;1752;g3d669db5c4d_0_3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3" name="Shape 1823"/>
        <p:cNvGrpSpPr/>
        <p:nvPr/>
      </p:nvGrpSpPr>
      <p:grpSpPr>
        <a:xfrm>
          <a:off x="0" y="0"/>
          <a:ext cx="0" cy="0"/>
          <a:chOff x="0" y="0"/>
          <a:chExt cx="0" cy="0"/>
        </a:xfrm>
      </p:grpSpPr>
      <p:sp>
        <p:nvSpPr>
          <p:cNvPr id="1824" name="Google Shape;1824;g3fb47bebb65_9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5" name="Google Shape;1825;g3fb47bebb65_9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g3fb914f7ebd_13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5" name="Google Shape;1835;g3fb914f7ebd_13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D-Shape addresses the first dimension of the thesis question by casting learning from other agents as a problem of learning from a single, potentially suboptimal demonstration.</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0" name="Shape 1840"/>
        <p:cNvGrpSpPr/>
        <p:nvPr/>
      </p:nvGrpSpPr>
      <p:grpSpPr>
        <a:xfrm>
          <a:off x="0" y="0"/>
          <a:ext cx="0" cy="0"/>
          <a:chOff x="0" y="0"/>
          <a:chExt cx="0" cy="0"/>
        </a:xfrm>
      </p:grpSpPr>
      <p:sp>
        <p:nvSpPr>
          <p:cNvPr id="1841" name="Google Shape;1841;g3d81f8fb269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2" name="Google Shape;1842;g3d81f8fb269_0_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6" name="Shape 1846"/>
        <p:cNvGrpSpPr/>
        <p:nvPr/>
      </p:nvGrpSpPr>
      <p:grpSpPr>
        <a:xfrm>
          <a:off x="0" y="0"/>
          <a:ext cx="0" cy="0"/>
          <a:chOff x="0" y="0"/>
          <a:chExt cx="0" cy="0"/>
        </a:xfrm>
      </p:grpSpPr>
      <p:sp>
        <p:nvSpPr>
          <p:cNvPr id="1847" name="Google Shape;1847;g3fa9b76b2cb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8" name="Google Shape;1848;g3fa9b76b2cb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4" name="Shape 1864"/>
        <p:cNvGrpSpPr/>
        <p:nvPr/>
      </p:nvGrpSpPr>
      <p:grpSpPr>
        <a:xfrm>
          <a:off x="0" y="0"/>
          <a:ext cx="0" cy="0"/>
          <a:chOff x="0" y="0"/>
          <a:chExt cx="0" cy="0"/>
        </a:xfrm>
      </p:grpSpPr>
      <p:sp>
        <p:nvSpPr>
          <p:cNvPr id="1865" name="Google Shape;1865;g409ff27ca8a_17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6" name="Google Shape;1866;g409ff27ca8a_17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409ff27ca8a_17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409ff27ca8a_17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8" name="Shape 1878"/>
        <p:cNvGrpSpPr/>
        <p:nvPr/>
      </p:nvGrpSpPr>
      <p:grpSpPr>
        <a:xfrm>
          <a:off x="0" y="0"/>
          <a:ext cx="0" cy="0"/>
          <a:chOff x="0" y="0"/>
          <a:chExt cx="0" cy="0"/>
        </a:xfrm>
      </p:grpSpPr>
      <p:sp>
        <p:nvSpPr>
          <p:cNvPr id="1879" name="Google Shape;1879;g409ff27ca8a_17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0" name="Google Shape;1880;g409ff27ca8a_17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5" name="Shape 1885"/>
        <p:cNvGrpSpPr/>
        <p:nvPr/>
      </p:nvGrpSpPr>
      <p:grpSpPr>
        <a:xfrm>
          <a:off x="0" y="0"/>
          <a:ext cx="0" cy="0"/>
          <a:chOff x="0" y="0"/>
          <a:chExt cx="0" cy="0"/>
        </a:xfrm>
      </p:grpSpPr>
      <p:sp>
        <p:nvSpPr>
          <p:cNvPr id="1886" name="Google Shape;1886;g3fb914f7ebd_13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7" name="Google Shape;1887;g3fb914f7ebd_13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g3fb914f7ebd_13_2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4" name="Google Shape;1894;g3fb914f7ebd_13_2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Order to present results: </a:t>
            </a:r>
            <a:endParaRPr/>
          </a:p>
          <a:p>
            <a:pPr indent="0" lvl="0" marL="0" rtl="0" algn="l">
              <a:spcBef>
                <a:spcPts val="0"/>
              </a:spcBef>
              <a:spcAft>
                <a:spcPts val="0"/>
              </a:spcAft>
              <a:buNone/>
            </a:pPr>
            <a:r>
              <a:rPr lang="en"/>
              <a:t>DShape alone</a:t>
            </a:r>
            <a:endParaRPr/>
          </a:p>
          <a:p>
            <a:pPr indent="0" lvl="0" marL="0" rtl="0" algn="l">
              <a:spcBef>
                <a:spcPts val="0"/>
              </a:spcBef>
              <a:spcAft>
                <a:spcPts val="0"/>
              </a:spcAft>
              <a:buNone/>
            </a:pPr>
            <a:r>
              <a:rPr lang="en"/>
              <a:t>Two ablations</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0" name="Shape 1900"/>
        <p:cNvGrpSpPr/>
        <p:nvPr/>
      </p:nvGrpSpPr>
      <p:grpSpPr>
        <a:xfrm>
          <a:off x="0" y="0"/>
          <a:ext cx="0" cy="0"/>
          <a:chOff x="0" y="0"/>
          <a:chExt cx="0" cy="0"/>
        </a:xfrm>
      </p:grpSpPr>
      <p:sp>
        <p:nvSpPr>
          <p:cNvPr id="1901" name="Google Shape;1901;g3fb914f7ebd_13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2" name="Google Shape;1902;g3fb914f7ebd_13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3fb914f7ebd_13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9" name="Google Shape;1909;g3fb914f7ebd_13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Order to present results: </a:t>
            </a:r>
            <a:endParaRPr/>
          </a:p>
          <a:p>
            <a:pPr indent="0" lvl="0" marL="0" rtl="0" algn="l">
              <a:spcBef>
                <a:spcPts val="0"/>
              </a:spcBef>
              <a:spcAft>
                <a:spcPts val="0"/>
              </a:spcAft>
              <a:buNone/>
            </a:pPr>
            <a:r>
              <a:rPr lang="en"/>
              <a:t>From optimal to least optimal</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6" name="Shape 1916"/>
        <p:cNvGrpSpPr/>
        <p:nvPr/>
      </p:nvGrpSpPr>
      <p:grpSpPr>
        <a:xfrm>
          <a:off x="0" y="0"/>
          <a:ext cx="0" cy="0"/>
          <a:chOff x="0" y="0"/>
          <a:chExt cx="0" cy="0"/>
        </a:xfrm>
      </p:grpSpPr>
      <p:sp>
        <p:nvSpPr>
          <p:cNvPr id="1917" name="Google Shape;1917;g3fb914f7ebd_13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8" name="Google Shape;1918;g3fb914f7ebd_13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Order to present results: </a:t>
            </a:r>
            <a:endParaRPr/>
          </a:p>
          <a:p>
            <a:pPr indent="0" lvl="0" marL="0" rtl="0" algn="l">
              <a:spcBef>
                <a:spcPts val="0"/>
              </a:spcBef>
              <a:spcAft>
                <a:spcPts val="0"/>
              </a:spcAft>
              <a:buNone/>
            </a:pPr>
            <a:r>
              <a:rPr lang="en"/>
              <a:t>From optimal to least optimal</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5" name="Shape 1925"/>
        <p:cNvGrpSpPr/>
        <p:nvPr/>
      </p:nvGrpSpPr>
      <p:grpSpPr>
        <a:xfrm>
          <a:off x="0" y="0"/>
          <a:ext cx="0" cy="0"/>
          <a:chOff x="0" y="0"/>
          <a:chExt cx="0" cy="0"/>
        </a:xfrm>
      </p:grpSpPr>
      <p:sp>
        <p:nvSpPr>
          <p:cNvPr id="1926" name="Google Shape;1926;g3fb914f7ebd_13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7" name="Google Shape;1927;g3fb914f7ebd_13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2" name="Shape 1932"/>
        <p:cNvGrpSpPr/>
        <p:nvPr/>
      </p:nvGrpSpPr>
      <p:grpSpPr>
        <a:xfrm>
          <a:off x="0" y="0"/>
          <a:ext cx="0" cy="0"/>
          <a:chOff x="0" y="0"/>
          <a:chExt cx="0" cy="0"/>
        </a:xfrm>
      </p:grpSpPr>
      <p:sp>
        <p:nvSpPr>
          <p:cNvPr id="1933" name="Google Shape;1933;g3fb914f7ebd_13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4" name="Google Shape;1934;g3fb914f7ebd_13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8" name="Shape 1938"/>
        <p:cNvGrpSpPr/>
        <p:nvPr/>
      </p:nvGrpSpPr>
      <p:grpSpPr>
        <a:xfrm>
          <a:off x="0" y="0"/>
          <a:ext cx="0" cy="0"/>
          <a:chOff x="0" y="0"/>
          <a:chExt cx="0" cy="0"/>
        </a:xfrm>
      </p:grpSpPr>
      <p:sp>
        <p:nvSpPr>
          <p:cNvPr id="1939" name="Google Shape;1939;g3fb914f7ebd_13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0" name="Google Shape;1940;g3fb914f7ebd_13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6" name="Shape 1946"/>
        <p:cNvGrpSpPr/>
        <p:nvPr/>
      </p:nvGrpSpPr>
      <p:grpSpPr>
        <a:xfrm>
          <a:off x="0" y="0"/>
          <a:ext cx="0" cy="0"/>
          <a:chOff x="0" y="0"/>
          <a:chExt cx="0" cy="0"/>
        </a:xfrm>
      </p:grpSpPr>
      <p:sp>
        <p:nvSpPr>
          <p:cNvPr id="1947" name="Google Shape;1947;g3fb914f7ebd_13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8" name="Google Shape;1948;g3fb914f7ebd_13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we present an ablation experiment that examines how exactly the set of expert demonstrations ought to be coordinated</a:t>
            </a:r>
            <a:endParaRPr/>
          </a:p>
          <a:p>
            <a:pPr indent="0" lvl="0" marL="0" rtl="0" algn="l">
              <a:spcBef>
                <a:spcPts val="0"/>
              </a:spcBef>
              <a:spcAft>
                <a:spcPts val="0"/>
              </a:spcAft>
              <a:buNone/>
            </a:pPr>
            <a:r>
              <a:rPr lang="en"/>
              <a:t>We examine two axes</a:t>
            </a:r>
            <a:endParaRPr/>
          </a:p>
          <a:p>
            <a:pPr indent="-298450" lvl="0" marL="457200" rtl="0" algn="l">
              <a:spcBef>
                <a:spcPts val="0"/>
              </a:spcBef>
              <a:spcAft>
                <a:spcPts val="0"/>
              </a:spcAft>
              <a:buSzPts val="1100"/>
              <a:buChar char="-"/>
            </a:pPr>
            <a:r>
              <a:rPr lang="en"/>
              <a:t>Concurrently sampled, meaning that demonstrations are sampled from K experts acting simultaneously in the same environment</a:t>
            </a:r>
            <a:endParaRPr/>
          </a:p>
          <a:p>
            <a:pPr indent="-298450" lvl="0" marL="457200" rtl="0" algn="l">
              <a:spcBef>
                <a:spcPts val="0"/>
              </a:spcBef>
              <a:spcAft>
                <a:spcPts val="0"/>
              </a:spcAft>
              <a:buClr>
                <a:schemeClr val="dk1"/>
              </a:buClr>
              <a:buSzPts val="1100"/>
              <a:buChar char="-"/>
            </a:pPr>
            <a:r>
              <a:rPr lang="en">
                <a:solidFill>
                  <a:schemeClr val="dk1"/>
                </a:solidFill>
              </a:rPr>
              <a:t>Jointly trained, meaning that the expert policies were trained together to achieve high team reward.</a:t>
            </a:r>
            <a:endParaRPr>
              <a:solidFill>
                <a:schemeClr val="dk1"/>
              </a:solidFill>
            </a:endParaRPr>
          </a:p>
          <a:p>
            <a:pPr indent="0" lvl="0" marL="0" rtl="0" algn="l">
              <a:spcBef>
                <a:spcPts val="0"/>
              </a:spcBef>
              <a:spcAft>
                <a:spcPts val="0"/>
              </a:spcAft>
              <a:buNone/>
            </a:pPr>
            <a:r>
              <a:rPr lang="en">
                <a:solidFill>
                  <a:schemeClr val="dk1"/>
                </a:solidFill>
              </a:rPr>
              <a:t>We compare all four possible combinations.</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9" name="Shape 1969"/>
        <p:cNvGrpSpPr/>
        <p:nvPr/>
      </p:nvGrpSpPr>
      <p:grpSpPr>
        <a:xfrm>
          <a:off x="0" y="0"/>
          <a:ext cx="0" cy="0"/>
          <a:chOff x="0" y="0"/>
          <a:chExt cx="0" cy="0"/>
        </a:xfrm>
      </p:grpSpPr>
      <p:sp>
        <p:nvSpPr>
          <p:cNvPr id="1970" name="Google Shape;1970;g3fb914f7ebd_13_3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1" name="Google Shape;1971;g3fb914f7ebd_13_3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This experiment is conducted on the 5v6 domain, where the plot on the left is with a lower-quality IPPO demonstration and the right is with a higher-quality IPPO demonstration. </a:t>
            </a:r>
            <a:endParaRPr/>
          </a:p>
          <a:p>
            <a:pPr indent="0" lvl="0" marL="0" rtl="0" algn="l">
              <a:spcBef>
                <a:spcPts val="0"/>
              </a:spcBef>
              <a:spcAft>
                <a:spcPts val="0"/>
              </a:spcAft>
              <a:buNone/>
            </a:pPr>
            <a:r>
              <a:rPr lang="en">
                <a:solidFill>
                  <a:schemeClr val="dk1"/>
                </a:solidFill>
              </a:rPr>
              <a:t>DM2, shown in blue, uses demonstrations that are both concurrently sampled and originate from jointly trained experts. </a:t>
            </a:r>
            <a:endParaRPr>
              <a:solidFill>
                <a:schemeClr val="dk1"/>
              </a:solidFill>
            </a:endParaRPr>
          </a:p>
          <a:p>
            <a:pPr indent="0" lvl="0" marL="0" rtl="0" algn="l">
              <a:spcBef>
                <a:spcPts val="0"/>
              </a:spcBef>
              <a:spcAft>
                <a:spcPts val="0"/>
              </a:spcAft>
              <a:buNone/>
            </a:pPr>
            <a:r>
              <a:rPr lang="en">
                <a:solidFill>
                  <a:schemeClr val="dk1"/>
                </a:solidFill>
              </a:rPr>
              <a:t>Ablation 1 uses demonstrations that were not concurrently sampled, but were jointly trained. We can see that its very similar to DM2. </a:t>
            </a:r>
            <a:endParaRPr>
              <a:solidFill>
                <a:schemeClr val="dk1"/>
              </a:solidFill>
            </a:endParaRPr>
          </a:p>
          <a:p>
            <a:pPr indent="0" lvl="0" marL="0" rtl="0" algn="l">
              <a:spcBef>
                <a:spcPts val="0"/>
              </a:spcBef>
              <a:spcAft>
                <a:spcPts val="0"/>
              </a:spcAft>
              <a:buNone/>
            </a:pPr>
            <a:r>
              <a:rPr lang="en">
                <a:solidFill>
                  <a:schemeClr val="dk1"/>
                </a:solidFill>
              </a:rPr>
              <a:t>Ablation 2 uses demonstrations that were concurrently sampled, but come from separately trained experts, and is much worse than DM2</a:t>
            </a:r>
            <a:endParaRPr>
              <a:solidFill>
                <a:schemeClr val="dk1"/>
              </a:solidFill>
            </a:endParaRPr>
          </a:p>
          <a:p>
            <a:pPr indent="0" lvl="0" marL="0" rtl="0" algn="l">
              <a:spcBef>
                <a:spcPts val="0"/>
              </a:spcBef>
              <a:spcAft>
                <a:spcPts val="0"/>
              </a:spcAft>
              <a:buNone/>
            </a:pPr>
            <a:r>
              <a:rPr lang="en">
                <a:solidFill>
                  <a:schemeClr val="dk1"/>
                </a:solidFill>
              </a:rPr>
              <a:t>Finally, the last ablation’s demonstrations are neither concurrently sampled nor from jointly trained experts.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t>We see that the most important property for the expert demonstrations is that they originate from co-trained experts, and being concurrently sampled does not appear to matter as much.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solidFill>
                  <a:schemeClr val="dk1"/>
                </a:solidFill>
              </a:rPr>
              <a:t>This again supports our hypothesis that the improvements of DM2 result from the expert demonstrations enabling cooperation between agents, rather than agents simply independently copying the successful behaviors shown in the demonstrations themselves</a:t>
            </a:r>
            <a:endParaRPr/>
          </a:p>
          <a:p>
            <a:pPr indent="0" lvl="0" marL="0" rtl="0" algn="l">
              <a:spcBef>
                <a:spcPts val="0"/>
              </a:spcBef>
              <a:spcAft>
                <a:spcPts val="0"/>
              </a:spcAft>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g3fb914f7ebd_13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3" name="Google Shape;2003;g3fb914f7ebd_13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3d68f377233_0_9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3d68f377233_0_9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4" name="Shape 2074"/>
        <p:cNvGrpSpPr/>
        <p:nvPr/>
      </p:nvGrpSpPr>
      <p:grpSpPr>
        <a:xfrm>
          <a:off x="0" y="0"/>
          <a:ext cx="0" cy="0"/>
          <a:chOff x="0" y="0"/>
          <a:chExt cx="0" cy="0"/>
        </a:xfrm>
      </p:grpSpPr>
      <p:sp>
        <p:nvSpPr>
          <p:cNvPr id="2075" name="Google Shape;2075;g3fb914f7ebd_13_3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6" name="Google Shape;2076;g3fb914f7ebd_13_3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Drawing from the original AHT problem problem by Stone et al., </a:t>
            </a:r>
            <a:r>
              <a:rPr lang="en" sz="1400">
                <a:solidFill>
                  <a:schemeClr val="dk1"/>
                </a:solidFill>
                <a:latin typeface="Calibri"/>
                <a:ea typeface="Calibri"/>
                <a:cs typeface="Calibri"/>
                <a:sym typeface="Calibri"/>
              </a:rPr>
              <a:t>we propose a generalization of AHT, called N-agent Ad Hoc Teamwork</a:t>
            </a:r>
            <a:endParaRPr sz="1400">
              <a:solidFill>
                <a:schemeClr val="dk1"/>
              </a:solidFill>
              <a:latin typeface="Calibri"/>
              <a:ea typeface="Calibri"/>
              <a:cs typeface="Calibri"/>
              <a:sym typeface="Calibri"/>
            </a:endParaRPr>
          </a:p>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3" name="Shape 2093"/>
        <p:cNvGrpSpPr/>
        <p:nvPr/>
      </p:nvGrpSpPr>
      <p:grpSpPr>
        <a:xfrm>
          <a:off x="0" y="0"/>
          <a:ext cx="0" cy="0"/>
          <a:chOff x="0" y="0"/>
          <a:chExt cx="0" cy="0"/>
        </a:xfrm>
      </p:grpSpPr>
      <p:sp>
        <p:nvSpPr>
          <p:cNvPr id="2094" name="Google Shape;2094;g3fb914f7ebd_13_3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5" name="Google Shape;2095;g3fb914f7ebd_13_3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POAM has better sample efficiency than all baselines (results are shown with training set of teammates)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2" name="Shape 2112"/>
        <p:cNvGrpSpPr/>
        <p:nvPr/>
      </p:nvGrpSpPr>
      <p:grpSpPr>
        <a:xfrm>
          <a:off x="0" y="0"/>
          <a:ext cx="0" cy="0"/>
          <a:chOff x="0" y="0"/>
          <a:chExt cx="0" cy="0"/>
        </a:xfrm>
      </p:grpSpPr>
      <p:sp>
        <p:nvSpPr>
          <p:cNvPr id="2113" name="Google Shape;2113;g3fb914f7ebd_13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4" name="Google Shape;2114;g3fb914f7ebd_13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0" name="Shape 2130"/>
        <p:cNvGrpSpPr/>
        <p:nvPr/>
      </p:nvGrpSpPr>
      <p:grpSpPr>
        <a:xfrm>
          <a:off x="0" y="0"/>
          <a:ext cx="0" cy="0"/>
          <a:chOff x="0" y="0"/>
          <a:chExt cx="0" cy="0"/>
        </a:xfrm>
      </p:grpSpPr>
      <p:sp>
        <p:nvSpPr>
          <p:cNvPr id="2131" name="Google Shape;2131;g3fb914f7ebd_13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2" name="Google Shape;2132;g3fb914f7ebd_13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8" name="Shape 2138"/>
        <p:cNvGrpSpPr/>
        <p:nvPr/>
      </p:nvGrpSpPr>
      <p:grpSpPr>
        <a:xfrm>
          <a:off x="0" y="0"/>
          <a:ext cx="0" cy="0"/>
          <a:chOff x="0" y="0"/>
          <a:chExt cx="0" cy="0"/>
        </a:xfrm>
      </p:grpSpPr>
      <p:sp>
        <p:nvSpPr>
          <p:cNvPr id="2139" name="Google Shape;2139;g3fb914f7ebd_13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0" name="Google Shape;2140;g3fb914f7ebd_13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4" name="Shape 2144"/>
        <p:cNvGrpSpPr/>
        <p:nvPr/>
      </p:nvGrpSpPr>
      <p:grpSpPr>
        <a:xfrm>
          <a:off x="0" y="0"/>
          <a:ext cx="0" cy="0"/>
          <a:chOff x="0" y="0"/>
          <a:chExt cx="0" cy="0"/>
        </a:xfrm>
      </p:grpSpPr>
      <p:sp>
        <p:nvSpPr>
          <p:cNvPr id="2145" name="Google Shape;2145;g3d81f8fb269_0_8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6" name="Google Shape;2146;g3d81f8fb269_0_8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3e0011b578f_0_6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53" name="Google Shape;2153;g3e0011b578f_0_6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8" name="Shape 2158"/>
        <p:cNvGrpSpPr/>
        <p:nvPr/>
      </p:nvGrpSpPr>
      <p:grpSpPr>
        <a:xfrm>
          <a:off x="0" y="0"/>
          <a:ext cx="0" cy="0"/>
          <a:chOff x="0" y="0"/>
          <a:chExt cx="0" cy="0"/>
        </a:xfrm>
      </p:grpSpPr>
      <p:sp>
        <p:nvSpPr>
          <p:cNvPr id="2159" name="Google Shape;2159;g3e0011b578f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0" name="Google Shape;2160;g3e0011b578f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7" name="Shape 2167"/>
        <p:cNvGrpSpPr/>
        <p:nvPr/>
      </p:nvGrpSpPr>
      <p:grpSpPr>
        <a:xfrm>
          <a:off x="0" y="0"/>
          <a:ext cx="0" cy="0"/>
          <a:chOff x="0" y="0"/>
          <a:chExt cx="0" cy="0"/>
        </a:xfrm>
      </p:grpSpPr>
      <p:sp>
        <p:nvSpPr>
          <p:cNvPr id="2168" name="Google Shape;2168;g3fa9b76b2cb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9" name="Google Shape;2169;g3fa9b76b2cb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4" name="Shape 2174"/>
        <p:cNvGrpSpPr/>
        <p:nvPr/>
      </p:nvGrpSpPr>
      <p:grpSpPr>
        <a:xfrm>
          <a:off x="0" y="0"/>
          <a:ext cx="0" cy="0"/>
          <a:chOff x="0" y="0"/>
          <a:chExt cx="0" cy="0"/>
        </a:xfrm>
      </p:grpSpPr>
      <p:sp>
        <p:nvSpPr>
          <p:cNvPr id="2175" name="Google Shape;2175;g3d81f8fb269_0_8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6" name="Google Shape;2176;g3d81f8fb269_0_8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1" name="Shape 2181"/>
        <p:cNvGrpSpPr/>
        <p:nvPr/>
      </p:nvGrpSpPr>
      <p:grpSpPr>
        <a:xfrm>
          <a:off x="0" y="0"/>
          <a:ext cx="0" cy="0"/>
          <a:chOff x="0" y="0"/>
          <a:chExt cx="0" cy="0"/>
        </a:xfrm>
      </p:grpSpPr>
      <p:sp>
        <p:nvSpPr>
          <p:cNvPr id="2182" name="Google Shape;2182;g3fb914f7ebd_13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3" name="Google Shape;2183;g3fb914f7ebd_13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8" name="Shape 2188"/>
        <p:cNvGrpSpPr/>
        <p:nvPr/>
      </p:nvGrpSpPr>
      <p:grpSpPr>
        <a:xfrm>
          <a:off x="0" y="0"/>
          <a:ext cx="0" cy="0"/>
          <a:chOff x="0" y="0"/>
          <a:chExt cx="0" cy="0"/>
        </a:xfrm>
      </p:grpSpPr>
      <p:sp>
        <p:nvSpPr>
          <p:cNvPr id="2189" name="Google Shape;2189;g3fb914f7ebd_13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0" name="Google Shape;2190;g3fb914f7ebd_13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3fb914f7ebd_13_4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7" name="Google Shape;2197;g3fb914f7ebd_13_4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g3fb914f7ebd_13_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4" name="Google Shape;2204;g3fb914f7ebd_13_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8" name="Shape 2208"/>
        <p:cNvGrpSpPr/>
        <p:nvPr/>
      </p:nvGrpSpPr>
      <p:grpSpPr>
        <a:xfrm>
          <a:off x="0" y="0"/>
          <a:ext cx="0" cy="0"/>
          <a:chOff x="0" y="0"/>
          <a:chExt cx="0" cy="0"/>
        </a:xfrm>
      </p:grpSpPr>
      <p:sp>
        <p:nvSpPr>
          <p:cNvPr id="2209" name="Google Shape;2209;g409d914531a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0" name="Google Shape;2210;g409d914531a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2" name="Shape 2232"/>
        <p:cNvGrpSpPr/>
        <p:nvPr/>
      </p:nvGrpSpPr>
      <p:grpSpPr>
        <a:xfrm>
          <a:off x="0" y="0"/>
          <a:ext cx="0" cy="0"/>
          <a:chOff x="0" y="0"/>
          <a:chExt cx="0" cy="0"/>
        </a:xfrm>
      </p:grpSpPr>
      <p:sp>
        <p:nvSpPr>
          <p:cNvPr id="2233" name="Google Shape;2233;g3fa9b76b2cb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34" name="Google Shape;2234;g3fa9b76b2cb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9" name="Shape 2239"/>
        <p:cNvGrpSpPr/>
        <p:nvPr/>
      </p:nvGrpSpPr>
      <p:grpSpPr>
        <a:xfrm>
          <a:off x="0" y="0"/>
          <a:ext cx="0" cy="0"/>
          <a:chOff x="0" y="0"/>
          <a:chExt cx="0" cy="0"/>
        </a:xfrm>
      </p:grpSpPr>
      <p:sp>
        <p:nvSpPr>
          <p:cNvPr id="2240" name="Google Shape;2240;g3e0011b578f_0_1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1" name="Google Shape;2241;g3e0011b578f_0_1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g3e0011b578f_0_1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9" name="Google Shape;2249;g3e0011b578f_0_1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Font typeface="Helvetica Neue"/>
              <a:buNone/>
              <a:defRPr sz="5200">
                <a:latin typeface="Helvetica Neue"/>
                <a:ea typeface="Helvetica Neue"/>
                <a:cs typeface="Helvetica Neue"/>
                <a:sym typeface="Helvetica Neue"/>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Helvetica Neue"/>
              <a:buNone/>
              <a:defRPr sz="2800">
                <a:latin typeface="Helvetica Neue"/>
                <a:ea typeface="Helvetica Neue"/>
                <a:cs typeface="Helvetica Neue"/>
                <a:sym typeface="Helvetica Neue"/>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1547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0" name="Google Shape;20;p4"/>
          <p:cNvSpPr/>
          <p:nvPr/>
        </p:nvSpPr>
        <p:spPr>
          <a:xfrm>
            <a:off x="0" y="336700"/>
            <a:ext cx="329100" cy="208800"/>
          </a:xfrm>
          <a:prstGeom prst="rect">
            <a:avLst/>
          </a:prstGeom>
          <a:solidFill>
            <a:srgbClr val="BF5700"/>
          </a:solidFill>
          <a:ln cap="flat" cmpd="sng" w="9525">
            <a:solidFill>
              <a:srgbClr val="BF57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1547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5"/>
          <p:cNvSpPr/>
          <p:nvPr/>
        </p:nvSpPr>
        <p:spPr>
          <a:xfrm>
            <a:off x="0" y="336700"/>
            <a:ext cx="329100" cy="208800"/>
          </a:xfrm>
          <a:prstGeom prst="rect">
            <a:avLst/>
          </a:prstGeom>
          <a:solidFill>
            <a:srgbClr val="BF5700"/>
          </a:solidFill>
          <a:ln cap="flat" cmpd="sng" w="9525">
            <a:solidFill>
              <a:srgbClr val="BF57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6"/>
          <p:cNvSpPr txBox="1"/>
          <p:nvPr>
            <p:ph type="title"/>
          </p:nvPr>
        </p:nvSpPr>
        <p:spPr>
          <a:xfrm>
            <a:off x="311700" y="154750"/>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6"/>
          <p:cNvSpPr/>
          <p:nvPr/>
        </p:nvSpPr>
        <p:spPr>
          <a:xfrm>
            <a:off x="0" y="336700"/>
            <a:ext cx="329100" cy="208800"/>
          </a:xfrm>
          <a:prstGeom prst="rect">
            <a:avLst/>
          </a:prstGeom>
          <a:solidFill>
            <a:srgbClr val="BF5700"/>
          </a:solidFill>
          <a:ln cap="flat" cmpd="sng" w="9525">
            <a:solidFill>
              <a:srgbClr val="BF57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1" name="Shape 31"/>
        <p:cNvGrpSpPr/>
        <p:nvPr/>
      </p:nvGrpSpPr>
      <p:grpSpPr>
        <a:xfrm>
          <a:off x="0" y="0"/>
          <a:ext cx="0" cy="0"/>
          <a:chOff x="0" y="0"/>
          <a:chExt cx="0" cy="0"/>
        </a:xfrm>
      </p:grpSpPr>
      <p:sp>
        <p:nvSpPr>
          <p:cNvPr id="32" name="Google Shape;32;p7"/>
          <p:cNvSpPr txBox="1"/>
          <p:nvPr>
            <p:ph type="title"/>
          </p:nvPr>
        </p:nvSpPr>
        <p:spPr>
          <a:xfrm>
            <a:off x="311700" y="328017"/>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3" name="Google Shape;33;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 name="Google Shape;34;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5" name="Google Shape;35;p7"/>
          <p:cNvSpPr/>
          <p:nvPr/>
        </p:nvSpPr>
        <p:spPr>
          <a:xfrm>
            <a:off x="0" y="336700"/>
            <a:ext cx="329100" cy="208800"/>
          </a:xfrm>
          <a:prstGeom prst="rect">
            <a:avLst/>
          </a:prstGeom>
          <a:solidFill>
            <a:srgbClr val="BF5700"/>
          </a:solidFill>
          <a:ln cap="flat" cmpd="sng" w="9525">
            <a:solidFill>
              <a:srgbClr val="BF57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51" name="Google Shape;51;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4" name="Shape 54"/>
        <p:cNvGrpSpPr/>
        <p:nvPr/>
      </p:nvGrpSpPr>
      <p:grpSpPr>
        <a:xfrm>
          <a:off x="0" y="0"/>
          <a:ext cx="0" cy="0"/>
          <a:chOff x="0" y="0"/>
          <a:chExt cx="0" cy="0"/>
        </a:xfrm>
      </p:grpSpPr>
      <p:sp>
        <p:nvSpPr>
          <p:cNvPr id="55" name="Google Shape;55;p13"/>
          <p:cNvSpPr txBox="1"/>
          <p:nvPr>
            <p:ph type="title"/>
          </p:nvPr>
        </p:nvSpPr>
        <p:spPr>
          <a:xfrm>
            <a:off x="357736" y="17480"/>
            <a:ext cx="8229600" cy="8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rgbClr val="3F3F3F"/>
              </a:buClr>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6" name="Google Shape;56;p13"/>
          <p:cNvSpPr txBox="1"/>
          <p:nvPr>
            <p:ph idx="1" type="body"/>
          </p:nvPr>
        </p:nvSpPr>
        <p:spPr>
          <a:xfrm>
            <a:off x="457200" y="1020675"/>
            <a:ext cx="8229600" cy="3662700"/>
          </a:xfrm>
          <a:prstGeom prst="rect">
            <a:avLst/>
          </a:prstGeom>
          <a:noFill/>
          <a:ln>
            <a:noFill/>
          </a:ln>
        </p:spPr>
        <p:txBody>
          <a:bodyPr anchorCtr="0" anchor="t" bIns="45700" lIns="91425" spcFirstLastPara="1" rIns="91425" wrap="square" tIns="45700">
            <a:normAutofit/>
          </a:bodyPr>
          <a:lstStyle>
            <a:lvl1pPr indent="-355600" lvl="0" marL="457200" algn="l">
              <a:spcBef>
                <a:spcPts val="360"/>
              </a:spcBef>
              <a:spcAft>
                <a:spcPts val="0"/>
              </a:spcAft>
              <a:buClr>
                <a:srgbClr val="3F3F3F"/>
              </a:buClr>
              <a:buSzPts val="2000"/>
              <a:buChar char="●"/>
              <a:defRPr sz="2000"/>
            </a:lvl1pPr>
            <a:lvl2pPr indent="-342900" lvl="1" marL="914400" algn="l">
              <a:spcBef>
                <a:spcPts val="1200"/>
              </a:spcBef>
              <a:spcAft>
                <a:spcPts val="0"/>
              </a:spcAft>
              <a:buClr>
                <a:srgbClr val="3F3F3F"/>
              </a:buClr>
              <a:buSzPts val="1800"/>
              <a:buChar char="○"/>
              <a:defRPr sz="1800"/>
            </a:lvl2pPr>
            <a:lvl3pPr indent="-330200" lvl="2" marL="1371600" algn="l">
              <a:spcBef>
                <a:spcPts val="1200"/>
              </a:spcBef>
              <a:spcAft>
                <a:spcPts val="0"/>
              </a:spcAft>
              <a:buClr>
                <a:srgbClr val="3F3F3F"/>
              </a:buClr>
              <a:buSzPts val="1600"/>
              <a:buChar char="■"/>
              <a:defRPr sz="1600"/>
            </a:lvl3pPr>
            <a:lvl4pPr indent="-317500" lvl="3" marL="1828800" algn="l">
              <a:spcBef>
                <a:spcPts val="1200"/>
              </a:spcBef>
              <a:spcAft>
                <a:spcPts val="0"/>
              </a:spcAft>
              <a:buClr>
                <a:srgbClr val="3F3F3F"/>
              </a:buClr>
              <a:buSzPts val="1400"/>
              <a:buChar char="●"/>
              <a:defRPr/>
            </a:lvl4pPr>
            <a:lvl5pPr indent="-317500" lvl="4" marL="2286000" algn="l">
              <a:spcBef>
                <a:spcPts val="1200"/>
              </a:spcBef>
              <a:spcAft>
                <a:spcPts val="0"/>
              </a:spcAft>
              <a:buClr>
                <a:srgbClr val="3F3F3F"/>
              </a:buClr>
              <a:buSzPts val="1400"/>
              <a:buChar char="○"/>
              <a:defRPr/>
            </a:lvl5pPr>
            <a:lvl6pPr indent="-317500" lvl="5" marL="2743200" algn="l">
              <a:spcBef>
                <a:spcPts val="1200"/>
              </a:spcBef>
              <a:spcAft>
                <a:spcPts val="0"/>
              </a:spcAft>
              <a:buClr>
                <a:schemeClr val="dk1"/>
              </a:buClr>
              <a:buSzPts val="1400"/>
              <a:buChar char="■"/>
              <a:defRPr/>
            </a:lvl6pPr>
            <a:lvl7pPr indent="-317500" lvl="6" marL="3200400" algn="l">
              <a:spcBef>
                <a:spcPts val="1200"/>
              </a:spcBef>
              <a:spcAft>
                <a:spcPts val="0"/>
              </a:spcAft>
              <a:buClr>
                <a:schemeClr val="dk1"/>
              </a:buClr>
              <a:buSzPts val="1400"/>
              <a:buChar char="●"/>
              <a:defRPr/>
            </a:lvl7pPr>
            <a:lvl8pPr indent="-317500" lvl="7" marL="3657600" algn="l">
              <a:spcBef>
                <a:spcPts val="1200"/>
              </a:spcBef>
              <a:spcAft>
                <a:spcPts val="0"/>
              </a:spcAft>
              <a:buClr>
                <a:schemeClr val="dk1"/>
              </a:buClr>
              <a:buSzPts val="1400"/>
              <a:buChar char="○"/>
              <a:defRPr/>
            </a:lvl8pPr>
            <a:lvl9pPr indent="-317500" lvl="8" marL="4114800" algn="l">
              <a:spcBef>
                <a:spcPts val="1200"/>
              </a:spcBef>
              <a:spcAft>
                <a:spcPts val="1200"/>
              </a:spcAft>
              <a:buClr>
                <a:schemeClr val="dk1"/>
              </a:buClr>
              <a:buSzPts val="1400"/>
              <a:buChar char="■"/>
              <a:defRPr/>
            </a:lvl9pPr>
          </a:lstStyle>
          <a:p/>
        </p:txBody>
      </p:sp>
      <p:sp>
        <p:nvSpPr>
          <p:cNvPr id="57" name="Google Shape;57;p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58" name="Google Shape;58;p13"/>
          <p:cNvSpPr/>
          <p:nvPr/>
        </p:nvSpPr>
        <p:spPr>
          <a:xfrm>
            <a:off x="0" y="336700"/>
            <a:ext cx="329100" cy="208800"/>
          </a:xfrm>
          <a:prstGeom prst="rect">
            <a:avLst/>
          </a:prstGeom>
          <a:solidFill>
            <a:srgbClr val="BF5700"/>
          </a:solidFill>
          <a:ln cap="flat" cmpd="sng" w="9525">
            <a:solidFill>
              <a:srgbClr val="BF57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54750"/>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600"/>
              <a:buFont typeface="Helvetica Neue"/>
              <a:buNone/>
              <a:defRPr b="1" sz="2600">
                <a:solidFill>
                  <a:schemeClr val="dk1"/>
                </a:solidFill>
                <a:latin typeface="Helvetica Neue"/>
                <a:ea typeface="Helvetica Neue"/>
                <a:cs typeface="Helvetica Neue"/>
                <a:sym typeface="Helvetica Neue"/>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Helvetica Neue"/>
              <a:buChar char="●"/>
              <a:defRPr sz="1800">
                <a:solidFill>
                  <a:schemeClr val="dk2"/>
                </a:solidFill>
                <a:latin typeface="Helvetica Neue"/>
                <a:ea typeface="Helvetica Neue"/>
                <a:cs typeface="Helvetica Neue"/>
                <a:sym typeface="Helvetica Neue"/>
              </a:defRPr>
            </a:lvl1pPr>
            <a:lvl2pPr indent="-317500" lvl="1" marL="9144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2pPr>
            <a:lvl3pPr indent="-317500" lvl="2" marL="13716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3pPr>
            <a:lvl4pPr indent="-317500" lvl="3" marL="18288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4pPr>
            <a:lvl5pPr indent="-317500" lvl="4" marL="22860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5pPr>
            <a:lvl6pPr indent="-317500" lvl="5" marL="27432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6pPr>
            <a:lvl7pPr indent="-317500" lvl="6" marL="32004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7pPr>
            <a:lvl8pPr indent="-317500" lvl="7" marL="36576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8pPr>
            <a:lvl9pPr indent="-317500" lvl="8" marL="4114800">
              <a:lnSpc>
                <a:spcPct val="115000"/>
              </a:lnSpc>
              <a:spcBef>
                <a:spcPts val="0"/>
              </a:spcBef>
              <a:spcAft>
                <a:spcPts val="0"/>
              </a:spcAft>
              <a:buClr>
                <a:schemeClr val="dk2"/>
              </a:buClr>
              <a:buSzPts val="1400"/>
              <a:buFont typeface="Helvetica Neue"/>
              <a:buChar char="■"/>
              <a:defRPr>
                <a:solidFill>
                  <a:schemeClr val="dk2"/>
                </a:solidFill>
                <a:latin typeface="Helvetica Neue"/>
                <a:ea typeface="Helvetica Neue"/>
                <a:cs typeface="Helvetica Neue"/>
                <a:sym typeface="Helvetica Neue"/>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7.png"/></Relationships>
</file>

<file path=ppt/slides/_rels/slide2.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hyperlink" Target="https://gymnasium.farama.org/v0.28.1/environments/atari/breakout/%5D" TargetMode="External"/><Relationship Id="rId13" Type="http://schemas.openxmlformats.org/officeDocument/2006/relationships/image" Target="../media/image12.png"/><Relationship Id="rId12" Type="http://schemas.openxmlformats.org/officeDocument/2006/relationships/hyperlink" Target="https://ai.meta.com/research/cicero/" TargetMode="External"/><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hyperlink" Target="https://x.com/googledeepmind/status/1947333836594946337?s=46" TargetMode="External"/><Relationship Id="rId9" Type="http://schemas.openxmlformats.org/officeDocument/2006/relationships/image" Target="../media/image7.png"/><Relationship Id="rId15" Type="http://schemas.openxmlformats.org/officeDocument/2006/relationships/image" Target="../media/image1.png"/><Relationship Id="rId14" Type="http://schemas.openxmlformats.org/officeDocument/2006/relationships/image" Target="../media/image2.png"/><Relationship Id="rId16" Type="http://schemas.openxmlformats.org/officeDocument/2006/relationships/image" Target="../media/image13.png"/><Relationship Id="rId5" Type="http://schemas.openxmlformats.org/officeDocument/2006/relationships/image" Target="../media/image11.png"/><Relationship Id="rId6" Type="http://schemas.openxmlformats.org/officeDocument/2006/relationships/hyperlink" Target="https://www.gran-turismo.com/us/gran-turismo-sophy/" TargetMode="External"/><Relationship Id="rId7" Type="http://schemas.openxmlformats.org/officeDocument/2006/relationships/image" Target="../media/image14.png"/><Relationship Id="rId8" Type="http://schemas.openxmlformats.org/officeDocument/2006/relationships/hyperlink" Target="https://www.bbc.com/news/technology-35785875" TargetMode="External"/></Relationships>
</file>

<file path=ppt/slides/_rels/slide3.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16.png"/><Relationship Id="rId12" Type="http://schemas.openxmlformats.org/officeDocument/2006/relationships/image" Target="../media/image23.png"/><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hyperlink" Target="https://trainual.com/manual/how-to-read-an-organizational-chart" TargetMode="External"/><Relationship Id="rId9" Type="http://schemas.openxmlformats.org/officeDocument/2006/relationships/image" Target="../media/image4.png"/><Relationship Id="rId5" Type="http://schemas.openxmlformats.org/officeDocument/2006/relationships/image" Target="../media/image19.png"/><Relationship Id="rId6" Type="http://schemas.openxmlformats.org/officeDocument/2006/relationships/hyperlink" Target="https://www.inc.com/betsy-mikel/science-says-kids-learn-better-when-their-teachers-do-this.html" TargetMode="External"/><Relationship Id="rId7" Type="http://schemas.openxmlformats.org/officeDocument/2006/relationships/image" Target="../media/image6.png"/><Relationship Id="rId8"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0.png"/><Relationship Id="rId4" Type="http://schemas.openxmlformats.org/officeDocument/2006/relationships/hyperlink" Target="https://www.freepik.com/free-photos-vectors/tennis-lesson" TargetMode="External"/><Relationship Id="rId5" Type="http://schemas.openxmlformats.org/officeDocument/2006/relationships/image" Target="../media/image3.png"/><Relationship Id="rId6" Type="http://schemas.openxmlformats.org/officeDocument/2006/relationships/hyperlink" Target="https://trainual.com/manual/how-to-read-an-organizational-chart" TargetMode="External"/><Relationship Id="rId7" Type="http://schemas.openxmlformats.org/officeDocument/2006/relationships/image" Target="../media/image15.jpg"/><Relationship Id="rId8" Type="http://schemas.openxmlformats.org/officeDocument/2006/relationships/hyperlink" Target="https://soccerhandbook.com/coaching-training/what-is-pickup-socc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26.png"/><Relationship Id="rId7"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22.png"/><Relationship Id="rId4" Type="http://schemas.openxmlformats.org/officeDocument/2006/relationships/image" Target="../media/image12.png"/><Relationship Id="rId9" Type="http://schemas.openxmlformats.org/officeDocument/2006/relationships/image" Target="../media/image23.png"/><Relationship Id="rId5" Type="http://schemas.openxmlformats.org/officeDocument/2006/relationships/image" Target="../media/image21.png"/><Relationship Id="rId6" Type="http://schemas.openxmlformats.org/officeDocument/2006/relationships/image" Target="../media/image26.png"/><Relationship Id="rId7" Type="http://schemas.openxmlformats.org/officeDocument/2006/relationships/image" Target="../media/image17.png"/><Relationship Id="rId8"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32.png"/><Relationship Id="rId4" Type="http://schemas.openxmlformats.org/officeDocument/2006/relationships/image" Target="../media/image48.png"/><Relationship Id="rId5" Type="http://schemas.openxmlformats.org/officeDocument/2006/relationships/image" Target="../media/image229.png"/><Relationship Id="rId6" Type="http://schemas.openxmlformats.org/officeDocument/2006/relationships/image" Target="../media/image5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image" Target="../media/image30.pn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5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5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29.png"/><Relationship Id="rId4" Type="http://schemas.openxmlformats.org/officeDocument/2006/relationships/image" Target="../media/image31.png"/><Relationship Id="rId5" Type="http://schemas.openxmlformats.org/officeDocument/2006/relationships/image" Target="../media/image37.jpg"/><Relationship Id="rId6" Type="http://schemas.openxmlformats.org/officeDocument/2006/relationships/image" Target="../media/image48.png"/><Relationship Id="rId7"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comments" Target="../comments/comment1.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42.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3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71.png"/><Relationship Id="rId4" Type="http://schemas.openxmlformats.org/officeDocument/2006/relationships/hyperlink" Target="https://www.waredock.com/magazine/what-is-amazon-robotic-fulfillment-center/" TargetMode="External"/><Relationship Id="rId9" Type="http://schemas.openxmlformats.org/officeDocument/2006/relationships/image" Target="../media/image39.png"/><Relationship Id="rId5" Type="http://schemas.openxmlformats.org/officeDocument/2006/relationships/image" Target="../media/image229.png"/><Relationship Id="rId6" Type="http://schemas.openxmlformats.org/officeDocument/2006/relationships/image" Target="../media/image31.png"/><Relationship Id="rId7" Type="http://schemas.openxmlformats.org/officeDocument/2006/relationships/image" Target="../media/image37.jpg"/><Relationship Id="rId8"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1.png"/><Relationship Id="rId4" Type="http://schemas.openxmlformats.org/officeDocument/2006/relationships/image" Target="../media/image40.png"/><Relationship Id="rId5"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0.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5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5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hyperlink" Target="https://pettingzoo.farama.org/environments/mpe/" TargetMode="External"/><Relationship Id="rId4" Type="http://schemas.openxmlformats.org/officeDocument/2006/relationships/image" Target="../media/image47.png"/><Relationship Id="rId5" Type="http://schemas.openxmlformats.org/officeDocument/2006/relationships/image" Target="../media/image5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hyperlink" Target="https://pettingzoo.farama.org/environments/mpe/" TargetMode="External"/><Relationship Id="rId4" Type="http://schemas.openxmlformats.org/officeDocument/2006/relationships/image" Target="../media/image47.png"/><Relationship Id="rId5" Type="http://schemas.openxmlformats.org/officeDocument/2006/relationships/image" Target="../media/image6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5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48.png"/><Relationship Id="rId4" Type="http://schemas.openxmlformats.org/officeDocument/2006/relationships/image" Target="../media/image229.png"/><Relationship Id="rId5" Type="http://schemas.openxmlformats.org/officeDocument/2006/relationships/image" Target="../media/image39.png"/><Relationship Id="rId6" Type="http://schemas.openxmlformats.org/officeDocument/2006/relationships/image" Target="../media/image60.png"/><Relationship Id="rId7" Type="http://schemas.openxmlformats.org/officeDocument/2006/relationships/image" Target="../media/image55.png"/><Relationship Id="rId8" Type="http://schemas.openxmlformats.org/officeDocument/2006/relationships/image" Target="../media/image6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73.png"/><Relationship Id="rId4" Type="http://schemas.openxmlformats.org/officeDocument/2006/relationships/image" Target="../media/image54.png"/><Relationship Id="rId5" Type="http://schemas.openxmlformats.org/officeDocument/2006/relationships/image" Target="../media/image61.png"/><Relationship Id="rId6" Type="http://schemas.openxmlformats.org/officeDocument/2006/relationships/image" Target="../media/image63.png"/><Relationship Id="rId7" Type="http://schemas.openxmlformats.org/officeDocument/2006/relationships/image" Target="../media/image5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73.png"/><Relationship Id="rId4" Type="http://schemas.openxmlformats.org/officeDocument/2006/relationships/image" Target="../media/image64.png"/><Relationship Id="rId9" Type="http://schemas.openxmlformats.org/officeDocument/2006/relationships/image" Target="../media/image72.png"/><Relationship Id="rId5" Type="http://schemas.openxmlformats.org/officeDocument/2006/relationships/image" Target="../media/image66.png"/><Relationship Id="rId6" Type="http://schemas.openxmlformats.org/officeDocument/2006/relationships/image" Target="../media/image62.png"/><Relationship Id="rId7" Type="http://schemas.openxmlformats.org/officeDocument/2006/relationships/image" Target="../media/image74.png"/><Relationship Id="rId8" Type="http://schemas.openxmlformats.org/officeDocument/2006/relationships/image" Target="../media/image6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54.png"/><Relationship Id="rId4" Type="http://schemas.openxmlformats.org/officeDocument/2006/relationships/image" Target="../media/image67.png"/><Relationship Id="rId5" Type="http://schemas.openxmlformats.org/officeDocument/2006/relationships/image" Target="../media/image6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70.png"/><Relationship Id="rId4" Type="http://schemas.openxmlformats.org/officeDocument/2006/relationships/image" Target="../media/image7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 Id="rId3" Type="http://schemas.openxmlformats.org/officeDocument/2006/relationships/image" Target="../media/image70.png"/><Relationship Id="rId4" Type="http://schemas.openxmlformats.org/officeDocument/2006/relationships/image" Target="../media/image66.png"/><Relationship Id="rId5" Type="http://schemas.openxmlformats.org/officeDocument/2006/relationships/image" Target="../media/image76.png"/><Relationship Id="rId6" Type="http://schemas.openxmlformats.org/officeDocument/2006/relationships/image" Target="../media/image7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79.png"/><Relationship Id="rId4" Type="http://schemas.openxmlformats.org/officeDocument/2006/relationships/hyperlink" Target="https://thesportsrush.com/what-does-sabotage-do-in-among-us/" TargetMode="External"/><Relationship Id="rId5" Type="http://schemas.openxmlformats.org/officeDocument/2006/relationships/image" Target="../media/image77.pn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7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77.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7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77.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7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77.png"/><Relationship Id="rId4" Type="http://schemas.openxmlformats.org/officeDocument/2006/relationships/image" Target="../media/image80.png"/><Relationship Id="rId5" Type="http://schemas.openxmlformats.org/officeDocument/2006/relationships/image" Target="../media/image81.png"/><Relationship Id="rId6" Type="http://schemas.openxmlformats.org/officeDocument/2006/relationships/image" Target="../media/image7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85.png"/><Relationship Id="rId4" Type="http://schemas.openxmlformats.org/officeDocument/2006/relationships/image" Target="../media/image64.png"/><Relationship Id="rId5" Type="http://schemas.openxmlformats.org/officeDocument/2006/relationships/image" Target="../media/image88.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89.png"/><Relationship Id="rId4" Type="http://schemas.openxmlformats.org/officeDocument/2006/relationships/image" Target="../media/image92.png"/><Relationship Id="rId5" Type="http://schemas.openxmlformats.org/officeDocument/2006/relationships/image" Target="../media/image82.png"/><Relationship Id="rId6" Type="http://schemas.openxmlformats.org/officeDocument/2006/relationships/image" Target="../media/image69.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83.png"/><Relationship Id="rId4" Type="http://schemas.openxmlformats.org/officeDocument/2006/relationships/image" Target="../media/image94.png"/><Relationship Id="rId5" Type="http://schemas.openxmlformats.org/officeDocument/2006/relationships/image" Target="../media/image9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0" Type="http://schemas.openxmlformats.org/officeDocument/2006/relationships/image" Target="../media/image93.png"/><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90.png"/><Relationship Id="rId4" Type="http://schemas.openxmlformats.org/officeDocument/2006/relationships/image" Target="../media/image86.png"/><Relationship Id="rId9" Type="http://schemas.openxmlformats.org/officeDocument/2006/relationships/image" Target="../media/image94.png"/><Relationship Id="rId5" Type="http://schemas.openxmlformats.org/officeDocument/2006/relationships/image" Target="../media/image91.png"/><Relationship Id="rId6" Type="http://schemas.openxmlformats.org/officeDocument/2006/relationships/image" Target="../media/image95.png"/><Relationship Id="rId7" Type="http://schemas.openxmlformats.org/officeDocument/2006/relationships/image" Target="../media/image87.png"/><Relationship Id="rId8" Type="http://schemas.openxmlformats.org/officeDocument/2006/relationships/image" Target="../media/image11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1.xml"/><Relationship Id="rId3" Type="http://schemas.openxmlformats.org/officeDocument/2006/relationships/image" Target="../media/image97.png"/></Relationships>
</file>

<file path=ppt/slides/_rels/slide52.xml.rels><?xml version="1.0" encoding="UTF-8" standalone="yes"?><Relationships xmlns="http://schemas.openxmlformats.org/package/2006/relationships"><Relationship Id="rId10" Type="http://schemas.openxmlformats.org/officeDocument/2006/relationships/image" Target="../media/image101.png"/><Relationship Id="rId1" Type="http://schemas.openxmlformats.org/officeDocument/2006/relationships/slideLayout" Target="../slideLayouts/slideLayout12.xml"/><Relationship Id="rId2" Type="http://schemas.openxmlformats.org/officeDocument/2006/relationships/notesSlide" Target="../notesSlides/notesSlide52.xml"/><Relationship Id="rId3" Type="http://schemas.openxmlformats.org/officeDocument/2006/relationships/image" Target="../media/image96.png"/><Relationship Id="rId4" Type="http://schemas.openxmlformats.org/officeDocument/2006/relationships/image" Target="../media/image100.png"/><Relationship Id="rId9" Type="http://schemas.openxmlformats.org/officeDocument/2006/relationships/image" Target="../media/image110.png"/><Relationship Id="rId5" Type="http://schemas.openxmlformats.org/officeDocument/2006/relationships/image" Target="../media/image99.png"/><Relationship Id="rId6" Type="http://schemas.openxmlformats.org/officeDocument/2006/relationships/image" Target="../media/image127.png"/><Relationship Id="rId7" Type="http://schemas.openxmlformats.org/officeDocument/2006/relationships/image" Target="../media/image104.png"/><Relationship Id="rId8" Type="http://schemas.openxmlformats.org/officeDocument/2006/relationships/image" Target="../media/image12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3.xml"/><Relationship Id="rId3" Type="http://schemas.openxmlformats.org/officeDocument/2006/relationships/image" Target="../media/image96.png"/><Relationship Id="rId4" Type="http://schemas.openxmlformats.org/officeDocument/2006/relationships/image" Target="../media/image127.png"/><Relationship Id="rId5" Type="http://schemas.openxmlformats.org/officeDocument/2006/relationships/image" Target="../media/image103.png"/><Relationship Id="rId6" Type="http://schemas.openxmlformats.org/officeDocument/2006/relationships/image" Target="../media/image101.png"/><Relationship Id="rId7" Type="http://schemas.openxmlformats.org/officeDocument/2006/relationships/image" Target="../media/image123.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105.png"/><Relationship Id="rId4" Type="http://schemas.openxmlformats.org/officeDocument/2006/relationships/image" Target="../media/image112.png"/><Relationship Id="rId5" Type="http://schemas.openxmlformats.org/officeDocument/2006/relationships/image" Target="../media/image108.png"/><Relationship Id="rId6" Type="http://schemas.openxmlformats.org/officeDocument/2006/relationships/image" Target="../media/image107.png"/><Relationship Id="rId7" Type="http://schemas.openxmlformats.org/officeDocument/2006/relationships/image" Target="../media/image106.png"/><Relationship Id="rId8" Type="http://schemas.openxmlformats.org/officeDocument/2006/relationships/image" Target="../media/image10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113.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11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115.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114.gif"/><Relationship Id="rId4" Type="http://schemas.openxmlformats.org/officeDocument/2006/relationships/image" Target="../media/image119.gif"/><Relationship Id="rId5" Type="http://schemas.openxmlformats.org/officeDocument/2006/relationships/image" Target="../media/image117.gif"/><Relationship Id="rId6" Type="http://schemas.openxmlformats.org/officeDocument/2006/relationships/image" Target="../media/image122.gif"/><Relationship Id="rId7" Type="http://schemas.openxmlformats.org/officeDocument/2006/relationships/image" Target="../media/image121.gif"/><Relationship Id="rId8" Type="http://schemas.openxmlformats.org/officeDocument/2006/relationships/image" Target="../media/image120.gi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image" Target="../media/image118.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1" Type="http://schemas.openxmlformats.org/officeDocument/2006/relationships/image" Target="../media/image141.png"/><Relationship Id="rId10" Type="http://schemas.openxmlformats.org/officeDocument/2006/relationships/image" Target="../media/image125.png"/><Relationship Id="rId13" Type="http://schemas.openxmlformats.org/officeDocument/2006/relationships/image" Target="../media/image152.png"/><Relationship Id="rId12" Type="http://schemas.openxmlformats.org/officeDocument/2006/relationships/image" Target="../media/image135.png"/><Relationship Id="rId1" Type="http://schemas.openxmlformats.org/officeDocument/2006/relationships/slideLayout" Target="../slideLayouts/slideLayout12.xml"/><Relationship Id="rId2" Type="http://schemas.openxmlformats.org/officeDocument/2006/relationships/notesSlide" Target="../notesSlides/notesSlide63.xml"/><Relationship Id="rId3" Type="http://schemas.openxmlformats.org/officeDocument/2006/relationships/image" Target="../media/image48.png"/><Relationship Id="rId4" Type="http://schemas.openxmlformats.org/officeDocument/2006/relationships/image" Target="../media/image229.png"/><Relationship Id="rId9" Type="http://schemas.openxmlformats.org/officeDocument/2006/relationships/image" Target="../media/image145.png"/><Relationship Id="rId5" Type="http://schemas.openxmlformats.org/officeDocument/2006/relationships/image" Target="../media/image39.png"/><Relationship Id="rId6" Type="http://schemas.openxmlformats.org/officeDocument/2006/relationships/image" Target="../media/image131.png"/><Relationship Id="rId7" Type="http://schemas.openxmlformats.org/officeDocument/2006/relationships/image" Target="../media/image60.png"/><Relationship Id="rId8" Type="http://schemas.openxmlformats.org/officeDocument/2006/relationships/image" Target="../media/image12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 Id="rId3" Type="http://schemas.openxmlformats.org/officeDocument/2006/relationships/image" Target="../media/image14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49.png"/><Relationship Id="rId4" Type="http://schemas.openxmlformats.org/officeDocument/2006/relationships/image" Target="../media/image137.png"/><Relationship Id="rId5" Type="http://schemas.openxmlformats.org/officeDocument/2006/relationships/image" Target="../media/image136.png"/><Relationship Id="rId6" Type="http://schemas.openxmlformats.org/officeDocument/2006/relationships/image" Target="../media/image138.png"/><Relationship Id="rId7" Type="http://schemas.openxmlformats.org/officeDocument/2006/relationships/image" Target="../media/image14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105.png"/><Relationship Id="rId4" Type="http://schemas.openxmlformats.org/officeDocument/2006/relationships/image" Target="../media/image112.png"/><Relationship Id="rId9" Type="http://schemas.openxmlformats.org/officeDocument/2006/relationships/image" Target="../media/image150.png"/><Relationship Id="rId5" Type="http://schemas.openxmlformats.org/officeDocument/2006/relationships/image" Target="../media/image108.png"/><Relationship Id="rId6" Type="http://schemas.openxmlformats.org/officeDocument/2006/relationships/image" Target="../media/image107.png"/><Relationship Id="rId7" Type="http://schemas.openxmlformats.org/officeDocument/2006/relationships/image" Target="../media/image106.png"/><Relationship Id="rId8" Type="http://schemas.openxmlformats.org/officeDocument/2006/relationships/image" Target="../media/image109.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 Id="rId3" Type="http://schemas.openxmlformats.org/officeDocument/2006/relationships/image" Target="../media/image139.png"/><Relationship Id="rId4" Type="http://schemas.openxmlformats.org/officeDocument/2006/relationships/image" Target="../media/image154.png"/><Relationship Id="rId5" Type="http://schemas.openxmlformats.org/officeDocument/2006/relationships/image" Target="../media/image140.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 Id="rId3" Type="http://schemas.openxmlformats.org/officeDocument/2006/relationships/image" Target="../media/image148.png"/><Relationship Id="rId4" Type="http://schemas.openxmlformats.org/officeDocument/2006/relationships/image" Target="../media/image1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image" Target="../media/image14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5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53.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1" Type="http://schemas.openxmlformats.org/officeDocument/2006/relationships/image" Target="../media/image167.png"/><Relationship Id="rId10" Type="http://schemas.openxmlformats.org/officeDocument/2006/relationships/image" Target="../media/image128.png"/><Relationship Id="rId13" Type="http://schemas.openxmlformats.org/officeDocument/2006/relationships/image" Target="../media/image125.png"/><Relationship Id="rId12" Type="http://schemas.openxmlformats.org/officeDocument/2006/relationships/image" Target="../media/image141.png"/><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229.png"/><Relationship Id="rId4" Type="http://schemas.openxmlformats.org/officeDocument/2006/relationships/image" Target="../media/image39.png"/><Relationship Id="rId9" Type="http://schemas.openxmlformats.org/officeDocument/2006/relationships/image" Target="../media/image145.png"/><Relationship Id="rId15" Type="http://schemas.openxmlformats.org/officeDocument/2006/relationships/image" Target="../media/image48.png"/><Relationship Id="rId14" Type="http://schemas.openxmlformats.org/officeDocument/2006/relationships/image" Target="../media/image60.png"/><Relationship Id="rId5" Type="http://schemas.openxmlformats.org/officeDocument/2006/relationships/image" Target="../media/image135.png"/><Relationship Id="rId6" Type="http://schemas.openxmlformats.org/officeDocument/2006/relationships/image" Target="../media/image131.png"/><Relationship Id="rId7" Type="http://schemas.openxmlformats.org/officeDocument/2006/relationships/image" Target="../media/image156.png"/><Relationship Id="rId8" Type="http://schemas.openxmlformats.org/officeDocument/2006/relationships/image" Target="../media/image15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9.xml"/><Relationship Id="rId3" Type="http://schemas.openxmlformats.org/officeDocument/2006/relationships/comments" Target="../comments/commen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0.xml"/><Relationship Id="rId3" Type="http://schemas.openxmlformats.org/officeDocument/2006/relationships/image" Target="../media/image96.png"/><Relationship Id="rId4" Type="http://schemas.openxmlformats.org/officeDocument/2006/relationships/image" Target="../media/image127.png"/><Relationship Id="rId5" Type="http://schemas.openxmlformats.org/officeDocument/2006/relationships/image" Target="../media/image103.png"/><Relationship Id="rId6" Type="http://schemas.openxmlformats.org/officeDocument/2006/relationships/image" Target="../media/image101.png"/><Relationship Id="rId7" Type="http://schemas.openxmlformats.org/officeDocument/2006/relationships/image" Target="../media/image123.png"/></Relationships>
</file>

<file path=ppt/slides/_rels/slide81.xml.rels><?xml version="1.0" encoding="UTF-8" standalone="yes"?><Relationships xmlns="http://schemas.openxmlformats.org/package/2006/relationships"><Relationship Id="rId11" Type="http://schemas.openxmlformats.org/officeDocument/2006/relationships/image" Target="../media/image184.png"/><Relationship Id="rId10" Type="http://schemas.openxmlformats.org/officeDocument/2006/relationships/image" Target="../media/image181.png"/><Relationship Id="rId12" Type="http://schemas.openxmlformats.org/officeDocument/2006/relationships/image" Target="../media/image187.png"/><Relationship Id="rId1" Type="http://schemas.openxmlformats.org/officeDocument/2006/relationships/slideLayout" Target="../slideLayouts/slideLayout12.xml"/><Relationship Id="rId2" Type="http://schemas.openxmlformats.org/officeDocument/2006/relationships/notesSlide" Target="../notesSlides/notesSlide81.xml"/><Relationship Id="rId3" Type="http://schemas.openxmlformats.org/officeDocument/2006/relationships/image" Target="../media/image137.png"/><Relationship Id="rId4" Type="http://schemas.openxmlformats.org/officeDocument/2006/relationships/image" Target="../media/image183.png"/><Relationship Id="rId9" Type="http://schemas.openxmlformats.org/officeDocument/2006/relationships/image" Target="../media/image180.png"/><Relationship Id="rId5" Type="http://schemas.openxmlformats.org/officeDocument/2006/relationships/image" Target="../media/image175.png"/><Relationship Id="rId6" Type="http://schemas.openxmlformats.org/officeDocument/2006/relationships/image" Target="../media/image185.png"/><Relationship Id="rId7" Type="http://schemas.openxmlformats.org/officeDocument/2006/relationships/image" Target="../media/image179.png"/><Relationship Id="rId8" Type="http://schemas.openxmlformats.org/officeDocument/2006/relationships/image" Target="../media/image177.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2.xml"/><Relationship Id="rId3" Type="http://schemas.openxmlformats.org/officeDocument/2006/relationships/image" Target="../media/image99.png"/><Relationship Id="rId4" Type="http://schemas.openxmlformats.org/officeDocument/2006/relationships/image" Target="../media/image127.png"/><Relationship Id="rId5" Type="http://schemas.openxmlformats.org/officeDocument/2006/relationships/image" Target="../media/image104.png"/><Relationship Id="rId6" Type="http://schemas.openxmlformats.org/officeDocument/2006/relationships/image" Target="../media/image123.png"/><Relationship Id="rId7" Type="http://schemas.openxmlformats.org/officeDocument/2006/relationships/image" Target="../media/image110.png"/><Relationship Id="rId8" Type="http://schemas.openxmlformats.org/officeDocument/2006/relationships/image" Target="../media/image185.png"/></Relationships>
</file>

<file path=ppt/slides/_rels/slide83.xml.rels><?xml version="1.0" encoding="UTF-8" standalone="yes"?><Relationships xmlns="http://schemas.openxmlformats.org/package/2006/relationships"><Relationship Id="rId11" Type="http://schemas.openxmlformats.org/officeDocument/2006/relationships/image" Target="../media/image18.png"/><Relationship Id="rId10" Type="http://schemas.openxmlformats.org/officeDocument/2006/relationships/image" Target="../media/image12.png"/><Relationship Id="rId13" Type="http://schemas.openxmlformats.org/officeDocument/2006/relationships/image" Target="../media/image192.png"/><Relationship Id="rId12" Type="http://schemas.openxmlformats.org/officeDocument/2006/relationships/image" Target="../media/image23.png"/><Relationship Id="rId1" Type="http://schemas.openxmlformats.org/officeDocument/2006/relationships/slideLayout" Target="../slideLayouts/slideLayout12.xml"/><Relationship Id="rId2" Type="http://schemas.openxmlformats.org/officeDocument/2006/relationships/notesSlide" Target="../notesSlides/notesSlide83.xml"/><Relationship Id="rId3" Type="http://schemas.openxmlformats.org/officeDocument/2006/relationships/image" Target="../media/image105.png"/><Relationship Id="rId4" Type="http://schemas.openxmlformats.org/officeDocument/2006/relationships/image" Target="../media/image112.png"/><Relationship Id="rId9" Type="http://schemas.openxmlformats.org/officeDocument/2006/relationships/hyperlink" Target="https://github.com/cooperativex/SocialJax/blob/main/docs/images/step_150_reward_common_cleanup.gif" TargetMode="External"/><Relationship Id="rId5" Type="http://schemas.openxmlformats.org/officeDocument/2006/relationships/image" Target="../media/image108.png"/><Relationship Id="rId6" Type="http://schemas.openxmlformats.org/officeDocument/2006/relationships/image" Target="../media/image107.png"/><Relationship Id="rId7" Type="http://schemas.openxmlformats.org/officeDocument/2006/relationships/image" Target="../media/image106.png"/><Relationship Id="rId8" Type="http://schemas.openxmlformats.org/officeDocument/2006/relationships/image" Target="../media/image205.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4.xml"/><Relationship Id="rId3" Type="http://schemas.openxmlformats.org/officeDocument/2006/relationships/image" Target="../media/image188.png"/><Relationship Id="rId4" Type="http://schemas.openxmlformats.org/officeDocument/2006/relationships/hyperlink" Target="https://deepmind.google/models/genie/" TargetMode="External"/><Relationship Id="rId5" Type="http://schemas.openxmlformats.org/officeDocument/2006/relationships/image" Target="../media/image18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 Id="rId3" Type="http://schemas.openxmlformats.org/officeDocument/2006/relationships/image" Target="../media/image198.png"/><Relationship Id="rId4" Type="http://schemas.openxmlformats.org/officeDocument/2006/relationships/hyperlink" Target="https://radiantsecurity.ai/wp-content/uploads/2024/03/Human-AI-Collaboration_2.jpg" TargetMode="External"/></Relationships>
</file>

<file path=ppt/slides/_rels/slide86.xml.rels><?xml version="1.0" encoding="UTF-8" standalone="yes"?><Relationships xmlns="http://schemas.openxmlformats.org/package/2006/relationships"><Relationship Id="rId20" Type="http://schemas.openxmlformats.org/officeDocument/2006/relationships/image" Target="../media/image199.png"/><Relationship Id="rId22" Type="http://schemas.openxmlformats.org/officeDocument/2006/relationships/image" Target="../media/image194.png"/><Relationship Id="rId21" Type="http://schemas.openxmlformats.org/officeDocument/2006/relationships/image" Target="../media/image190.png"/><Relationship Id="rId24" Type="http://schemas.openxmlformats.org/officeDocument/2006/relationships/image" Target="../media/image195.png"/><Relationship Id="rId23" Type="http://schemas.openxmlformats.org/officeDocument/2006/relationships/image" Target="../media/image191.png"/><Relationship Id="rId1" Type="http://schemas.openxmlformats.org/officeDocument/2006/relationships/slideLayout" Target="../slideLayouts/slideLayout12.xml"/><Relationship Id="rId2" Type="http://schemas.openxmlformats.org/officeDocument/2006/relationships/notesSlide" Target="../notesSlides/notesSlide86.xml"/><Relationship Id="rId3" Type="http://schemas.openxmlformats.org/officeDocument/2006/relationships/image" Target="../media/image197.png"/><Relationship Id="rId4" Type="http://schemas.openxmlformats.org/officeDocument/2006/relationships/image" Target="../media/image204.png"/><Relationship Id="rId9" Type="http://schemas.openxmlformats.org/officeDocument/2006/relationships/image" Target="../media/image60.png"/><Relationship Id="rId26" Type="http://schemas.openxmlformats.org/officeDocument/2006/relationships/image" Target="../media/image145.png"/><Relationship Id="rId25" Type="http://schemas.openxmlformats.org/officeDocument/2006/relationships/image" Target="../media/image200.png"/><Relationship Id="rId28" Type="http://schemas.openxmlformats.org/officeDocument/2006/relationships/image" Target="../media/image201.png"/><Relationship Id="rId27" Type="http://schemas.openxmlformats.org/officeDocument/2006/relationships/image" Target="../media/image68.png"/><Relationship Id="rId5" Type="http://schemas.openxmlformats.org/officeDocument/2006/relationships/image" Target="../media/image193.png"/><Relationship Id="rId6" Type="http://schemas.openxmlformats.org/officeDocument/2006/relationships/image" Target="../media/image32.png"/><Relationship Id="rId29" Type="http://schemas.openxmlformats.org/officeDocument/2006/relationships/image" Target="../media/image203.png"/><Relationship Id="rId7" Type="http://schemas.openxmlformats.org/officeDocument/2006/relationships/image" Target="../media/image39.png"/><Relationship Id="rId8" Type="http://schemas.openxmlformats.org/officeDocument/2006/relationships/image" Target="../media/image48.png"/><Relationship Id="rId31" Type="http://schemas.openxmlformats.org/officeDocument/2006/relationships/image" Target="../media/image206.png"/><Relationship Id="rId30" Type="http://schemas.openxmlformats.org/officeDocument/2006/relationships/image" Target="../media/image214.png"/><Relationship Id="rId11" Type="http://schemas.openxmlformats.org/officeDocument/2006/relationships/image" Target="../media/image31.png"/><Relationship Id="rId10" Type="http://schemas.openxmlformats.org/officeDocument/2006/relationships/image" Target="../media/image55.png"/><Relationship Id="rId13" Type="http://schemas.openxmlformats.org/officeDocument/2006/relationships/image" Target="../media/image167.png"/><Relationship Id="rId12" Type="http://schemas.openxmlformats.org/officeDocument/2006/relationships/image" Target="../media/image37.jpg"/><Relationship Id="rId15" Type="http://schemas.openxmlformats.org/officeDocument/2006/relationships/image" Target="../media/image128.png"/><Relationship Id="rId14" Type="http://schemas.openxmlformats.org/officeDocument/2006/relationships/image" Target="../media/image135.png"/><Relationship Id="rId17" Type="http://schemas.openxmlformats.org/officeDocument/2006/relationships/image" Target="../media/image141.png"/><Relationship Id="rId16" Type="http://schemas.openxmlformats.org/officeDocument/2006/relationships/image" Target="../media/image125.png"/><Relationship Id="rId19" Type="http://schemas.openxmlformats.org/officeDocument/2006/relationships/image" Target="../media/image131.png"/><Relationship Id="rId18" Type="http://schemas.openxmlformats.org/officeDocument/2006/relationships/image" Target="../media/image152.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236.jpg"/><Relationship Id="rId4" Type="http://schemas.openxmlformats.org/officeDocument/2006/relationships/image" Target="../media/image227.jpg"/><Relationship Id="rId5" Type="http://schemas.openxmlformats.org/officeDocument/2006/relationships/image" Target="../media/image228.jpg"/><Relationship Id="rId6" Type="http://schemas.openxmlformats.org/officeDocument/2006/relationships/image" Target="../media/image19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0.xml"/><Relationship Id="rId3" Type="http://schemas.openxmlformats.org/officeDocument/2006/relationships/image" Target="../media/image209.png"/><Relationship Id="rId4" Type="http://schemas.openxmlformats.org/officeDocument/2006/relationships/image" Target="../media/image211.png"/><Relationship Id="rId9" Type="http://schemas.openxmlformats.org/officeDocument/2006/relationships/image" Target="../media/image217.png"/><Relationship Id="rId5" Type="http://schemas.openxmlformats.org/officeDocument/2006/relationships/image" Target="../media/image212.png"/><Relationship Id="rId6" Type="http://schemas.openxmlformats.org/officeDocument/2006/relationships/image" Target="../media/image210.png"/><Relationship Id="rId7" Type="http://schemas.openxmlformats.org/officeDocument/2006/relationships/image" Target="../media/image207.png"/><Relationship Id="rId8" Type="http://schemas.openxmlformats.org/officeDocument/2006/relationships/image" Target="../media/image208.png"/><Relationship Id="rId11" Type="http://schemas.openxmlformats.org/officeDocument/2006/relationships/image" Target="../media/image218.png"/><Relationship Id="rId10" Type="http://schemas.openxmlformats.org/officeDocument/2006/relationships/image" Target="../media/image215.png"/><Relationship Id="rId12" Type="http://schemas.openxmlformats.org/officeDocument/2006/relationships/image" Target="../media/image213.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225.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216.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248.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8.xml"/><Relationship Id="rId3" Type="http://schemas.openxmlformats.org/officeDocument/2006/relationships/image" Target="../media/image250.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1.xml"/><Relationship Id="rId3" Type="http://schemas.openxmlformats.org/officeDocument/2006/relationships/image" Target="../media/image223.png"/><Relationship Id="rId4" Type="http://schemas.openxmlformats.org/officeDocument/2006/relationships/image" Target="../media/image226.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3.xml"/><Relationship Id="rId3" Type="http://schemas.openxmlformats.org/officeDocument/2006/relationships/image" Target="../media/image219.png"/><Relationship Id="rId4" Type="http://schemas.openxmlformats.org/officeDocument/2006/relationships/image" Target="../media/image222.png"/><Relationship Id="rId9" Type="http://schemas.openxmlformats.org/officeDocument/2006/relationships/image" Target="../media/image233.png"/><Relationship Id="rId5" Type="http://schemas.openxmlformats.org/officeDocument/2006/relationships/image" Target="../media/image221.png"/><Relationship Id="rId6" Type="http://schemas.openxmlformats.org/officeDocument/2006/relationships/image" Target="../media/image224.png"/><Relationship Id="rId7" Type="http://schemas.openxmlformats.org/officeDocument/2006/relationships/image" Target="../media/image232.png"/><Relationship Id="rId8" Type="http://schemas.openxmlformats.org/officeDocument/2006/relationships/image" Target="../media/image220.png"/><Relationship Id="rId10" Type="http://schemas.openxmlformats.org/officeDocument/2006/relationships/image" Target="../media/image23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38.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244.jpg"/><Relationship Id="rId4" Type="http://schemas.openxmlformats.org/officeDocument/2006/relationships/image" Target="../media/image245.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24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231.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1.xml"/><Relationship Id="rId3" Type="http://schemas.openxmlformats.org/officeDocument/2006/relationships/image" Target="../media/image237.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2.xml"/><Relationship Id="rId3" Type="http://schemas.openxmlformats.org/officeDocument/2006/relationships/image" Target="../media/image23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3.xml"/><Relationship Id="rId3" Type="http://schemas.openxmlformats.org/officeDocument/2006/relationships/image" Target="../media/image234.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4.xml"/><Relationship Id="rId3" Type="http://schemas.openxmlformats.org/officeDocument/2006/relationships/image" Target="../media/image241.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5.xml"/><Relationship Id="rId3" Type="http://schemas.openxmlformats.org/officeDocument/2006/relationships/image" Target="../media/image249.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 Id="rId3" Type="http://schemas.openxmlformats.org/officeDocument/2006/relationships/image" Target="../media/image92.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7.xml"/><Relationship Id="rId3" Type="http://schemas.openxmlformats.org/officeDocument/2006/relationships/image" Target="../media/image97.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8.xml"/><Relationship Id="rId3" Type="http://schemas.openxmlformats.org/officeDocument/2006/relationships/image" Target="../media/image238.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0.xml"/><Relationship Id="rId3" Type="http://schemas.openxmlformats.org/officeDocument/2006/relationships/image" Target="../media/image247.png"/><Relationship Id="rId4" Type="http://schemas.openxmlformats.org/officeDocument/2006/relationships/image" Target="../media/image243.png"/><Relationship Id="rId5" Type="http://schemas.openxmlformats.org/officeDocument/2006/relationships/image" Target="../media/image23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1.xml"/><Relationship Id="rId3" Type="http://schemas.openxmlformats.org/officeDocument/2006/relationships/image" Target="../media/image246.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 Id="rId3" Type="http://schemas.openxmlformats.org/officeDocument/2006/relationships/image" Target="../media/image240.png"/><Relationship Id="rId4" Type="http://schemas.openxmlformats.org/officeDocument/2006/relationships/image" Target="../media/image229.png"/><Relationship Id="rId5" Type="http://schemas.openxmlformats.org/officeDocument/2006/relationships/image" Target="../media/image197.png"/><Relationship Id="rId6" Type="http://schemas.openxmlformats.org/officeDocument/2006/relationships/image" Target="../media/image204.png"/><Relationship Id="rId7" Type="http://schemas.openxmlformats.org/officeDocument/2006/relationships/image" Target="../media/image19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b="1" lang="en" sz="4000">
                <a:latin typeface="Helvetica Neue"/>
                <a:ea typeface="Helvetica Neue"/>
                <a:cs typeface="Helvetica Neue"/>
                <a:sym typeface="Helvetica Neue"/>
              </a:rPr>
              <a:t>Learning From and With Other Agents</a:t>
            </a:r>
            <a:endParaRPr b="1" sz="4000">
              <a:latin typeface="Helvetica Neue"/>
              <a:ea typeface="Helvetica Neue"/>
              <a:cs typeface="Helvetica Neue"/>
              <a:sym typeface="Helvetica Neue"/>
            </a:endParaRPr>
          </a:p>
        </p:txBody>
      </p:sp>
      <p:sp>
        <p:nvSpPr>
          <p:cNvPr id="64" name="Google Shape;64;p14"/>
          <p:cNvSpPr txBox="1"/>
          <p:nvPr>
            <p:ph idx="1" type="subTitle"/>
          </p:nvPr>
        </p:nvSpPr>
        <p:spPr>
          <a:xfrm>
            <a:off x="1109700" y="2879575"/>
            <a:ext cx="6924600" cy="1816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2000">
                <a:latin typeface="Helvetica Neue"/>
                <a:ea typeface="Helvetica Neue"/>
                <a:cs typeface="Helvetica Neue"/>
                <a:sym typeface="Helvetica Neue"/>
              </a:rPr>
              <a:t>Caroline Wang</a:t>
            </a:r>
            <a:endParaRPr sz="2000">
              <a:latin typeface="Helvetica Neue"/>
              <a:ea typeface="Helvetica Neue"/>
              <a:cs typeface="Helvetica Neue"/>
              <a:sym typeface="Helvetica Neue"/>
            </a:endParaRPr>
          </a:p>
          <a:p>
            <a:pPr indent="0" lvl="0" marL="0" rtl="0" algn="ctr">
              <a:spcBef>
                <a:spcPts val="0"/>
              </a:spcBef>
              <a:spcAft>
                <a:spcPts val="0"/>
              </a:spcAft>
              <a:buNone/>
            </a:pPr>
            <a:r>
              <a:rPr lang="en" sz="2000">
                <a:latin typeface="Helvetica Neue"/>
                <a:ea typeface="Helvetica Neue"/>
                <a:cs typeface="Helvetica Neue"/>
                <a:sym typeface="Helvetica Neue"/>
              </a:rPr>
              <a:t>PhD Defense  |  September 18, 2026</a:t>
            </a:r>
            <a:endParaRPr sz="2000">
              <a:latin typeface="Helvetica Neue"/>
              <a:ea typeface="Helvetica Neue"/>
              <a:cs typeface="Helvetica Neue"/>
              <a:sym typeface="Helvetica Neue"/>
            </a:endParaRPr>
          </a:p>
          <a:p>
            <a:pPr indent="0" lvl="0" marL="0" rtl="0" algn="ctr">
              <a:spcBef>
                <a:spcPts val="0"/>
              </a:spcBef>
              <a:spcAft>
                <a:spcPts val="0"/>
              </a:spcAft>
              <a:buNone/>
            </a:pPr>
            <a:r>
              <a:t/>
            </a:r>
            <a:endParaRPr sz="2000">
              <a:latin typeface="Helvetica Neue"/>
              <a:ea typeface="Helvetica Neue"/>
              <a:cs typeface="Helvetica Neue"/>
              <a:sym typeface="Helvetica Neue"/>
            </a:endParaRPr>
          </a:p>
          <a:p>
            <a:pPr indent="0" lvl="0" marL="0" rtl="0" algn="ctr">
              <a:spcBef>
                <a:spcPts val="0"/>
              </a:spcBef>
              <a:spcAft>
                <a:spcPts val="0"/>
              </a:spcAft>
              <a:buNone/>
            </a:pPr>
            <a:r>
              <a:rPr lang="en" sz="2000">
                <a:latin typeface="Helvetica Neue"/>
                <a:ea typeface="Helvetica Neue"/>
                <a:cs typeface="Helvetica Neue"/>
                <a:sym typeface="Helvetica Neue"/>
              </a:rPr>
              <a:t>Committee: Peter Stone, Risto Miikkulainen, </a:t>
            </a:r>
            <a:endParaRPr sz="2000">
              <a:latin typeface="Helvetica Neue"/>
              <a:ea typeface="Helvetica Neue"/>
              <a:cs typeface="Helvetica Neue"/>
              <a:sym typeface="Helvetica Neue"/>
            </a:endParaRPr>
          </a:p>
          <a:p>
            <a:pPr indent="0" lvl="0" marL="0" rtl="0" algn="ctr">
              <a:spcBef>
                <a:spcPts val="0"/>
              </a:spcBef>
              <a:spcAft>
                <a:spcPts val="0"/>
              </a:spcAft>
              <a:buNone/>
            </a:pPr>
            <a:r>
              <a:rPr lang="en" sz="2000">
                <a:latin typeface="Helvetica Neue"/>
                <a:ea typeface="Helvetica Neue"/>
                <a:cs typeface="Helvetica Neue"/>
                <a:sym typeface="Helvetica Neue"/>
              </a:rPr>
              <a:t>Elias Stengel-Eskin, Natasha Jaques</a:t>
            </a:r>
            <a:endParaRPr sz="2000">
              <a:latin typeface="Helvetica Neue"/>
              <a:ea typeface="Helvetica Neue"/>
              <a:cs typeface="Helvetica Neue"/>
              <a:sym typeface="Helvetica Neue"/>
            </a:endParaRPr>
          </a:p>
        </p:txBody>
      </p:sp>
      <p:pic>
        <p:nvPicPr>
          <p:cNvPr id="65" name="Google Shape;65;p14"/>
          <p:cNvPicPr preferRelativeResize="0"/>
          <p:nvPr/>
        </p:nvPicPr>
        <p:blipFill rotWithShape="1">
          <a:blip r:embed="rId3">
            <a:alphaModFix/>
          </a:blip>
          <a:srcRect b="0" l="0" r="0" t="0"/>
          <a:stretch/>
        </p:blipFill>
        <p:spPr>
          <a:xfrm>
            <a:off x="7986334" y="4256273"/>
            <a:ext cx="1022553" cy="439800"/>
          </a:xfrm>
          <a:prstGeom prst="rect">
            <a:avLst/>
          </a:prstGeom>
          <a:noFill/>
          <a:ln>
            <a:noFill/>
          </a:ln>
        </p:spPr>
      </p:pic>
      <p:pic>
        <p:nvPicPr>
          <p:cNvPr id="66" name="Google Shape;66;p14"/>
          <p:cNvPicPr preferRelativeResize="0"/>
          <p:nvPr/>
        </p:nvPicPr>
        <p:blipFill>
          <a:blip r:embed="rId4">
            <a:alphaModFix/>
          </a:blip>
          <a:stretch>
            <a:fillRect/>
          </a:stretch>
        </p:blipFill>
        <p:spPr>
          <a:xfrm>
            <a:off x="261700" y="3867902"/>
            <a:ext cx="1022550" cy="1022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sp>
        <p:nvSpPr>
          <p:cNvPr id="71" name="Google Shape;71;p15"/>
          <p:cNvSpPr txBox="1"/>
          <p:nvPr>
            <p:ph type="title"/>
          </p:nvPr>
        </p:nvSpPr>
        <p:spPr>
          <a:xfrm>
            <a:off x="357731" y="17475"/>
            <a:ext cx="39051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Successes of AI Agents</a:t>
            </a:r>
            <a:endParaRPr b="1"/>
          </a:p>
        </p:txBody>
      </p:sp>
      <p:sp>
        <p:nvSpPr>
          <p:cNvPr id="72" name="Google Shape;72;p1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73" name="Google Shape;73;p15"/>
          <p:cNvGrpSpPr/>
          <p:nvPr/>
        </p:nvGrpSpPr>
        <p:grpSpPr>
          <a:xfrm>
            <a:off x="219803" y="1199496"/>
            <a:ext cx="8438747" cy="3463980"/>
            <a:chOff x="219803" y="1199496"/>
            <a:chExt cx="8438747" cy="3463980"/>
          </a:xfrm>
        </p:grpSpPr>
        <p:grpSp>
          <p:nvGrpSpPr>
            <p:cNvPr id="74" name="Google Shape;74;p15"/>
            <p:cNvGrpSpPr/>
            <p:nvPr/>
          </p:nvGrpSpPr>
          <p:grpSpPr>
            <a:xfrm>
              <a:off x="6127150" y="1404763"/>
              <a:ext cx="2531400" cy="1866213"/>
              <a:chOff x="6357125" y="1177588"/>
              <a:chExt cx="2531400" cy="1866213"/>
            </a:xfrm>
          </p:grpSpPr>
          <p:pic>
            <p:nvPicPr>
              <p:cNvPr id="75" name="Google Shape;75;p15"/>
              <p:cNvPicPr preferRelativeResize="0"/>
              <p:nvPr/>
            </p:nvPicPr>
            <p:blipFill>
              <a:blip r:embed="rId3">
                <a:alphaModFix/>
              </a:blip>
              <a:stretch>
                <a:fillRect/>
              </a:stretch>
            </p:blipFill>
            <p:spPr>
              <a:xfrm>
                <a:off x="6357125" y="1177588"/>
                <a:ext cx="2531400" cy="1724525"/>
              </a:xfrm>
              <a:prstGeom prst="rect">
                <a:avLst/>
              </a:prstGeom>
              <a:noFill/>
              <a:ln>
                <a:noFill/>
              </a:ln>
            </p:spPr>
          </p:pic>
          <p:sp>
            <p:nvSpPr>
              <p:cNvPr id="76" name="Google Shape;76;p15"/>
              <p:cNvSpPr txBox="1"/>
              <p:nvPr/>
            </p:nvSpPr>
            <p:spPr>
              <a:xfrm>
                <a:off x="6725225" y="2806200"/>
                <a:ext cx="1795200" cy="237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u="sng">
                    <a:solidFill>
                      <a:srgbClr val="888888"/>
                    </a:solidFill>
                    <a:hlinkClick r:id="rId4">
                      <a:extLst>
                        <a:ext uri="{A12FA001-AC4F-418D-AE19-62706E023703}">
                          <ahyp:hlinkClr val="tx"/>
                        </a:ext>
                      </a:extLst>
                    </a:hlinkClick>
                  </a:rPr>
                  <a:t>source</a:t>
                </a:r>
                <a:endParaRPr sz="1000">
                  <a:solidFill>
                    <a:srgbClr val="888888"/>
                  </a:solidFill>
                </a:endParaRPr>
              </a:p>
            </p:txBody>
          </p:sp>
        </p:grpSp>
        <p:grpSp>
          <p:nvGrpSpPr>
            <p:cNvPr id="77" name="Google Shape;77;p15"/>
            <p:cNvGrpSpPr/>
            <p:nvPr/>
          </p:nvGrpSpPr>
          <p:grpSpPr>
            <a:xfrm>
              <a:off x="219803" y="1199496"/>
              <a:ext cx="5568708" cy="3463980"/>
              <a:chOff x="219803" y="1199496"/>
              <a:chExt cx="5568708" cy="3463980"/>
            </a:xfrm>
          </p:grpSpPr>
          <p:grpSp>
            <p:nvGrpSpPr>
              <p:cNvPr id="78" name="Google Shape;78;p15"/>
              <p:cNvGrpSpPr/>
              <p:nvPr/>
            </p:nvGrpSpPr>
            <p:grpSpPr>
              <a:xfrm>
                <a:off x="4263193" y="1199496"/>
                <a:ext cx="1525318" cy="2276744"/>
                <a:chOff x="6692925" y="1461061"/>
                <a:chExt cx="1268350" cy="1893184"/>
              </a:xfrm>
            </p:grpSpPr>
            <p:pic>
              <p:nvPicPr>
                <p:cNvPr id="79" name="Google Shape;79;p15"/>
                <p:cNvPicPr preferRelativeResize="0"/>
                <p:nvPr/>
              </p:nvPicPr>
              <p:blipFill>
                <a:blip r:embed="rId5">
                  <a:alphaModFix/>
                </a:blip>
                <a:stretch>
                  <a:fillRect/>
                </a:stretch>
              </p:blipFill>
              <p:spPr>
                <a:xfrm>
                  <a:off x="6692925" y="1461061"/>
                  <a:ext cx="1268350" cy="1684650"/>
                </a:xfrm>
                <a:prstGeom prst="rect">
                  <a:avLst/>
                </a:prstGeom>
                <a:noFill/>
                <a:ln>
                  <a:noFill/>
                </a:ln>
              </p:spPr>
            </p:pic>
            <p:sp>
              <p:nvSpPr>
                <p:cNvPr id="80" name="Google Shape;80;p15"/>
                <p:cNvSpPr txBox="1"/>
                <p:nvPr/>
              </p:nvSpPr>
              <p:spPr>
                <a:xfrm>
                  <a:off x="6982855" y="3015545"/>
                  <a:ext cx="688500" cy="338700"/>
                </a:xfrm>
                <a:prstGeom prst="rect">
                  <a:avLst/>
                </a:prstGeom>
                <a:noFill/>
                <a:ln>
                  <a:noFill/>
                </a:ln>
              </p:spPr>
              <p:txBody>
                <a:bodyPr anchorCtr="0" anchor="t" bIns="109950" lIns="109950" spcFirstLastPara="1" rIns="109950" wrap="square" tIns="109950">
                  <a:spAutoFit/>
                </a:bodyPr>
                <a:lstStyle/>
                <a:p>
                  <a:pPr indent="0" lvl="0" marL="0" rtl="0" algn="ctr">
                    <a:spcBef>
                      <a:spcPts val="0"/>
                    </a:spcBef>
                    <a:spcAft>
                      <a:spcPts val="0"/>
                    </a:spcAft>
                    <a:buNone/>
                  </a:pPr>
                  <a:r>
                    <a:rPr lang="en" sz="1203" u="sng">
                      <a:solidFill>
                        <a:srgbClr val="888888"/>
                      </a:solidFill>
                      <a:hlinkClick r:id="rId6">
                        <a:extLst>
                          <a:ext uri="{A12FA001-AC4F-418D-AE19-62706E023703}">
                            <ahyp:hlinkClr val="tx"/>
                          </a:ext>
                        </a:extLst>
                      </a:hlinkClick>
                    </a:rPr>
                    <a:t>source</a:t>
                  </a:r>
                  <a:endParaRPr sz="1203">
                    <a:solidFill>
                      <a:srgbClr val="888888"/>
                    </a:solidFill>
                  </a:endParaRPr>
                </a:p>
              </p:txBody>
            </p:sp>
          </p:grpSp>
          <p:grpSp>
            <p:nvGrpSpPr>
              <p:cNvPr id="81" name="Google Shape;81;p15"/>
              <p:cNvGrpSpPr/>
              <p:nvPr/>
            </p:nvGrpSpPr>
            <p:grpSpPr>
              <a:xfrm>
                <a:off x="219803" y="1463968"/>
                <a:ext cx="2259012" cy="1485792"/>
                <a:chOff x="525100" y="1932300"/>
                <a:chExt cx="2078399" cy="1367000"/>
              </a:xfrm>
            </p:grpSpPr>
            <p:pic>
              <p:nvPicPr>
                <p:cNvPr id="82" name="Google Shape;82;p15"/>
                <p:cNvPicPr preferRelativeResize="0"/>
                <p:nvPr/>
              </p:nvPicPr>
              <p:blipFill>
                <a:blip r:embed="rId7">
                  <a:alphaModFix/>
                </a:blip>
                <a:stretch>
                  <a:fillRect/>
                </a:stretch>
              </p:blipFill>
              <p:spPr>
                <a:xfrm>
                  <a:off x="525100" y="1932300"/>
                  <a:ext cx="2078399" cy="1140250"/>
                </a:xfrm>
                <a:prstGeom prst="rect">
                  <a:avLst/>
                </a:prstGeom>
                <a:noFill/>
                <a:ln>
                  <a:noFill/>
                </a:ln>
              </p:spPr>
            </p:pic>
            <p:sp>
              <p:nvSpPr>
                <p:cNvPr id="83" name="Google Shape;83;p15"/>
                <p:cNvSpPr txBox="1"/>
                <p:nvPr/>
              </p:nvSpPr>
              <p:spPr>
                <a:xfrm>
                  <a:off x="1220053" y="2960600"/>
                  <a:ext cx="688500" cy="338700"/>
                </a:xfrm>
                <a:prstGeom prst="rect">
                  <a:avLst/>
                </a:prstGeom>
                <a:noFill/>
                <a:ln>
                  <a:noFill/>
                </a:ln>
              </p:spPr>
              <p:txBody>
                <a:bodyPr anchorCtr="0" anchor="t" bIns="99375" lIns="99375" spcFirstLastPara="1" rIns="99375" wrap="square" tIns="99375">
                  <a:spAutoFit/>
                </a:bodyPr>
                <a:lstStyle/>
                <a:p>
                  <a:pPr indent="0" lvl="0" marL="0" rtl="0" algn="ctr">
                    <a:spcBef>
                      <a:spcPts val="0"/>
                    </a:spcBef>
                    <a:spcAft>
                      <a:spcPts val="0"/>
                    </a:spcAft>
                    <a:buNone/>
                  </a:pPr>
                  <a:r>
                    <a:rPr lang="en" sz="1087" u="sng">
                      <a:solidFill>
                        <a:srgbClr val="888888"/>
                      </a:solidFill>
                      <a:hlinkClick r:id="rId8">
                        <a:extLst>
                          <a:ext uri="{A12FA001-AC4F-418D-AE19-62706E023703}">
                            <ahyp:hlinkClr val="tx"/>
                          </a:ext>
                        </a:extLst>
                      </a:hlinkClick>
                    </a:rPr>
                    <a:t>source</a:t>
                  </a:r>
                  <a:endParaRPr sz="1087">
                    <a:solidFill>
                      <a:srgbClr val="888888"/>
                    </a:solidFill>
                  </a:endParaRPr>
                </a:p>
              </p:txBody>
            </p:sp>
          </p:grpSp>
          <p:grpSp>
            <p:nvGrpSpPr>
              <p:cNvPr id="84" name="Google Shape;84;p15"/>
              <p:cNvGrpSpPr/>
              <p:nvPr/>
            </p:nvGrpSpPr>
            <p:grpSpPr>
              <a:xfrm>
                <a:off x="2638536" y="1217403"/>
                <a:ext cx="1464949" cy="2240951"/>
                <a:chOff x="4157175" y="1713247"/>
                <a:chExt cx="1320250" cy="2019603"/>
              </a:xfrm>
            </p:grpSpPr>
            <p:pic>
              <p:nvPicPr>
                <p:cNvPr id="85" name="Google Shape;85;p15"/>
                <p:cNvPicPr preferRelativeResize="0"/>
                <p:nvPr/>
              </p:nvPicPr>
              <p:blipFill>
                <a:blip r:embed="rId9">
                  <a:alphaModFix/>
                </a:blip>
                <a:stretch>
                  <a:fillRect/>
                </a:stretch>
              </p:blipFill>
              <p:spPr>
                <a:xfrm>
                  <a:off x="4157175" y="1713247"/>
                  <a:ext cx="1320250" cy="1732828"/>
                </a:xfrm>
                <a:prstGeom prst="rect">
                  <a:avLst/>
                </a:prstGeom>
                <a:noFill/>
                <a:ln>
                  <a:noFill/>
                </a:ln>
              </p:spPr>
            </p:pic>
            <p:sp>
              <p:nvSpPr>
                <p:cNvPr id="86" name="Google Shape;86;p15"/>
                <p:cNvSpPr txBox="1"/>
                <p:nvPr/>
              </p:nvSpPr>
              <p:spPr>
                <a:xfrm>
                  <a:off x="4423550" y="3339250"/>
                  <a:ext cx="787500" cy="393600"/>
                </a:xfrm>
                <a:prstGeom prst="rect">
                  <a:avLst/>
                </a:prstGeom>
                <a:noFill/>
                <a:ln>
                  <a:noFill/>
                </a:ln>
              </p:spPr>
              <p:txBody>
                <a:bodyPr anchorCtr="0" anchor="t" bIns="101450" lIns="101450" spcFirstLastPara="1" rIns="101450" wrap="square" tIns="101450">
                  <a:noAutofit/>
                </a:bodyPr>
                <a:lstStyle/>
                <a:p>
                  <a:pPr indent="0" lvl="0" marL="0" rtl="0" algn="ctr">
                    <a:spcBef>
                      <a:spcPts val="0"/>
                    </a:spcBef>
                    <a:spcAft>
                      <a:spcPts val="0"/>
                    </a:spcAft>
                    <a:buNone/>
                  </a:pPr>
                  <a:r>
                    <a:rPr lang="en" sz="1110" u="sng">
                      <a:solidFill>
                        <a:srgbClr val="888888"/>
                      </a:solidFill>
                      <a:hlinkClick r:id="rId10">
                        <a:extLst>
                          <a:ext uri="{A12FA001-AC4F-418D-AE19-62706E023703}">
                            <ahyp:hlinkClr val="tx"/>
                          </a:ext>
                        </a:extLst>
                      </a:hlinkClick>
                    </a:rPr>
                    <a:t>source</a:t>
                  </a:r>
                  <a:endParaRPr sz="1110">
                    <a:solidFill>
                      <a:srgbClr val="888888"/>
                    </a:solidFill>
                  </a:endParaRPr>
                </a:p>
              </p:txBody>
            </p:sp>
          </p:grpSp>
          <p:grpSp>
            <p:nvGrpSpPr>
              <p:cNvPr id="87" name="Google Shape;87;p15"/>
              <p:cNvGrpSpPr/>
              <p:nvPr/>
            </p:nvGrpSpPr>
            <p:grpSpPr>
              <a:xfrm>
                <a:off x="219809" y="3066444"/>
                <a:ext cx="2303728" cy="1597032"/>
                <a:chOff x="523900" y="3253325"/>
                <a:chExt cx="2030074" cy="1407325"/>
              </a:xfrm>
            </p:grpSpPr>
            <p:pic>
              <p:nvPicPr>
                <p:cNvPr id="88" name="Google Shape;88;p15"/>
                <p:cNvPicPr preferRelativeResize="0"/>
                <p:nvPr/>
              </p:nvPicPr>
              <p:blipFill>
                <a:blip r:embed="rId11">
                  <a:alphaModFix/>
                </a:blip>
                <a:stretch>
                  <a:fillRect/>
                </a:stretch>
              </p:blipFill>
              <p:spPr>
                <a:xfrm>
                  <a:off x="523900" y="3253325"/>
                  <a:ext cx="2030074" cy="1141900"/>
                </a:xfrm>
                <a:prstGeom prst="rect">
                  <a:avLst/>
                </a:prstGeom>
                <a:noFill/>
                <a:ln>
                  <a:noFill/>
                </a:ln>
              </p:spPr>
            </p:pic>
            <p:sp>
              <p:nvSpPr>
                <p:cNvPr id="89" name="Google Shape;89;p15"/>
                <p:cNvSpPr txBox="1"/>
                <p:nvPr/>
              </p:nvSpPr>
              <p:spPr>
                <a:xfrm>
                  <a:off x="1130578" y="4321950"/>
                  <a:ext cx="688500" cy="338700"/>
                </a:xfrm>
                <a:prstGeom prst="rect">
                  <a:avLst/>
                </a:prstGeom>
                <a:noFill/>
                <a:ln>
                  <a:noFill/>
                </a:ln>
              </p:spPr>
              <p:txBody>
                <a:bodyPr anchorCtr="0" anchor="t" bIns="103750" lIns="103750" spcFirstLastPara="1" rIns="103750" wrap="square" tIns="103750">
                  <a:spAutoFit/>
                </a:bodyPr>
                <a:lstStyle/>
                <a:p>
                  <a:pPr indent="0" lvl="0" marL="0" rtl="0" algn="ctr">
                    <a:spcBef>
                      <a:spcPts val="0"/>
                    </a:spcBef>
                    <a:spcAft>
                      <a:spcPts val="0"/>
                    </a:spcAft>
                    <a:buNone/>
                  </a:pPr>
                  <a:r>
                    <a:rPr lang="en" sz="1135" u="sng">
                      <a:solidFill>
                        <a:srgbClr val="888888"/>
                      </a:solidFill>
                      <a:hlinkClick r:id="rId12">
                        <a:extLst>
                          <a:ext uri="{A12FA001-AC4F-418D-AE19-62706E023703}">
                            <ahyp:hlinkClr val="tx"/>
                          </a:ext>
                        </a:extLst>
                      </a:hlinkClick>
                    </a:rPr>
                    <a:t>source</a:t>
                  </a:r>
                  <a:endParaRPr sz="1135">
                    <a:solidFill>
                      <a:srgbClr val="888888"/>
                    </a:solidFill>
                  </a:endParaRPr>
                </a:p>
              </p:txBody>
            </p:sp>
          </p:grpSp>
        </p:grpSp>
      </p:grpSp>
      <p:pic>
        <p:nvPicPr>
          <p:cNvPr id="90" name="Google Shape;90;p15"/>
          <p:cNvPicPr preferRelativeResize="0"/>
          <p:nvPr/>
        </p:nvPicPr>
        <p:blipFill>
          <a:blip r:embed="rId13">
            <a:alphaModFix/>
          </a:blip>
          <a:stretch>
            <a:fillRect/>
          </a:stretch>
        </p:blipFill>
        <p:spPr>
          <a:xfrm>
            <a:off x="4297648" y="149334"/>
            <a:ext cx="548700" cy="593667"/>
          </a:xfrm>
          <a:prstGeom prst="rect">
            <a:avLst/>
          </a:prstGeom>
          <a:noFill/>
          <a:ln>
            <a:noFill/>
          </a:ln>
        </p:spPr>
      </p:pic>
      <p:grpSp>
        <p:nvGrpSpPr>
          <p:cNvPr id="91" name="Google Shape;91;p15"/>
          <p:cNvGrpSpPr/>
          <p:nvPr/>
        </p:nvGrpSpPr>
        <p:grpSpPr>
          <a:xfrm>
            <a:off x="2735321" y="3578622"/>
            <a:ext cx="5613503" cy="965989"/>
            <a:chOff x="2735321" y="3578622"/>
            <a:chExt cx="5613503" cy="965989"/>
          </a:xfrm>
        </p:grpSpPr>
        <p:pic>
          <p:nvPicPr>
            <p:cNvPr id="92" name="Google Shape;92;p15"/>
            <p:cNvPicPr preferRelativeResize="0"/>
            <p:nvPr/>
          </p:nvPicPr>
          <p:blipFill rotWithShape="1">
            <a:blip r:embed="rId14">
              <a:alphaModFix/>
            </a:blip>
            <a:srcRect b="21461" l="0" r="0" t="19336"/>
            <a:stretch/>
          </p:blipFill>
          <p:spPr>
            <a:xfrm>
              <a:off x="6607925" y="3578622"/>
              <a:ext cx="1740900" cy="572700"/>
            </a:xfrm>
            <a:prstGeom prst="rect">
              <a:avLst/>
            </a:prstGeom>
            <a:noFill/>
            <a:ln>
              <a:noFill/>
            </a:ln>
          </p:spPr>
        </p:pic>
        <p:pic>
          <p:nvPicPr>
            <p:cNvPr id="93" name="Google Shape;93;p15"/>
            <p:cNvPicPr preferRelativeResize="0"/>
            <p:nvPr/>
          </p:nvPicPr>
          <p:blipFill rotWithShape="1">
            <a:blip r:embed="rId15">
              <a:alphaModFix/>
            </a:blip>
            <a:srcRect b="21256" l="17325" r="21929" t="18237"/>
            <a:stretch/>
          </p:blipFill>
          <p:spPr>
            <a:xfrm>
              <a:off x="4671626" y="3617752"/>
              <a:ext cx="1654301" cy="926860"/>
            </a:xfrm>
            <a:prstGeom prst="rect">
              <a:avLst/>
            </a:prstGeom>
            <a:noFill/>
            <a:ln>
              <a:noFill/>
            </a:ln>
          </p:spPr>
        </p:pic>
        <p:pic>
          <p:nvPicPr>
            <p:cNvPr id="94" name="Google Shape;94;p15"/>
            <p:cNvPicPr preferRelativeResize="0"/>
            <p:nvPr/>
          </p:nvPicPr>
          <p:blipFill>
            <a:blip r:embed="rId16">
              <a:alphaModFix/>
            </a:blip>
            <a:stretch>
              <a:fillRect/>
            </a:stretch>
          </p:blipFill>
          <p:spPr>
            <a:xfrm>
              <a:off x="2735321" y="3617746"/>
              <a:ext cx="1654293" cy="8574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000"/>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 name="Shape 98"/>
        <p:cNvGrpSpPr/>
        <p:nvPr/>
      </p:nvGrpSpPr>
      <p:grpSpPr>
        <a:xfrm>
          <a:off x="0" y="0"/>
          <a:ext cx="0" cy="0"/>
          <a:chOff x="0" y="0"/>
          <a:chExt cx="0" cy="0"/>
        </a:xfrm>
      </p:grpSpPr>
      <p:sp>
        <p:nvSpPr>
          <p:cNvPr id="99" name="Google Shape;99;p1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AI agents exist in the world with other agents.</a:t>
            </a:r>
            <a:endParaRPr b="1"/>
          </a:p>
        </p:txBody>
      </p:sp>
      <p:sp>
        <p:nvSpPr>
          <p:cNvPr id="100" name="Google Shape;100;p16"/>
          <p:cNvSpPr txBox="1"/>
          <p:nvPr>
            <p:ph idx="1" type="body"/>
          </p:nvPr>
        </p:nvSpPr>
        <p:spPr>
          <a:xfrm>
            <a:off x="4817725" y="1310200"/>
            <a:ext cx="3091500" cy="857400"/>
          </a:xfrm>
          <a:prstGeom prst="rect">
            <a:avLst/>
          </a:prstGeom>
        </p:spPr>
        <p:txBody>
          <a:bodyPr anchorCtr="0" anchor="t" bIns="45700" lIns="91425" spcFirstLastPara="1" rIns="91425" wrap="square" tIns="45700">
            <a:normAutofit fontScale="77500"/>
          </a:bodyPr>
          <a:lstStyle/>
          <a:p>
            <a:pPr indent="0" lvl="0" marL="0" rtl="0" algn="l">
              <a:spcBef>
                <a:spcPts val="360"/>
              </a:spcBef>
              <a:spcAft>
                <a:spcPts val="1200"/>
              </a:spcAft>
              <a:buNone/>
            </a:pPr>
            <a:r>
              <a:rPr b="1" lang="en" sz="1600"/>
              <a:t>Cooperation</a:t>
            </a:r>
            <a:r>
              <a:rPr b="1" lang="en" sz="1600"/>
              <a:t> has driven human progress, enabling solving problems that no individual can solve alone .</a:t>
            </a:r>
            <a:endParaRPr sz="1400"/>
          </a:p>
        </p:txBody>
      </p:sp>
      <p:sp>
        <p:nvSpPr>
          <p:cNvPr id="101" name="Google Shape;101;p1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02" name="Google Shape;102;p16"/>
          <p:cNvGrpSpPr/>
          <p:nvPr/>
        </p:nvGrpSpPr>
        <p:grpSpPr>
          <a:xfrm>
            <a:off x="6450237" y="2462681"/>
            <a:ext cx="2106529" cy="1898577"/>
            <a:chOff x="6437050" y="1244350"/>
            <a:chExt cx="2433324" cy="2193112"/>
          </a:xfrm>
        </p:grpSpPr>
        <p:pic>
          <p:nvPicPr>
            <p:cNvPr id="103" name="Google Shape;103;p16"/>
            <p:cNvPicPr preferRelativeResize="0"/>
            <p:nvPr/>
          </p:nvPicPr>
          <p:blipFill rotWithShape="1">
            <a:blip r:embed="rId3">
              <a:alphaModFix/>
            </a:blip>
            <a:srcRect b="14501" l="0" r="0" t="0"/>
            <a:stretch/>
          </p:blipFill>
          <p:spPr>
            <a:xfrm>
              <a:off x="6437050" y="1244350"/>
              <a:ext cx="2433324" cy="1964850"/>
            </a:xfrm>
            <a:prstGeom prst="rect">
              <a:avLst/>
            </a:prstGeom>
            <a:noFill/>
            <a:ln>
              <a:noFill/>
            </a:ln>
          </p:spPr>
        </p:pic>
        <p:sp>
          <p:nvSpPr>
            <p:cNvPr id="104" name="Google Shape;104;p16"/>
            <p:cNvSpPr txBox="1"/>
            <p:nvPr/>
          </p:nvSpPr>
          <p:spPr>
            <a:xfrm>
              <a:off x="6752950" y="3068163"/>
              <a:ext cx="1900200" cy="369300"/>
            </a:xfrm>
            <a:prstGeom prst="rect">
              <a:avLst/>
            </a:prstGeom>
            <a:noFill/>
            <a:ln>
              <a:noFill/>
            </a:ln>
          </p:spPr>
          <p:txBody>
            <a:bodyPr anchorCtr="0" anchor="t" bIns="79150" lIns="79150" spcFirstLastPara="1" rIns="79150" wrap="square" tIns="79150">
              <a:spAutoFit/>
            </a:bodyPr>
            <a:lstStyle/>
            <a:p>
              <a:pPr indent="0" lvl="0" marL="0" rtl="0" algn="ctr">
                <a:spcBef>
                  <a:spcPts val="0"/>
                </a:spcBef>
                <a:spcAft>
                  <a:spcPts val="0"/>
                </a:spcAft>
                <a:buNone/>
              </a:pPr>
              <a:r>
                <a:rPr lang="en" sz="1039">
                  <a:solidFill>
                    <a:srgbClr val="999999"/>
                  </a:solidFill>
                </a:rPr>
                <a:t>Cooperation (</a:t>
              </a:r>
              <a:r>
                <a:rPr lang="en" sz="1039" u="sng">
                  <a:solidFill>
                    <a:srgbClr val="999999"/>
                  </a:solidFill>
                  <a:hlinkClick r:id="rId4">
                    <a:extLst>
                      <a:ext uri="{A12FA001-AC4F-418D-AE19-62706E023703}">
                        <ahyp:hlinkClr val="tx"/>
                      </a:ext>
                    </a:extLst>
                  </a:hlinkClick>
                </a:rPr>
                <a:t>source</a:t>
              </a:r>
              <a:r>
                <a:rPr lang="en" sz="1039">
                  <a:solidFill>
                    <a:srgbClr val="999999"/>
                  </a:solidFill>
                </a:rPr>
                <a:t>)</a:t>
              </a:r>
              <a:endParaRPr sz="1039">
                <a:solidFill>
                  <a:srgbClr val="999999"/>
                </a:solidFill>
              </a:endParaRPr>
            </a:p>
          </p:txBody>
        </p:sp>
      </p:grpSp>
      <p:grpSp>
        <p:nvGrpSpPr>
          <p:cNvPr id="105" name="Google Shape;105;p16"/>
          <p:cNvGrpSpPr/>
          <p:nvPr/>
        </p:nvGrpSpPr>
        <p:grpSpPr>
          <a:xfrm>
            <a:off x="4298225" y="2558925"/>
            <a:ext cx="2106600" cy="1697513"/>
            <a:chOff x="4184400" y="2252213"/>
            <a:chExt cx="2106600" cy="1697513"/>
          </a:xfrm>
        </p:grpSpPr>
        <p:pic>
          <p:nvPicPr>
            <p:cNvPr id="106" name="Google Shape;106;p16"/>
            <p:cNvPicPr preferRelativeResize="0"/>
            <p:nvPr/>
          </p:nvPicPr>
          <p:blipFill>
            <a:blip r:embed="rId5">
              <a:alphaModFix/>
            </a:blip>
            <a:stretch>
              <a:fillRect/>
            </a:stretch>
          </p:blipFill>
          <p:spPr>
            <a:xfrm>
              <a:off x="4218600" y="2252213"/>
              <a:ext cx="2038200" cy="1358800"/>
            </a:xfrm>
            <a:prstGeom prst="rect">
              <a:avLst/>
            </a:prstGeom>
            <a:noFill/>
            <a:ln>
              <a:noFill/>
            </a:ln>
          </p:spPr>
        </p:pic>
        <p:sp>
          <p:nvSpPr>
            <p:cNvPr id="107" name="Google Shape;107;p16"/>
            <p:cNvSpPr txBox="1"/>
            <p:nvPr/>
          </p:nvSpPr>
          <p:spPr>
            <a:xfrm>
              <a:off x="4184400" y="3611025"/>
              <a:ext cx="2106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a:solidFill>
                    <a:srgbClr val="999999"/>
                  </a:solidFill>
                </a:rPr>
                <a:t>Teaching/learning (</a:t>
              </a:r>
              <a:r>
                <a:rPr lang="en" sz="1000" u="sng">
                  <a:solidFill>
                    <a:srgbClr val="999999"/>
                  </a:solidFill>
                  <a:hlinkClick r:id="rId6">
                    <a:extLst>
                      <a:ext uri="{A12FA001-AC4F-418D-AE19-62706E023703}">
                        <ahyp:hlinkClr val="tx"/>
                      </a:ext>
                    </a:extLst>
                  </a:hlinkClick>
                </a:rPr>
                <a:t>source</a:t>
              </a:r>
              <a:r>
                <a:rPr lang="en" sz="1000">
                  <a:solidFill>
                    <a:srgbClr val="999999"/>
                  </a:solidFill>
                </a:rPr>
                <a:t>)</a:t>
              </a:r>
              <a:endParaRPr sz="1000">
                <a:solidFill>
                  <a:srgbClr val="999999"/>
                </a:solidFill>
              </a:endParaRPr>
            </a:p>
          </p:txBody>
        </p:sp>
      </p:grpSp>
      <p:grpSp>
        <p:nvGrpSpPr>
          <p:cNvPr id="108" name="Google Shape;108;p16"/>
          <p:cNvGrpSpPr/>
          <p:nvPr/>
        </p:nvGrpSpPr>
        <p:grpSpPr>
          <a:xfrm>
            <a:off x="1317500" y="1518588"/>
            <a:ext cx="1505999" cy="2197565"/>
            <a:chOff x="1012825" y="1640659"/>
            <a:chExt cx="1505999" cy="2197565"/>
          </a:xfrm>
        </p:grpSpPr>
        <p:pic>
          <p:nvPicPr>
            <p:cNvPr id="109" name="Google Shape;109;p16"/>
            <p:cNvPicPr preferRelativeResize="0"/>
            <p:nvPr/>
          </p:nvPicPr>
          <p:blipFill>
            <a:blip r:embed="rId7">
              <a:alphaModFix/>
            </a:blip>
            <a:stretch>
              <a:fillRect/>
            </a:stretch>
          </p:blipFill>
          <p:spPr>
            <a:xfrm>
              <a:off x="1012825" y="2332225"/>
              <a:ext cx="1505999" cy="1505999"/>
            </a:xfrm>
            <a:prstGeom prst="rect">
              <a:avLst/>
            </a:prstGeom>
            <a:noFill/>
            <a:ln>
              <a:noFill/>
            </a:ln>
          </p:spPr>
        </p:pic>
        <p:pic>
          <p:nvPicPr>
            <p:cNvPr id="110" name="Google Shape;110;p16"/>
            <p:cNvPicPr preferRelativeResize="0"/>
            <p:nvPr/>
          </p:nvPicPr>
          <p:blipFill>
            <a:blip r:embed="rId8">
              <a:alphaModFix/>
            </a:blip>
            <a:stretch>
              <a:fillRect/>
            </a:stretch>
          </p:blipFill>
          <p:spPr>
            <a:xfrm>
              <a:off x="1418824" y="1640659"/>
              <a:ext cx="694025" cy="750925"/>
            </a:xfrm>
            <a:prstGeom prst="rect">
              <a:avLst/>
            </a:prstGeom>
            <a:noFill/>
            <a:ln>
              <a:noFill/>
            </a:ln>
          </p:spPr>
        </p:pic>
      </p:grpSp>
      <p:grpSp>
        <p:nvGrpSpPr>
          <p:cNvPr id="111" name="Google Shape;111;p16"/>
          <p:cNvGrpSpPr/>
          <p:nvPr/>
        </p:nvGrpSpPr>
        <p:grpSpPr>
          <a:xfrm>
            <a:off x="593912" y="1640942"/>
            <a:ext cx="2945475" cy="2783809"/>
            <a:chOff x="585162" y="1813438"/>
            <a:chExt cx="2945475" cy="2783809"/>
          </a:xfrm>
        </p:grpSpPr>
        <p:pic>
          <p:nvPicPr>
            <p:cNvPr id="112" name="Google Shape;112;p16"/>
            <p:cNvPicPr preferRelativeResize="0"/>
            <p:nvPr/>
          </p:nvPicPr>
          <p:blipFill>
            <a:blip r:embed="rId8">
              <a:alphaModFix/>
            </a:blip>
            <a:stretch>
              <a:fillRect/>
            </a:stretch>
          </p:blipFill>
          <p:spPr>
            <a:xfrm rot="10800000">
              <a:off x="1714750" y="3846322"/>
              <a:ext cx="694025" cy="750925"/>
            </a:xfrm>
            <a:prstGeom prst="rect">
              <a:avLst/>
            </a:prstGeom>
            <a:noFill/>
            <a:ln>
              <a:noFill/>
            </a:ln>
          </p:spPr>
        </p:pic>
        <p:pic>
          <p:nvPicPr>
            <p:cNvPr id="113" name="Google Shape;113;p16"/>
            <p:cNvPicPr preferRelativeResize="0"/>
            <p:nvPr/>
          </p:nvPicPr>
          <p:blipFill>
            <a:blip r:embed="rId8">
              <a:alphaModFix/>
            </a:blip>
            <a:stretch>
              <a:fillRect/>
            </a:stretch>
          </p:blipFill>
          <p:spPr>
            <a:xfrm rot="-5400000">
              <a:off x="613612" y="2737008"/>
              <a:ext cx="694025" cy="750925"/>
            </a:xfrm>
            <a:prstGeom prst="rect">
              <a:avLst/>
            </a:prstGeom>
            <a:noFill/>
            <a:ln>
              <a:noFill/>
            </a:ln>
          </p:spPr>
        </p:pic>
        <p:pic>
          <p:nvPicPr>
            <p:cNvPr id="114" name="Google Shape;114;p16"/>
            <p:cNvPicPr preferRelativeResize="0"/>
            <p:nvPr/>
          </p:nvPicPr>
          <p:blipFill>
            <a:blip r:embed="rId8">
              <a:alphaModFix/>
            </a:blip>
            <a:stretch>
              <a:fillRect/>
            </a:stretch>
          </p:blipFill>
          <p:spPr>
            <a:xfrm rot="5400000">
              <a:off x="2808162" y="2736997"/>
              <a:ext cx="694025" cy="750925"/>
            </a:xfrm>
            <a:prstGeom prst="rect">
              <a:avLst/>
            </a:prstGeom>
            <a:noFill/>
            <a:ln>
              <a:noFill/>
            </a:ln>
          </p:spPr>
        </p:pic>
        <p:pic>
          <p:nvPicPr>
            <p:cNvPr id="115" name="Google Shape;115;p16"/>
            <p:cNvPicPr preferRelativeResize="0"/>
            <p:nvPr/>
          </p:nvPicPr>
          <p:blipFill>
            <a:blip r:embed="rId9">
              <a:alphaModFix/>
            </a:blip>
            <a:stretch>
              <a:fillRect/>
            </a:stretch>
          </p:blipFill>
          <p:spPr>
            <a:xfrm rot="-8100000">
              <a:off x="977981" y="3516619"/>
              <a:ext cx="582624" cy="750925"/>
            </a:xfrm>
            <a:prstGeom prst="rect">
              <a:avLst/>
            </a:prstGeom>
            <a:noFill/>
            <a:ln>
              <a:noFill/>
            </a:ln>
          </p:spPr>
        </p:pic>
        <p:pic>
          <p:nvPicPr>
            <p:cNvPr id="116" name="Google Shape;116;p16"/>
            <p:cNvPicPr preferRelativeResize="0"/>
            <p:nvPr/>
          </p:nvPicPr>
          <p:blipFill>
            <a:blip r:embed="rId10">
              <a:alphaModFix/>
            </a:blip>
            <a:stretch>
              <a:fillRect/>
            </a:stretch>
          </p:blipFill>
          <p:spPr>
            <a:xfrm rot="7954747">
              <a:off x="2622479" y="3466161"/>
              <a:ext cx="623887" cy="796481"/>
            </a:xfrm>
            <a:prstGeom prst="rect">
              <a:avLst/>
            </a:prstGeom>
            <a:noFill/>
            <a:ln>
              <a:noFill/>
            </a:ln>
          </p:spPr>
        </p:pic>
        <p:pic>
          <p:nvPicPr>
            <p:cNvPr id="117" name="Google Shape;117;p16"/>
            <p:cNvPicPr preferRelativeResize="0"/>
            <p:nvPr/>
          </p:nvPicPr>
          <p:blipFill>
            <a:blip r:embed="rId11">
              <a:alphaModFix/>
            </a:blip>
            <a:stretch>
              <a:fillRect/>
            </a:stretch>
          </p:blipFill>
          <p:spPr>
            <a:xfrm rot="-2880280">
              <a:off x="980979" y="2005196"/>
              <a:ext cx="525656" cy="750927"/>
            </a:xfrm>
            <a:prstGeom prst="rect">
              <a:avLst/>
            </a:prstGeom>
            <a:noFill/>
            <a:ln>
              <a:noFill/>
            </a:ln>
          </p:spPr>
        </p:pic>
        <p:pic>
          <p:nvPicPr>
            <p:cNvPr id="118" name="Google Shape;118;p16"/>
            <p:cNvPicPr preferRelativeResize="0"/>
            <p:nvPr/>
          </p:nvPicPr>
          <p:blipFill>
            <a:blip r:embed="rId12">
              <a:alphaModFix/>
            </a:blip>
            <a:stretch>
              <a:fillRect/>
            </a:stretch>
          </p:blipFill>
          <p:spPr>
            <a:xfrm rot="2444466">
              <a:off x="2527225" y="1897513"/>
              <a:ext cx="548701" cy="78386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000"/>
                                        <p:tgtEl>
                                          <p:spTgt spid="10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par>
                                <p:cTn fill="hold" nodeType="with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1000"/>
                                        <p:tgtEl>
                                          <p:spTgt spid="10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Thesis Question</a:t>
            </a:r>
            <a:endParaRPr b="1"/>
          </a:p>
        </p:txBody>
      </p:sp>
      <p:sp>
        <p:nvSpPr>
          <p:cNvPr id="124" name="Google Shape;124;p17"/>
          <p:cNvSpPr txBox="1"/>
          <p:nvPr>
            <p:ph idx="1" type="body"/>
          </p:nvPr>
        </p:nvSpPr>
        <p:spPr>
          <a:xfrm>
            <a:off x="457200" y="1020675"/>
            <a:ext cx="8229600" cy="667500"/>
          </a:xfrm>
          <a:prstGeom prst="rect">
            <a:avLst/>
          </a:prstGeom>
          <a:ln cap="flat" cmpd="sng" w="28575">
            <a:solidFill>
              <a:schemeClr val="accent2"/>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spcBef>
                <a:spcPts val="360"/>
              </a:spcBef>
              <a:spcAft>
                <a:spcPts val="1200"/>
              </a:spcAft>
              <a:buClr>
                <a:schemeClr val="dk1"/>
              </a:buClr>
              <a:buSzPts val="1100"/>
              <a:buFont typeface="Arial"/>
              <a:buNone/>
            </a:pPr>
            <a:r>
              <a:rPr lang="en" sz="1600"/>
              <a:t>How can reinforcement learning agents that operate in a cooperative context with other agents, learn </a:t>
            </a:r>
            <a:r>
              <a:rPr b="1" lang="en" sz="1600">
                <a:solidFill>
                  <a:schemeClr val="accent2"/>
                </a:solidFill>
              </a:rPr>
              <a:t>from </a:t>
            </a:r>
            <a:r>
              <a:rPr lang="en" sz="1600"/>
              <a:t>and </a:t>
            </a:r>
            <a:r>
              <a:rPr b="1" lang="en" sz="1600">
                <a:solidFill>
                  <a:schemeClr val="accent2"/>
                </a:solidFill>
              </a:rPr>
              <a:t>with </a:t>
            </a:r>
            <a:r>
              <a:rPr lang="en" sz="1600"/>
              <a:t>those agents, to efficiently solve shared tasks?</a:t>
            </a:r>
            <a:endParaRPr sz="1600"/>
          </a:p>
        </p:txBody>
      </p:sp>
      <p:sp>
        <p:nvSpPr>
          <p:cNvPr id="125" name="Google Shape;125;p1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6" name="Google Shape;126;p17"/>
          <p:cNvSpPr txBox="1"/>
          <p:nvPr/>
        </p:nvSpPr>
        <p:spPr>
          <a:xfrm>
            <a:off x="1111275" y="2576190"/>
            <a:ext cx="32172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F3F3F"/>
                </a:solidFill>
                <a:latin typeface="Karla"/>
                <a:ea typeface="Karla"/>
                <a:cs typeface="Karla"/>
                <a:sym typeface="Karla"/>
              </a:rPr>
              <a:t>Agents Learning </a:t>
            </a:r>
            <a:r>
              <a:rPr b="1" lang="en">
                <a:solidFill>
                  <a:schemeClr val="accent2"/>
                </a:solidFill>
                <a:latin typeface="Karla"/>
                <a:ea typeface="Karla"/>
                <a:cs typeface="Karla"/>
                <a:sym typeface="Karla"/>
              </a:rPr>
              <a:t>From</a:t>
            </a:r>
            <a:r>
              <a:rPr lang="en">
                <a:solidFill>
                  <a:srgbClr val="3F3F3F"/>
                </a:solidFill>
                <a:latin typeface="Karla"/>
                <a:ea typeface="Karla"/>
                <a:cs typeface="Karla"/>
                <a:sym typeface="Karla"/>
              </a:rPr>
              <a:t> Other Agents</a:t>
            </a:r>
            <a:endParaRPr>
              <a:solidFill>
                <a:srgbClr val="3F3F3F"/>
              </a:solidFill>
              <a:latin typeface="Karla"/>
              <a:ea typeface="Karla"/>
              <a:cs typeface="Karla"/>
              <a:sym typeface="Karla"/>
            </a:endParaRPr>
          </a:p>
          <a:p>
            <a:pPr indent="0" lvl="0" marL="0" rtl="0" algn="ctr">
              <a:spcBef>
                <a:spcPts val="0"/>
              </a:spcBef>
              <a:spcAft>
                <a:spcPts val="0"/>
              </a:spcAft>
              <a:buNone/>
            </a:pPr>
            <a:r>
              <a:rPr lang="en">
                <a:solidFill>
                  <a:srgbClr val="3F3F3F"/>
                </a:solidFill>
                <a:latin typeface="Karla"/>
                <a:ea typeface="Karla"/>
                <a:cs typeface="Karla"/>
                <a:sym typeface="Karla"/>
              </a:rPr>
              <a:t>(Dimension 1)</a:t>
            </a:r>
            <a:endParaRPr>
              <a:solidFill>
                <a:srgbClr val="3F3F3F"/>
              </a:solidFill>
              <a:latin typeface="Karla"/>
              <a:ea typeface="Karla"/>
              <a:cs typeface="Karla"/>
              <a:sym typeface="Karla"/>
            </a:endParaRPr>
          </a:p>
        </p:txBody>
      </p:sp>
      <p:sp>
        <p:nvSpPr>
          <p:cNvPr id="127" name="Google Shape;127;p17"/>
          <p:cNvSpPr txBox="1"/>
          <p:nvPr/>
        </p:nvSpPr>
        <p:spPr>
          <a:xfrm>
            <a:off x="4632150" y="2576190"/>
            <a:ext cx="3506400" cy="615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a:solidFill>
                  <a:srgbClr val="3F3F3F"/>
                </a:solidFill>
                <a:latin typeface="Karla"/>
                <a:ea typeface="Karla"/>
                <a:cs typeface="Karla"/>
                <a:sym typeface="Karla"/>
              </a:rPr>
              <a:t>Agents Learning </a:t>
            </a:r>
            <a:r>
              <a:rPr b="1" lang="en">
                <a:solidFill>
                  <a:schemeClr val="accent2"/>
                </a:solidFill>
                <a:latin typeface="Karla"/>
                <a:ea typeface="Karla"/>
                <a:cs typeface="Karla"/>
                <a:sym typeface="Karla"/>
              </a:rPr>
              <a:t>With</a:t>
            </a:r>
            <a:r>
              <a:rPr lang="en">
                <a:solidFill>
                  <a:srgbClr val="3F3F3F"/>
                </a:solidFill>
                <a:latin typeface="Karla"/>
                <a:ea typeface="Karla"/>
                <a:cs typeface="Karla"/>
                <a:sym typeface="Karla"/>
              </a:rPr>
              <a:t> Other Agents</a:t>
            </a:r>
            <a:endParaRPr>
              <a:solidFill>
                <a:srgbClr val="3F3F3F"/>
              </a:solidFill>
              <a:latin typeface="Karla"/>
              <a:ea typeface="Karla"/>
              <a:cs typeface="Karla"/>
              <a:sym typeface="Karla"/>
            </a:endParaRPr>
          </a:p>
          <a:p>
            <a:pPr indent="0" lvl="0" marL="0" rtl="0" algn="ctr">
              <a:spcBef>
                <a:spcPts val="0"/>
              </a:spcBef>
              <a:spcAft>
                <a:spcPts val="0"/>
              </a:spcAft>
              <a:buNone/>
            </a:pPr>
            <a:r>
              <a:rPr lang="en">
                <a:solidFill>
                  <a:srgbClr val="3F3F3F"/>
                </a:solidFill>
                <a:latin typeface="Karla"/>
                <a:ea typeface="Karla"/>
                <a:cs typeface="Karla"/>
                <a:sym typeface="Karla"/>
              </a:rPr>
              <a:t>(Dimension 2)</a:t>
            </a:r>
            <a:endParaRPr>
              <a:solidFill>
                <a:srgbClr val="3F3F3F"/>
              </a:solidFill>
              <a:latin typeface="Karla"/>
              <a:ea typeface="Karla"/>
              <a:cs typeface="Karla"/>
              <a:sym typeface="Karla"/>
            </a:endParaRPr>
          </a:p>
        </p:txBody>
      </p:sp>
      <p:cxnSp>
        <p:nvCxnSpPr>
          <p:cNvPr id="128" name="Google Shape;128;p17"/>
          <p:cNvCxnSpPr/>
          <p:nvPr/>
        </p:nvCxnSpPr>
        <p:spPr>
          <a:xfrm>
            <a:off x="829050" y="3145552"/>
            <a:ext cx="7485900" cy="0"/>
          </a:xfrm>
          <a:prstGeom prst="straightConnector1">
            <a:avLst/>
          </a:prstGeom>
          <a:noFill/>
          <a:ln cap="flat" cmpd="sng" w="19050">
            <a:solidFill>
              <a:schemeClr val="accent2"/>
            </a:solidFill>
            <a:prstDash val="solid"/>
            <a:round/>
            <a:headEnd len="med" w="med" type="none"/>
            <a:tailEnd len="med" w="med" type="none"/>
          </a:ln>
        </p:spPr>
      </p:cxnSp>
      <p:cxnSp>
        <p:nvCxnSpPr>
          <p:cNvPr id="129" name="Google Shape;129;p17"/>
          <p:cNvCxnSpPr/>
          <p:nvPr/>
        </p:nvCxnSpPr>
        <p:spPr>
          <a:xfrm>
            <a:off x="4584400" y="2640190"/>
            <a:ext cx="2400" cy="2196300"/>
          </a:xfrm>
          <a:prstGeom prst="straightConnector1">
            <a:avLst/>
          </a:prstGeom>
          <a:noFill/>
          <a:ln cap="flat" cmpd="sng" w="19050">
            <a:solidFill>
              <a:schemeClr val="accent2"/>
            </a:solidFill>
            <a:prstDash val="solid"/>
            <a:round/>
            <a:headEnd len="med" w="med" type="none"/>
            <a:tailEnd len="med" w="med" type="none"/>
          </a:ln>
        </p:spPr>
      </p:cxnSp>
      <p:grpSp>
        <p:nvGrpSpPr>
          <p:cNvPr id="130" name="Google Shape;130;p17"/>
          <p:cNvGrpSpPr/>
          <p:nvPr/>
        </p:nvGrpSpPr>
        <p:grpSpPr>
          <a:xfrm>
            <a:off x="1550800" y="3390990"/>
            <a:ext cx="2106600" cy="1460548"/>
            <a:chOff x="1550800" y="3390990"/>
            <a:chExt cx="2106600" cy="1460548"/>
          </a:xfrm>
        </p:grpSpPr>
        <p:pic>
          <p:nvPicPr>
            <p:cNvPr id="131" name="Google Shape;131;p17"/>
            <p:cNvPicPr preferRelativeResize="0"/>
            <p:nvPr/>
          </p:nvPicPr>
          <p:blipFill rotWithShape="1">
            <a:blip r:embed="rId3">
              <a:alphaModFix/>
            </a:blip>
            <a:srcRect b="7783" l="1450" r="5578" t="0"/>
            <a:stretch/>
          </p:blipFill>
          <p:spPr>
            <a:xfrm>
              <a:off x="1727250" y="3390990"/>
              <a:ext cx="1753700" cy="1158849"/>
            </a:xfrm>
            <a:prstGeom prst="rect">
              <a:avLst/>
            </a:prstGeom>
            <a:noFill/>
            <a:ln>
              <a:noFill/>
            </a:ln>
          </p:spPr>
        </p:pic>
        <p:sp>
          <p:nvSpPr>
            <p:cNvPr id="132" name="Google Shape;132;p17"/>
            <p:cNvSpPr txBox="1"/>
            <p:nvPr/>
          </p:nvSpPr>
          <p:spPr>
            <a:xfrm>
              <a:off x="1550800" y="4512838"/>
              <a:ext cx="2106600" cy="338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000" u="sng">
                  <a:solidFill>
                    <a:srgbClr val="B7B7B7"/>
                  </a:solidFill>
                  <a:hlinkClick r:id="rId4">
                    <a:extLst>
                      <a:ext uri="{A12FA001-AC4F-418D-AE19-62706E023703}">
                        <ahyp:hlinkClr val="tx"/>
                      </a:ext>
                    </a:extLst>
                  </a:hlinkClick>
                </a:rPr>
                <a:t>source</a:t>
              </a:r>
              <a:endParaRPr sz="1000">
                <a:solidFill>
                  <a:srgbClr val="B7B7B7"/>
                </a:solidFill>
              </a:endParaRPr>
            </a:p>
          </p:txBody>
        </p:sp>
      </p:grpSp>
      <p:grpSp>
        <p:nvGrpSpPr>
          <p:cNvPr id="133" name="Google Shape;133;p17"/>
          <p:cNvGrpSpPr/>
          <p:nvPr/>
        </p:nvGrpSpPr>
        <p:grpSpPr>
          <a:xfrm>
            <a:off x="4670268" y="3327890"/>
            <a:ext cx="1747127" cy="1610843"/>
            <a:chOff x="6437050" y="1244350"/>
            <a:chExt cx="2433324" cy="2243827"/>
          </a:xfrm>
        </p:grpSpPr>
        <p:pic>
          <p:nvPicPr>
            <p:cNvPr id="134" name="Google Shape;134;p17"/>
            <p:cNvPicPr preferRelativeResize="0"/>
            <p:nvPr/>
          </p:nvPicPr>
          <p:blipFill rotWithShape="1">
            <a:blip r:embed="rId5">
              <a:alphaModFix/>
            </a:blip>
            <a:srcRect b="14501" l="0" r="0" t="0"/>
            <a:stretch/>
          </p:blipFill>
          <p:spPr>
            <a:xfrm>
              <a:off x="6437050" y="1244350"/>
              <a:ext cx="2433324" cy="1964850"/>
            </a:xfrm>
            <a:prstGeom prst="rect">
              <a:avLst/>
            </a:prstGeom>
            <a:noFill/>
            <a:ln>
              <a:noFill/>
            </a:ln>
          </p:spPr>
        </p:pic>
        <p:sp>
          <p:nvSpPr>
            <p:cNvPr id="135" name="Google Shape;135;p17"/>
            <p:cNvSpPr txBox="1"/>
            <p:nvPr/>
          </p:nvSpPr>
          <p:spPr>
            <a:xfrm>
              <a:off x="6703585" y="3118877"/>
              <a:ext cx="1900200" cy="369300"/>
            </a:xfrm>
            <a:prstGeom prst="rect">
              <a:avLst/>
            </a:prstGeom>
            <a:noFill/>
            <a:ln>
              <a:noFill/>
            </a:ln>
          </p:spPr>
          <p:txBody>
            <a:bodyPr anchorCtr="0" anchor="t" bIns="65650" lIns="65650" spcFirstLastPara="1" rIns="65650" wrap="square" tIns="65650">
              <a:spAutoFit/>
            </a:bodyPr>
            <a:lstStyle/>
            <a:p>
              <a:pPr indent="0" lvl="0" marL="0" rtl="0" algn="ctr">
                <a:spcBef>
                  <a:spcPts val="0"/>
                </a:spcBef>
                <a:spcAft>
                  <a:spcPts val="0"/>
                </a:spcAft>
                <a:buNone/>
              </a:pPr>
              <a:r>
                <a:rPr lang="en" sz="862" u="sng">
                  <a:solidFill>
                    <a:srgbClr val="999999"/>
                  </a:solidFill>
                  <a:hlinkClick r:id="rId6">
                    <a:extLst>
                      <a:ext uri="{A12FA001-AC4F-418D-AE19-62706E023703}">
                        <ahyp:hlinkClr val="tx"/>
                      </a:ext>
                    </a:extLst>
                  </a:hlinkClick>
                </a:rPr>
                <a:t>source</a:t>
              </a:r>
              <a:endParaRPr sz="862">
                <a:solidFill>
                  <a:srgbClr val="999999"/>
                </a:solidFill>
              </a:endParaRPr>
            </a:p>
          </p:txBody>
        </p:sp>
      </p:grpSp>
      <p:grpSp>
        <p:nvGrpSpPr>
          <p:cNvPr id="136" name="Google Shape;136;p17"/>
          <p:cNvGrpSpPr/>
          <p:nvPr/>
        </p:nvGrpSpPr>
        <p:grpSpPr>
          <a:xfrm>
            <a:off x="6574797" y="3391000"/>
            <a:ext cx="1656925" cy="1547895"/>
            <a:chOff x="6574797" y="3391000"/>
            <a:chExt cx="1656925" cy="1547895"/>
          </a:xfrm>
        </p:grpSpPr>
        <p:pic>
          <p:nvPicPr>
            <p:cNvPr descr="What Is Pickup Soccer? | The Soccer Handbook" id="137" name="Google Shape;137;p17"/>
            <p:cNvPicPr preferRelativeResize="0"/>
            <p:nvPr/>
          </p:nvPicPr>
          <p:blipFill rotWithShape="1">
            <a:blip r:embed="rId7">
              <a:alphaModFix/>
            </a:blip>
            <a:srcRect b="3883" l="0" r="32800" t="0"/>
            <a:stretch/>
          </p:blipFill>
          <p:spPr>
            <a:xfrm>
              <a:off x="6574797" y="3391000"/>
              <a:ext cx="1656925" cy="1322743"/>
            </a:xfrm>
            <a:prstGeom prst="rect">
              <a:avLst/>
            </a:prstGeom>
            <a:noFill/>
            <a:ln>
              <a:noFill/>
            </a:ln>
          </p:spPr>
        </p:pic>
        <p:sp>
          <p:nvSpPr>
            <p:cNvPr id="138" name="Google Shape;138;p17"/>
            <p:cNvSpPr txBox="1"/>
            <p:nvPr/>
          </p:nvSpPr>
          <p:spPr>
            <a:xfrm>
              <a:off x="6691973" y="4662295"/>
              <a:ext cx="1422600" cy="276600"/>
            </a:xfrm>
            <a:prstGeom prst="rect">
              <a:avLst/>
            </a:prstGeom>
            <a:noFill/>
            <a:ln>
              <a:noFill/>
            </a:ln>
          </p:spPr>
          <p:txBody>
            <a:bodyPr anchorCtr="0" anchor="t" bIns="68450" lIns="68450" spcFirstLastPara="1" rIns="68450" wrap="square" tIns="68450">
              <a:spAutoFit/>
            </a:bodyPr>
            <a:lstStyle/>
            <a:p>
              <a:pPr indent="0" lvl="0" marL="0" rtl="0" algn="ctr">
                <a:spcBef>
                  <a:spcPts val="0"/>
                </a:spcBef>
                <a:spcAft>
                  <a:spcPts val="0"/>
                </a:spcAft>
                <a:buNone/>
              </a:pPr>
              <a:r>
                <a:rPr lang="en" sz="898" u="sng">
                  <a:solidFill>
                    <a:srgbClr val="B7B7B7"/>
                  </a:solidFill>
                  <a:hlinkClick r:id="rId8">
                    <a:extLst>
                      <a:ext uri="{A12FA001-AC4F-418D-AE19-62706E023703}">
                        <ahyp:hlinkClr val="tx"/>
                      </a:ext>
                    </a:extLst>
                  </a:hlinkClick>
                </a:rPr>
                <a:t>source</a:t>
              </a:r>
              <a:endParaRPr sz="898">
                <a:solidFill>
                  <a:srgbClr val="B7B7B7"/>
                </a:solidFil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6"/>
                                        </p:tgtEl>
                                        <p:attrNameLst>
                                          <p:attrName>style.visibility</p:attrName>
                                        </p:attrNameLst>
                                      </p:cBhvr>
                                      <p:to>
                                        <p:strVal val="visible"/>
                                      </p:to>
                                    </p:set>
                                    <p:animEffect filter="fade" transition="in">
                                      <p:cBhvr>
                                        <p:cTn dur="1000"/>
                                        <p:tgtEl>
                                          <p:spTgt spid="12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0"/>
                                        </p:tgtEl>
                                        <p:attrNameLst>
                                          <p:attrName>style.visibility</p:attrName>
                                        </p:attrNameLst>
                                      </p:cBhvr>
                                      <p:to>
                                        <p:strVal val="visible"/>
                                      </p:to>
                                    </p:set>
                                    <p:animEffect filter="fade" transition="in">
                                      <p:cBhvr>
                                        <p:cTn dur="1000"/>
                                        <p:tgtEl>
                                          <p:spTgt spid="13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7"/>
                                        </p:tgtEl>
                                        <p:attrNameLst>
                                          <p:attrName>style.visibility</p:attrName>
                                        </p:attrNameLst>
                                      </p:cBhvr>
                                      <p:to>
                                        <p:strVal val="visible"/>
                                      </p:to>
                                    </p:set>
                                    <p:animEffect filter="fade" transition="in">
                                      <p:cBhvr>
                                        <p:cTn dur="1000"/>
                                        <p:tgtEl>
                                          <p:spTgt spid="12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
                                        </p:tgtEl>
                                        <p:attrNameLst>
                                          <p:attrName>style.visibility</p:attrName>
                                        </p:attrNameLst>
                                      </p:cBhvr>
                                      <p:to>
                                        <p:strVal val="visible"/>
                                      </p:to>
                                    </p:set>
                                    <p:animEffect filter="fade" transition="in">
                                      <p:cBhvr>
                                        <p:cTn dur="1500"/>
                                        <p:tgtEl>
                                          <p:spTgt spid="13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1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44" name="Google Shape;144;p18"/>
          <p:cNvGraphicFramePr/>
          <p:nvPr/>
        </p:nvGraphicFramePr>
        <p:xfrm>
          <a:off x="358475" y="1172688"/>
          <a:ext cx="3000000" cy="3000000"/>
        </p:xfrm>
        <a:graphic>
          <a:graphicData uri="http://schemas.openxmlformats.org/drawingml/2006/table">
            <a:tbl>
              <a:tblPr>
                <a:noFill/>
                <a:tableStyleId>{2BEB2477-DB73-4495-98C1-5565B4ECCE86}</a:tableStyleId>
              </a:tblPr>
              <a:tblGrid>
                <a:gridCol w="5122850"/>
                <a:gridCol w="1600525"/>
                <a:gridCol w="1703675"/>
              </a:tblGrid>
              <a:tr h="55145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6075">
                <a:tc>
                  <a:txBody>
                    <a:bodyPr/>
                    <a:lstStyle/>
                    <a:p>
                      <a:pPr indent="0" lvl="0" marL="0" rtl="0" algn="l">
                        <a:spcBef>
                          <a:spcPts val="0"/>
                        </a:spcBef>
                        <a:spcAft>
                          <a:spcPts val="0"/>
                        </a:spcAft>
                        <a:buNone/>
                      </a:pPr>
                      <a:r>
                        <a:rPr lang="en">
                          <a:latin typeface="Karla"/>
                          <a:ea typeface="Karla"/>
                          <a:cs typeface="Karla"/>
                          <a:sym typeface="Karla"/>
                        </a:rPr>
                        <a:t>1️⃣ D-Shape </a:t>
                      </a:r>
                      <a:r>
                        <a:rPr lang="en" sz="1100">
                          <a:latin typeface="Karla"/>
                          <a:ea typeface="Karla"/>
                          <a:cs typeface="Karla"/>
                          <a:sym typeface="Karla"/>
                        </a:rPr>
                        <a:t>[</a:t>
                      </a:r>
                      <a:r>
                        <a:rPr lang="en" sz="1100">
                          <a:latin typeface="Karla"/>
                          <a:ea typeface="Karla"/>
                          <a:cs typeface="Karla"/>
                          <a:sym typeface="Karla"/>
                        </a:rPr>
                        <a:t>AAMAS23</a:t>
                      </a:r>
                      <a:r>
                        <a:rPr lang="en" sz="1100">
                          <a:latin typeface="Karla"/>
                          <a:ea typeface="Karla"/>
                          <a:cs typeface="Karla"/>
                          <a:sym typeface="Karla"/>
                        </a:rPr>
                        <a:t>]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2940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0910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a:t>
                      </a:r>
                      <a:r>
                        <a:rPr lang="en">
                          <a:latin typeface="Karla"/>
                          <a:ea typeface="Karla"/>
                          <a:cs typeface="Karla"/>
                          <a:sym typeface="Karla"/>
                        </a:rPr>
                        <a:t>;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09100">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ad hoc teamwork;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r>
              <a:tr h="509100">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2CC"/>
                    </a:solidFill>
                  </a:tcPr>
                </a:tc>
              </a:tr>
            </a:tbl>
          </a:graphicData>
        </a:graphic>
      </p:graphicFrame>
      <p:sp>
        <p:nvSpPr>
          <p:cNvPr id="145" name="Google Shape;145;p18"/>
          <p:cNvSpPr txBox="1"/>
          <p:nvPr>
            <p:ph type="title"/>
          </p:nvPr>
        </p:nvSpPr>
        <p:spPr>
          <a:xfrm>
            <a:off x="357730" y="17475"/>
            <a:ext cx="43182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Dissertation Outline</a:t>
            </a:r>
            <a:endParaRPr/>
          </a:p>
        </p:txBody>
      </p:sp>
      <p:grpSp>
        <p:nvGrpSpPr>
          <p:cNvPr id="146" name="Google Shape;146;p18"/>
          <p:cNvGrpSpPr/>
          <p:nvPr/>
        </p:nvGrpSpPr>
        <p:grpSpPr>
          <a:xfrm>
            <a:off x="4675918" y="249375"/>
            <a:ext cx="3348182" cy="393600"/>
            <a:chOff x="2746268" y="493775"/>
            <a:chExt cx="3348182" cy="393600"/>
          </a:xfrm>
        </p:grpSpPr>
        <p:sp>
          <p:nvSpPr>
            <p:cNvPr id="147" name="Google Shape;147;p18"/>
            <p:cNvSpPr/>
            <p:nvPr/>
          </p:nvSpPr>
          <p:spPr>
            <a:xfrm>
              <a:off x="2746268" y="493775"/>
              <a:ext cx="1302900" cy="388800"/>
            </a:xfrm>
            <a:prstGeom prst="rect">
              <a:avLst/>
            </a:prstGeom>
            <a:solidFill>
              <a:srgbClr val="B6D7A8"/>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Karla"/>
                  <a:ea typeface="Karla"/>
                  <a:cs typeface="Karla"/>
                  <a:sym typeface="Karla"/>
                </a:rPr>
                <a:t>Completed</a:t>
              </a:r>
              <a:endParaRPr>
                <a:latin typeface="Karla"/>
                <a:ea typeface="Karla"/>
                <a:cs typeface="Karla"/>
                <a:sym typeface="Karla"/>
              </a:endParaRPr>
            </a:p>
          </p:txBody>
        </p:sp>
        <p:sp>
          <p:nvSpPr>
            <p:cNvPr id="148" name="Google Shape;148;p18"/>
            <p:cNvSpPr/>
            <p:nvPr/>
          </p:nvSpPr>
          <p:spPr>
            <a:xfrm>
              <a:off x="4210750" y="493775"/>
              <a:ext cx="1883700" cy="393600"/>
            </a:xfrm>
            <a:prstGeom prst="rect">
              <a:avLst/>
            </a:prstGeom>
            <a:solidFill>
              <a:srgbClr val="FFE599"/>
            </a:solidFill>
            <a:ln cap="flat" cmpd="sng" w="19050">
              <a:solidFill>
                <a:srgbClr val="F6B2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Karla"/>
                  <a:ea typeface="Karla"/>
                  <a:cs typeface="Karla"/>
                  <a:sym typeface="Karla"/>
                </a:rPr>
                <a:t>Ongoing at Proposal</a:t>
              </a:r>
              <a:endParaRPr>
                <a:latin typeface="Karla"/>
                <a:ea typeface="Karla"/>
                <a:cs typeface="Karla"/>
                <a:sym typeface="Karla"/>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4" name="Google Shape;154;p19"/>
          <p:cNvGraphicFramePr/>
          <p:nvPr/>
        </p:nvGraphicFramePr>
        <p:xfrm>
          <a:off x="358475" y="1172688"/>
          <a:ext cx="3000000" cy="3000000"/>
        </p:xfrm>
        <a:graphic>
          <a:graphicData uri="http://schemas.openxmlformats.org/drawingml/2006/table">
            <a:tbl>
              <a:tblPr>
                <a:noFill/>
                <a:tableStyleId>{2BEB2477-DB73-4495-98C1-5565B4ECCE86}</a:tableStyleId>
              </a:tblPr>
              <a:tblGrid>
                <a:gridCol w="5122850"/>
                <a:gridCol w="1600525"/>
                <a:gridCol w="1703675"/>
              </a:tblGrid>
              <a:tr h="55145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6075">
                <a:tc>
                  <a:txBody>
                    <a:bodyPr/>
                    <a:lstStyle/>
                    <a:p>
                      <a:pPr indent="0" lvl="0" marL="0" rtl="0" algn="l">
                        <a:spcBef>
                          <a:spcPts val="0"/>
                        </a:spcBef>
                        <a:spcAft>
                          <a:spcPts val="0"/>
                        </a:spcAft>
                        <a:buNone/>
                      </a:pPr>
                      <a:r>
                        <a:rPr lang="en">
                          <a:latin typeface="Karla"/>
                          <a:ea typeface="Karla"/>
                          <a:cs typeface="Karla"/>
                          <a:sym typeface="Karla"/>
                        </a:rPr>
                        <a:t>1️⃣ D-Shape </a:t>
                      </a:r>
                      <a:r>
                        <a:rPr lang="en" sz="1100">
                          <a:latin typeface="Karla"/>
                          <a:ea typeface="Karla"/>
                          <a:cs typeface="Karla"/>
                          <a:sym typeface="Karla"/>
                        </a:rPr>
                        <a:t>[AAMAS23]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2940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0910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09100">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ad hoc teamwork;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r h="509100">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B6D7A8"/>
                    </a:solidFill>
                  </a:tcPr>
                </a:tc>
              </a:tr>
            </a:tbl>
          </a:graphicData>
        </a:graphic>
      </p:graphicFrame>
      <p:sp>
        <p:nvSpPr>
          <p:cNvPr id="155" name="Google Shape;155;p19"/>
          <p:cNvSpPr txBox="1"/>
          <p:nvPr>
            <p:ph type="title"/>
          </p:nvPr>
        </p:nvSpPr>
        <p:spPr>
          <a:xfrm>
            <a:off x="357730" y="17475"/>
            <a:ext cx="43182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Dissertation Outline</a:t>
            </a:r>
            <a:endParaRPr/>
          </a:p>
        </p:txBody>
      </p:sp>
      <p:grpSp>
        <p:nvGrpSpPr>
          <p:cNvPr id="156" name="Google Shape;156;p19"/>
          <p:cNvGrpSpPr/>
          <p:nvPr/>
        </p:nvGrpSpPr>
        <p:grpSpPr>
          <a:xfrm>
            <a:off x="4675918" y="249375"/>
            <a:ext cx="3348182" cy="393600"/>
            <a:chOff x="2746268" y="493775"/>
            <a:chExt cx="3348182" cy="393600"/>
          </a:xfrm>
        </p:grpSpPr>
        <p:sp>
          <p:nvSpPr>
            <p:cNvPr id="157" name="Google Shape;157;p19"/>
            <p:cNvSpPr/>
            <p:nvPr/>
          </p:nvSpPr>
          <p:spPr>
            <a:xfrm>
              <a:off x="2746268" y="493775"/>
              <a:ext cx="1302900" cy="388800"/>
            </a:xfrm>
            <a:prstGeom prst="rect">
              <a:avLst/>
            </a:prstGeom>
            <a:solidFill>
              <a:srgbClr val="B6D7A8"/>
            </a:solidFill>
            <a:ln cap="flat" cmpd="sng" w="19050">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Karla"/>
                  <a:ea typeface="Karla"/>
                  <a:cs typeface="Karla"/>
                  <a:sym typeface="Karla"/>
                </a:rPr>
                <a:t>Completed</a:t>
              </a:r>
              <a:endParaRPr>
                <a:latin typeface="Karla"/>
                <a:ea typeface="Karla"/>
                <a:cs typeface="Karla"/>
                <a:sym typeface="Karla"/>
              </a:endParaRPr>
            </a:p>
          </p:txBody>
        </p:sp>
        <p:sp>
          <p:nvSpPr>
            <p:cNvPr id="158" name="Google Shape;158;p19"/>
            <p:cNvSpPr/>
            <p:nvPr/>
          </p:nvSpPr>
          <p:spPr>
            <a:xfrm>
              <a:off x="4210750" y="493775"/>
              <a:ext cx="1883700" cy="393600"/>
            </a:xfrm>
            <a:prstGeom prst="rect">
              <a:avLst/>
            </a:prstGeom>
            <a:solidFill>
              <a:srgbClr val="FFE599"/>
            </a:solidFill>
            <a:ln cap="flat" cmpd="sng" w="19050">
              <a:solidFill>
                <a:srgbClr val="F6B26B"/>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Karla"/>
                  <a:ea typeface="Karla"/>
                  <a:cs typeface="Karla"/>
                  <a:sym typeface="Karla"/>
                </a:rPr>
                <a:t>Ongoing at Proposal</a:t>
              </a:r>
              <a:endParaRPr>
                <a:latin typeface="Karla"/>
                <a:ea typeface="Karla"/>
                <a:cs typeface="Karla"/>
                <a:sym typeface="Karla"/>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Single-Agent Reinforcement Learning</a:t>
            </a:r>
            <a:endParaRPr b="1"/>
          </a:p>
        </p:txBody>
      </p:sp>
      <p:sp>
        <p:nvSpPr>
          <p:cNvPr id="164" name="Google Shape;164;p2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65" name="Google Shape;165;p20"/>
          <p:cNvPicPr preferRelativeResize="0"/>
          <p:nvPr/>
        </p:nvPicPr>
        <p:blipFill>
          <a:blip r:embed="rId3">
            <a:alphaModFix/>
          </a:blip>
          <a:stretch>
            <a:fillRect/>
          </a:stretch>
        </p:blipFill>
        <p:spPr>
          <a:xfrm>
            <a:off x="2070297" y="2192325"/>
            <a:ext cx="4487827" cy="1715450"/>
          </a:xfrm>
          <a:prstGeom prst="rect">
            <a:avLst/>
          </a:prstGeom>
          <a:noFill/>
          <a:ln>
            <a:noFill/>
          </a:ln>
        </p:spPr>
      </p:pic>
      <p:sp>
        <p:nvSpPr>
          <p:cNvPr id="166" name="Google Shape;166;p20"/>
          <p:cNvSpPr txBox="1"/>
          <p:nvPr/>
        </p:nvSpPr>
        <p:spPr>
          <a:xfrm>
            <a:off x="2070363" y="4115275"/>
            <a:ext cx="4487700" cy="32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3F3F3F"/>
                </a:solidFill>
                <a:latin typeface="Karla"/>
                <a:ea typeface="Karla"/>
                <a:cs typeface="Karla"/>
                <a:sym typeface="Karla"/>
              </a:rPr>
              <a:t>Objective</a:t>
            </a:r>
            <a:r>
              <a:rPr lang="en" sz="1800">
                <a:solidFill>
                  <a:srgbClr val="3F3F3F"/>
                </a:solidFill>
                <a:latin typeface="Karla"/>
                <a:ea typeface="Karla"/>
                <a:cs typeface="Karla"/>
                <a:sym typeface="Karla"/>
              </a:rPr>
              <a:t>: maximize sum of rewards</a:t>
            </a:r>
            <a:endParaRPr sz="1800">
              <a:solidFill>
                <a:srgbClr val="3F3F3F"/>
              </a:solidFill>
              <a:latin typeface="Karla"/>
              <a:ea typeface="Karla"/>
              <a:cs typeface="Karla"/>
              <a:sym typeface="Karl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1"/>
          <p:cNvSpPr txBox="1"/>
          <p:nvPr>
            <p:ph type="title"/>
          </p:nvPr>
        </p:nvSpPr>
        <p:spPr>
          <a:xfrm>
            <a:off x="357736" y="17480"/>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2800"/>
              <a:t>Cooperative Multi-Agent Reinforcement learning</a:t>
            </a:r>
            <a:endParaRPr b="1" sz="2800"/>
          </a:p>
        </p:txBody>
      </p:sp>
      <p:sp>
        <p:nvSpPr>
          <p:cNvPr id="172" name="Google Shape;172;p2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3" name="Google Shape;173;p21"/>
          <p:cNvPicPr preferRelativeResize="0"/>
          <p:nvPr/>
        </p:nvPicPr>
        <p:blipFill>
          <a:blip r:embed="rId3">
            <a:alphaModFix/>
          </a:blip>
          <a:stretch>
            <a:fillRect/>
          </a:stretch>
        </p:blipFill>
        <p:spPr>
          <a:xfrm>
            <a:off x="2070297" y="2192325"/>
            <a:ext cx="4487827" cy="1715450"/>
          </a:xfrm>
          <a:prstGeom prst="rect">
            <a:avLst/>
          </a:prstGeom>
          <a:noFill/>
          <a:ln>
            <a:noFill/>
          </a:ln>
        </p:spPr>
      </p:pic>
      <p:grpSp>
        <p:nvGrpSpPr>
          <p:cNvPr id="174" name="Google Shape;174;p21"/>
          <p:cNvGrpSpPr/>
          <p:nvPr/>
        </p:nvGrpSpPr>
        <p:grpSpPr>
          <a:xfrm>
            <a:off x="3398600" y="2222856"/>
            <a:ext cx="1831200" cy="697800"/>
            <a:chOff x="3506175" y="1535481"/>
            <a:chExt cx="1831200" cy="697800"/>
          </a:xfrm>
        </p:grpSpPr>
        <p:sp>
          <p:nvSpPr>
            <p:cNvPr id="175" name="Google Shape;175;p21"/>
            <p:cNvSpPr/>
            <p:nvPr/>
          </p:nvSpPr>
          <p:spPr>
            <a:xfrm>
              <a:off x="3506175" y="1535481"/>
              <a:ext cx="1831200" cy="6978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pic>
          <p:nvPicPr>
            <p:cNvPr id="176" name="Google Shape;176;p21"/>
            <p:cNvPicPr preferRelativeResize="0"/>
            <p:nvPr/>
          </p:nvPicPr>
          <p:blipFill>
            <a:blip r:embed="rId4">
              <a:alphaModFix/>
            </a:blip>
            <a:stretch>
              <a:fillRect/>
            </a:stretch>
          </p:blipFill>
          <p:spPr>
            <a:xfrm>
              <a:off x="3559873" y="1576489"/>
              <a:ext cx="548700" cy="593667"/>
            </a:xfrm>
            <a:prstGeom prst="rect">
              <a:avLst/>
            </a:prstGeom>
            <a:noFill/>
            <a:ln>
              <a:noFill/>
            </a:ln>
          </p:spPr>
        </p:pic>
        <p:pic>
          <p:nvPicPr>
            <p:cNvPr id="177" name="Google Shape;177;p21"/>
            <p:cNvPicPr preferRelativeResize="0"/>
            <p:nvPr/>
          </p:nvPicPr>
          <p:blipFill>
            <a:blip r:embed="rId4">
              <a:alphaModFix/>
            </a:blip>
            <a:stretch>
              <a:fillRect/>
            </a:stretch>
          </p:blipFill>
          <p:spPr>
            <a:xfrm>
              <a:off x="4147423" y="1576493"/>
              <a:ext cx="548700" cy="593667"/>
            </a:xfrm>
            <a:prstGeom prst="rect">
              <a:avLst/>
            </a:prstGeom>
            <a:noFill/>
            <a:ln>
              <a:noFill/>
            </a:ln>
          </p:spPr>
        </p:pic>
        <p:pic>
          <p:nvPicPr>
            <p:cNvPr id="178" name="Google Shape;178;p21"/>
            <p:cNvPicPr preferRelativeResize="0"/>
            <p:nvPr/>
          </p:nvPicPr>
          <p:blipFill>
            <a:blip r:embed="rId4">
              <a:alphaModFix/>
            </a:blip>
            <a:stretch>
              <a:fillRect/>
            </a:stretch>
          </p:blipFill>
          <p:spPr>
            <a:xfrm>
              <a:off x="4734973" y="1576489"/>
              <a:ext cx="548700" cy="593667"/>
            </a:xfrm>
            <a:prstGeom prst="rect">
              <a:avLst/>
            </a:prstGeom>
            <a:noFill/>
            <a:ln>
              <a:noFill/>
            </a:ln>
          </p:spPr>
        </p:pic>
      </p:grpSp>
      <p:sp>
        <p:nvSpPr>
          <p:cNvPr id="179" name="Google Shape;179;p21"/>
          <p:cNvSpPr txBox="1"/>
          <p:nvPr/>
        </p:nvSpPr>
        <p:spPr>
          <a:xfrm>
            <a:off x="2801475" y="2339225"/>
            <a:ext cx="344700" cy="2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rgbClr val="3F3F3F"/>
              </a:solidFill>
              <a:latin typeface="Karla"/>
              <a:ea typeface="Karla"/>
              <a:cs typeface="Karla"/>
              <a:sym typeface="Karla"/>
            </a:endParaRPr>
          </a:p>
        </p:txBody>
      </p:sp>
      <p:sp>
        <p:nvSpPr>
          <p:cNvPr id="180" name="Google Shape;180;p21"/>
          <p:cNvSpPr txBox="1"/>
          <p:nvPr/>
        </p:nvSpPr>
        <p:spPr>
          <a:xfrm>
            <a:off x="1462550" y="4070350"/>
            <a:ext cx="5647500" cy="7986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3F3F3F"/>
                </a:solidFill>
                <a:latin typeface="Karla"/>
                <a:ea typeface="Karla"/>
                <a:cs typeface="Karla"/>
                <a:sym typeface="Karla"/>
              </a:rPr>
              <a:t>Fully Cooperative Scenarios</a:t>
            </a:r>
            <a:r>
              <a:rPr lang="en" sz="1800">
                <a:solidFill>
                  <a:srgbClr val="3F3F3F"/>
                </a:solidFill>
                <a:latin typeface="Karla"/>
                <a:ea typeface="Karla"/>
                <a:cs typeface="Karla"/>
                <a:sym typeface="Karla"/>
              </a:rPr>
              <a:t>: </a:t>
            </a:r>
            <a:r>
              <a:rPr lang="en" sz="1800">
                <a:solidFill>
                  <a:schemeClr val="lt1"/>
                </a:solidFill>
                <a:latin typeface="Karla"/>
                <a:ea typeface="Karla"/>
                <a:cs typeface="Karla"/>
                <a:sym typeface="Karla"/>
              </a:rPr>
              <a:t>___________ </a:t>
            </a:r>
            <a:endParaRPr b="1" sz="1800">
              <a:solidFill>
                <a:schemeClr val="lt1"/>
              </a:solidFill>
              <a:latin typeface="Karla"/>
              <a:ea typeface="Karla"/>
              <a:cs typeface="Karla"/>
              <a:sym typeface="Karla"/>
            </a:endParaRPr>
          </a:p>
          <a:p>
            <a:pPr indent="0" lvl="0" marL="0" rtl="0" algn="ctr">
              <a:spcBef>
                <a:spcPts val="0"/>
              </a:spcBef>
              <a:spcAft>
                <a:spcPts val="0"/>
              </a:spcAft>
              <a:buNone/>
            </a:pPr>
            <a:r>
              <a:rPr b="1" lang="en" sz="1800">
                <a:solidFill>
                  <a:srgbClr val="3F3F3F"/>
                </a:solidFill>
                <a:latin typeface="Karla"/>
                <a:ea typeface="Karla"/>
                <a:cs typeface="Karla"/>
                <a:sym typeface="Karla"/>
              </a:rPr>
              <a:t>Objective</a:t>
            </a:r>
            <a:r>
              <a:rPr lang="en" sz="1800">
                <a:solidFill>
                  <a:srgbClr val="3F3F3F"/>
                </a:solidFill>
                <a:latin typeface="Karla"/>
                <a:ea typeface="Karla"/>
                <a:cs typeface="Karla"/>
                <a:sym typeface="Karla"/>
              </a:rPr>
              <a:t>: maximize sum of rewards</a:t>
            </a:r>
            <a:endParaRPr sz="1800">
              <a:solidFill>
                <a:srgbClr val="3F3F3F"/>
              </a:solidFill>
              <a:latin typeface="Karla"/>
              <a:ea typeface="Karla"/>
              <a:cs typeface="Karla"/>
              <a:sym typeface="Karla"/>
            </a:endParaRPr>
          </a:p>
        </p:txBody>
      </p:sp>
      <p:pic>
        <p:nvPicPr>
          <p:cNvPr id="181" name="Google Shape;181;p21"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2906775" y="3052950"/>
            <a:ext cx="33225" cy="85200"/>
          </a:xfrm>
          <a:prstGeom prst="rect">
            <a:avLst/>
          </a:prstGeom>
          <a:noFill/>
          <a:ln>
            <a:noFill/>
          </a:ln>
        </p:spPr>
      </p:pic>
      <p:pic>
        <p:nvPicPr>
          <p:cNvPr id="182" name="Google Shape;182;p21"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3417050" y="3241125"/>
            <a:ext cx="33225" cy="85200"/>
          </a:xfrm>
          <a:prstGeom prst="rect">
            <a:avLst/>
          </a:prstGeom>
          <a:noFill/>
          <a:ln>
            <a:noFill/>
          </a:ln>
        </p:spPr>
      </p:pic>
      <p:pic>
        <p:nvPicPr>
          <p:cNvPr id="183" name="Google Shape;183;p21"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6121375" y="3110000"/>
            <a:ext cx="33225" cy="85200"/>
          </a:xfrm>
          <a:prstGeom prst="rect">
            <a:avLst/>
          </a:prstGeom>
          <a:noFill/>
          <a:ln>
            <a:noFill/>
          </a:ln>
        </p:spPr>
      </p:pic>
      <p:pic>
        <p:nvPicPr>
          <p:cNvPr id="184" name="Google Shape;184;p21" title="{&quot;red&quot;:63,&quot;green&quot;:63,&quot;blue&quot;:63,&quot;origURL&quot;:&quot;https://www.codecogs.com/eqnedit.php?latex=R%5E1%20%3D%20%5Ccdots%20%3D%20R%5EK#0&quot;,&quot;size&quot;:18,&quot;width&quot;:444.68503937007875,&quot;height&quot;:62.881889763779526}"/>
          <p:cNvPicPr preferRelativeResize="0"/>
          <p:nvPr/>
        </p:nvPicPr>
        <p:blipFill>
          <a:blip r:embed="rId6">
            <a:alphaModFix/>
          </a:blip>
          <a:stretch>
            <a:fillRect/>
          </a:stretch>
        </p:blipFill>
        <p:spPr>
          <a:xfrm>
            <a:off x="4949924" y="4151163"/>
            <a:ext cx="1608201" cy="226314"/>
          </a:xfrm>
          <a:prstGeom prst="rect">
            <a:avLst/>
          </a:prstGeom>
          <a:noFill/>
          <a:ln>
            <a:noFill/>
          </a:ln>
        </p:spPr>
      </p:pic>
      <p:grpSp>
        <p:nvGrpSpPr>
          <p:cNvPr id="185" name="Google Shape;185;p21"/>
          <p:cNvGrpSpPr/>
          <p:nvPr/>
        </p:nvGrpSpPr>
        <p:grpSpPr>
          <a:xfrm>
            <a:off x="3099063" y="1829150"/>
            <a:ext cx="2430300" cy="285000"/>
            <a:chOff x="3534050" y="1833775"/>
            <a:chExt cx="2430300" cy="285000"/>
          </a:xfrm>
        </p:grpSpPr>
        <p:sp>
          <p:nvSpPr>
            <p:cNvPr id="186" name="Google Shape;186;p21"/>
            <p:cNvSpPr txBox="1"/>
            <p:nvPr/>
          </p:nvSpPr>
          <p:spPr>
            <a:xfrm>
              <a:off x="3534050" y="1833775"/>
              <a:ext cx="2430300" cy="28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F3F3F"/>
                  </a:solidFill>
                  <a:latin typeface="Karla"/>
                  <a:ea typeface="Karla"/>
                  <a:cs typeface="Karla"/>
                  <a:sym typeface="Karla"/>
                </a:rPr>
                <a:t> agents</a:t>
              </a:r>
              <a:endParaRPr>
                <a:solidFill>
                  <a:srgbClr val="3F3F3F"/>
                </a:solidFill>
                <a:latin typeface="Karla"/>
                <a:ea typeface="Karla"/>
                <a:cs typeface="Karla"/>
                <a:sym typeface="Karla"/>
              </a:endParaRPr>
            </a:p>
          </p:txBody>
        </p:sp>
        <p:pic>
          <p:nvPicPr>
            <p:cNvPr id="187" name="Google Shape;187;p21" title="{&quot;red&quot;:63,&quot;green&quot;:63,&quot;blue&quot;:63,&quot;origURL&quot;:&quot;https://www.codecogs.com/eqnedit.php?latex=K#0&quot;,&quot;size&quot;:14,&quot;width&quot;:118.46456692913385,&quot;height&quot;:22.440944881889763}"/>
            <p:cNvPicPr preferRelativeResize="0"/>
            <p:nvPr/>
          </p:nvPicPr>
          <p:blipFill>
            <a:blip r:embed="rId7">
              <a:alphaModFix/>
            </a:blip>
            <a:stretch>
              <a:fillRect/>
            </a:stretch>
          </p:blipFill>
          <p:spPr>
            <a:xfrm>
              <a:off x="4267689" y="1963025"/>
              <a:ext cx="166688" cy="136017"/>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Ad Hoc Teamwork</a:t>
            </a:r>
            <a:endParaRPr b="1"/>
          </a:p>
        </p:txBody>
      </p:sp>
      <p:sp>
        <p:nvSpPr>
          <p:cNvPr id="193" name="Google Shape;193;p2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4" name="Google Shape;194;p22"/>
          <p:cNvPicPr preferRelativeResize="0"/>
          <p:nvPr/>
        </p:nvPicPr>
        <p:blipFill>
          <a:blip r:embed="rId3">
            <a:alphaModFix/>
          </a:blip>
          <a:stretch>
            <a:fillRect/>
          </a:stretch>
        </p:blipFill>
        <p:spPr>
          <a:xfrm>
            <a:off x="2070297" y="2192325"/>
            <a:ext cx="4487827" cy="1715450"/>
          </a:xfrm>
          <a:prstGeom prst="rect">
            <a:avLst/>
          </a:prstGeom>
          <a:noFill/>
          <a:ln>
            <a:noFill/>
          </a:ln>
        </p:spPr>
      </p:pic>
      <p:grpSp>
        <p:nvGrpSpPr>
          <p:cNvPr id="195" name="Google Shape;195;p22"/>
          <p:cNvGrpSpPr/>
          <p:nvPr/>
        </p:nvGrpSpPr>
        <p:grpSpPr>
          <a:xfrm>
            <a:off x="3398600" y="2222856"/>
            <a:ext cx="1831200" cy="697800"/>
            <a:chOff x="3506175" y="1535481"/>
            <a:chExt cx="1831200" cy="697800"/>
          </a:xfrm>
        </p:grpSpPr>
        <p:sp>
          <p:nvSpPr>
            <p:cNvPr id="196" name="Google Shape;196;p22"/>
            <p:cNvSpPr/>
            <p:nvPr/>
          </p:nvSpPr>
          <p:spPr>
            <a:xfrm>
              <a:off x="3506175" y="1535481"/>
              <a:ext cx="1831200" cy="6978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pic>
          <p:nvPicPr>
            <p:cNvPr id="197" name="Google Shape;197;p22"/>
            <p:cNvPicPr preferRelativeResize="0"/>
            <p:nvPr/>
          </p:nvPicPr>
          <p:blipFill>
            <a:blip r:embed="rId4">
              <a:alphaModFix/>
            </a:blip>
            <a:stretch>
              <a:fillRect/>
            </a:stretch>
          </p:blipFill>
          <p:spPr>
            <a:xfrm>
              <a:off x="3559873" y="1576489"/>
              <a:ext cx="548700" cy="593667"/>
            </a:xfrm>
            <a:prstGeom prst="rect">
              <a:avLst/>
            </a:prstGeom>
            <a:noFill/>
            <a:ln>
              <a:noFill/>
            </a:ln>
          </p:spPr>
        </p:pic>
      </p:grpSp>
      <p:sp>
        <p:nvSpPr>
          <p:cNvPr id="198" name="Google Shape;198;p22"/>
          <p:cNvSpPr txBox="1"/>
          <p:nvPr/>
        </p:nvSpPr>
        <p:spPr>
          <a:xfrm>
            <a:off x="2801475" y="2339225"/>
            <a:ext cx="344700" cy="21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rgbClr val="3F3F3F"/>
              </a:solidFill>
              <a:latin typeface="Karla"/>
              <a:ea typeface="Karla"/>
              <a:cs typeface="Karla"/>
              <a:sym typeface="Karla"/>
            </a:endParaRPr>
          </a:p>
        </p:txBody>
      </p:sp>
      <p:sp>
        <p:nvSpPr>
          <p:cNvPr id="199" name="Google Shape;199;p22"/>
          <p:cNvSpPr txBox="1"/>
          <p:nvPr/>
        </p:nvSpPr>
        <p:spPr>
          <a:xfrm>
            <a:off x="303550" y="4070350"/>
            <a:ext cx="8229600" cy="798600"/>
          </a:xfrm>
          <a:prstGeom prst="rect">
            <a:avLst/>
          </a:prstGeom>
          <a:solidFill>
            <a:schemeClr val="lt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solidFill>
                  <a:srgbClr val="3F3F3F"/>
                </a:solidFill>
                <a:latin typeface="Karla"/>
                <a:ea typeface="Karla"/>
                <a:cs typeface="Karla"/>
                <a:sym typeface="Karla"/>
              </a:rPr>
              <a:t>Cooperative Scenarios</a:t>
            </a:r>
            <a:r>
              <a:rPr lang="en" sz="1800">
                <a:solidFill>
                  <a:srgbClr val="3F3F3F"/>
                </a:solidFill>
                <a:latin typeface="Karla"/>
                <a:ea typeface="Karla"/>
                <a:cs typeface="Karla"/>
                <a:sym typeface="Karla"/>
              </a:rPr>
              <a:t>: </a:t>
            </a:r>
            <a:r>
              <a:rPr lang="en" sz="1800">
                <a:solidFill>
                  <a:schemeClr val="lt1"/>
                </a:solidFill>
                <a:latin typeface="Karla"/>
                <a:ea typeface="Karla"/>
                <a:cs typeface="Karla"/>
                <a:sym typeface="Karla"/>
              </a:rPr>
              <a:t>___________ </a:t>
            </a:r>
            <a:endParaRPr b="1" sz="1800">
              <a:solidFill>
                <a:schemeClr val="lt1"/>
              </a:solidFill>
              <a:latin typeface="Karla"/>
              <a:ea typeface="Karla"/>
              <a:cs typeface="Karla"/>
              <a:sym typeface="Karla"/>
            </a:endParaRPr>
          </a:p>
          <a:p>
            <a:pPr indent="0" lvl="0" marL="0" rtl="0" algn="ctr">
              <a:spcBef>
                <a:spcPts val="0"/>
              </a:spcBef>
              <a:spcAft>
                <a:spcPts val="0"/>
              </a:spcAft>
              <a:buNone/>
            </a:pPr>
            <a:r>
              <a:rPr b="1" lang="en" sz="1800">
                <a:solidFill>
                  <a:srgbClr val="3F3F3F"/>
                </a:solidFill>
                <a:latin typeface="Karla"/>
                <a:ea typeface="Karla"/>
                <a:cs typeface="Karla"/>
                <a:sym typeface="Karla"/>
              </a:rPr>
              <a:t>Objective</a:t>
            </a:r>
            <a:r>
              <a:rPr lang="en" sz="1800">
                <a:solidFill>
                  <a:srgbClr val="3F3F3F"/>
                </a:solidFill>
                <a:latin typeface="Karla"/>
                <a:ea typeface="Karla"/>
                <a:cs typeface="Karla"/>
                <a:sym typeface="Karla"/>
              </a:rPr>
              <a:t>: maximize sum of rewards with </a:t>
            </a:r>
            <a:r>
              <a:rPr lang="en" sz="1800">
                <a:solidFill>
                  <a:srgbClr val="3F3F3F"/>
                </a:solidFill>
                <a:latin typeface="Karla"/>
                <a:ea typeface="Karla"/>
                <a:cs typeface="Karla"/>
                <a:sym typeface="Karla"/>
              </a:rPr>
              <a:t>previously unseen teammates</a:t>
            </a:r>
            <a:endParaRPr sz="1800">
              <a:solidFill>
                <a:srgbClr val="3F3F3F"/>
              </a:solidFill>
              <a:latin typeface="Karla"/>
              <a:ea typeface="Karla"/>
              <a:cs typeface="Karla"/>
              <a:sym typeface="Karla"/>
            </a:endParaRPr>
          </a:p>
        </p:txBody>
      </p:sp>
      <p:pic>
        <p:nvPicPr>
          <p:cNvPr id="200" name="Google Shape;200;p22"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2906775" y="3052950"/>
            <a:ext cx="33225" cy="85200"/>
          </a:xfrm>
          <a:prstGeom prst="rect">
            <a:avLst/>
          </a:prstGeom>
          <a:noFill/>
          <a:ln>
            <a:noFill/>
          </a:ln>
        </p:spPr>
      </p:pic>
      <p:pic>
        <p:nvPicPr>
          <p:cNvPr id="201" name="Google Shape;201;p22"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3417050" y="3241125"/>
            <a:ext cx="33225" cy="85200"/>
          </a:xfrm>
          <a:prstGeom prst="rect">
            <a:avLst/>
          </a:prstGeom>
          <a:noFill/>
          <a:ln>
            <a:noFill/>
          </a:ln>
        </p:spPr>
      </p:pic>
      <p:pic>
        <p:nvPicPr>
          <p:cNvPr id="202" name="Google Shape;202;p22" title="{&quot;red&quot;:63,&quot;green&quot;:63,&quot;blue&quot;:63,&quot;origURL&quot;:&quot;https://www.codecogs.com/eqnedit.php?latex=i#0&quot;,&quot;size&quot;:32,&quot;width&quot;:167.00787401574803,&quot;height&quot;:35.669291338582674}"/>
          <p:cNvPicPr preferRelativeResize="0"/>
          <p:nvPr/>
        </p:nvPicPr>
        <p:blipFill>
          <a:blip r:embed="rId5">
            <a:alphaModFix/>
          </a:blip>
          <a:stretch>
            <a:fillRect/>
          </a:stretch>
        </p:blipFill>
        <p:spPr>
          <a:xfrm>
            <a:off x="6121375" y="3110000"/>
            <a:ext cx="33225" cy="85200"/>
          </a:xfrm>
          <a:prstGeom prst="rect">
            <a:avLst/>
          </a:prstGeom>
          <a:noFill/>
          <a:ln>
            <a:noFill/>
          </a:ln>
        </p:spPr>
      </p:pic>
      <p:pic>
        <p:nvPicPr>
          <p:cNvPr id="203" name="Google Shape;203;p22" title="{&quot;red&quot;:63,&quot;green&quot;:63,&quot;blue&quot;:63,&quot;origURL&quot;:&quot;https://www.codecogs.com/eqnedit.php?latex=R%5E1%20%3D%20%5Ccdots%20%3D%20R%5EK#0&quot;,&quot;size&quot;:18,&quot;width&quot;:444.68503937007875,&quot;height&quot;:62.881889763779526}"/>
          <p:cNvPicPr preferRelativeResize="0"/>
          <p:nvPr/>
        </p:nvPicPr>
        <p:blipFill>
          <a:blip r:embed="rId6">
            <a:alphaModFix/>
          </a:blip>
          <a:stretch>
            <a:fillRect/>
          </a:stretch>
        </p:blipFill>
        <p:spPr>
          <a:xfrm>
            <a:off x="4769219" y="4180537"/>
            <a:ext cx="1608201" cy="226314"/>
          </a:xfrm>
          <a:prstGeom prst="rect">
            <a:avLst/>
          </a:prstGeom>
          <a:noFill/>
          <a:ln>
            <a:noFill/>
          </a:ln>
        </p:spPr>
      </p:pic>
      <p:grpSp>
        <p:nvGrpSpPr>
          <p:cNvPr id="204" name="Google Shape;204;p22"/>
          <p:cNvGrpSpPr/>
          <p:nvPr/>
        </p:nvGrpSpPr>
        <p:grpSpPr>
          <a:xfrm>
            <a:off x="3099063" y="1829150"/>
            <a:ext cx="2430300" cy="285000"/>
            <a:chOff x="3534050" y="1833775"/>
            <a:chExt cx="2430300" cy="285000"/>
          </a:xfrm>
        </p:grpSpPr>
        <p:sp>
          <p:nvSpPr>
            <p:cNvPr id="205" name="Google Shape;205;p22"/>
            <p:cNvSpPr txBox="1"/>
            <p:nvPr/>
          </p:nvSpPr>
          <p:spPr>
            <a:xfrm>
              <a:off x="3534050" y="1833775"/>
              <a:ext cx="2430300" cy="285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F3F3F"/>
                  </a:solidFill>
                  <a:latin typeface="Karla"/>
                  <a:ea typeface="Karla"/>
                  <a:cs typeface="Karla"/>
                  <a:sym typeface="Karla"/>
                </a:rPr>
                <a:t> agents</a:t>
              </a:r>
              <a:endParaRPr>
                <a:solidFill>
                  <a:srgbClr val="3F3F3F"/>
                </a:solidFill>
                <a:latin typeface="Karla"/>
                <a:ea typeface="Karla"/>
                <a:cs typeface="Karla"/>
                <a:sym typeface="Karla"/>
              </a:endParaRPr>
            </a:p>
          </p:txBody>
        </p:sp>
        <p:pic>
          <p:nvPicPr>
            <p:cNvPr id="206" name="Google Shape;206;p22" title="{&quot;red&quot;:63,&quot;green&quot;:63,&quot;blue&quot;:63,&quot;origURL&quot;:&quot;https://www.codecogs.com/eqnedit.php?latex=K#0&quot;,&quot;size&quot;:14,&quot;width&quot;:118.46456692913385,&quot;height&quot;:22.440944881889763}"/>
            <p:cNvPicPr preferRelativeResize="0"/>
            <p:nvPr/>
          </p:nvPicPr>
          <p:blipFill>
            <a:blip r:embed="rId7">
              <a:alphaModFix/>
            </a:blip>
            <a:stretch>
              <a:fillRect/>
            </a:stretch>
          </p:blipFill>
          <p:spPr>
            <a:xfrm>
              <a:off x="4267689" y="1963025"/>
              <a:ext cx="166688" cy="136017"/>
            </a:xfrm>
            <a:prstGeom prst="rect">
              <a:avLst/>
            </a:prstGeom>
            <a:noFill/>
            <a:ln>
              <a:noFill/>
            </a:ln>
          </p:spPr>
        </p:pic>
      </p:grpSp>
      <p:pic>
        <p:nvPicPr>
          <p:cNvPr id="207" name="Google Shape;207;p22"/>
          <p:cNvPicPr preferRelativeResize="0"/>
          <p:nvPr/>
        </p:nvPicPr>
        <p:blipFill>
          <a:blip r:embed="rId8">
            <a:alphaModFix/>
          </a:blip>
          <a:stretch>
            <a:fillRect/>
          </a:stretch>
        </p:blipFill>
        <p:spPr>
          <a:xfrm>
            <a:off x="4586083" y="2215919"/>
            <a:ext cx="441539" cy="630759"/>
          </a:xfrm>
          <a:prstGeom prst="rect">
            <a:avLst/>
          </a:prstGeom>
          <a:noFill/>
          <a:ln>
            <a:noFill/>
          </a:ln>
        </p:spPr>
      </p:pic>
      <p:pic>
        <p:nvPicPr>
          <p:cNvPr id="208" name="Google Shape;208;p22"/>
          <p:cNvPicPr preferRelativeResize="0"/>
          <p:nvPr/>
        </p:nvPicPr>
        <p:blipFill>
          <a:blip r:embed="rId9">
            <a:alphaModFix/>
          </a:blip>
          <a:stretch>
            <a:fillRect/>
          </a:stretch>
        </p:blipFill>
        <p:spPr>
          <a:xfrm>
            <a:off x="4065989" y="2215914"/>
            <a:ext cx="441533" cy="63076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3"/>
          <p:cNvSpPr txBox="1"/>
          <p:nvPr>
            <p:ph type="title"/>
          </p:nvPr>
        </p:nvSpPr>
        <p:spPr>
          <a:xfrm>
            <a:off x="357736" y="192251"/>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Demonstration Shaped Reinforcement Learning via Goal-Conditioning</a:t>
            </a:r>
            <a:endParaRPr b="1"/>
          </a:p>
        </p:txBody>
      </p:sp>
      <p:sp>
        <p:nvSpPr>
          <p:cNvPr id="214" name="Google Shape;214;p23"/>
          <p:cNvSpPr txBox="1"/>
          <p:nvPr>
            <p:ph idx="1" type="body"/>
          </p:nvPr>
        </p:nvSpPr>
        <p:spPr>
          <a:xfrm>
            <a:off x="457200" y="1225050"/>
            <a:ext cx="4882800" cy="2220600"/>
          </a:xfrm>
          <a:prstGeom prst="rect">
            <a:avLst/>
          </a:prstGeom>
        </p:spPr>
        <p:txBody>
          <a:bodyPr anchorCtr="0" anchor="t" bIns="45700" lIns="91425" spcFirstLastPara="1" rIns="91425" wrap="square" tIns="45700">
            <a:normAutofit fontScale="92500" lnSpcReduction="20000"/>
          </a:bodyPr>
          <a:lstStyle/>
          <a:p>
            <a:pPr indent="0" lvl="0" marL="0" rtl="0" algn="l">
              <a:spcBef>
                <a:spcPts val="360"/>
              </a:spcBef>
              <a:spcAft>
                <a:spcPts val="0"/>
              </a:spcAft>
              <a:buNone/>
            </a:pPr>
            <a:r>
              <a:rPr b="1" lang="en" sz="1800">
                <a:solidFill>
                  <a:schemeClr val="dk1"/>
                </a:solidFill>
              </a:rPr>
              <a:t>Question: </a:t>
            </a:r>
            <a:r>
              <a:rPr lang="en" sz="1800">
                <a:solidFill>
                  <a:schemeClr val="dk1"/>
                </a:solidFill>
              </a:rPr>
              <a:t>Given access to a </a:t>
            </a:r>
            <a:r>
              <a:rPr b="1" lang="en" sz="1800">
                <a:solidFill>
                  <a:schemeClr val="dk1"/>
                </a:solidFill>
              </a:rPr>
              <a:t>single, suboptimal, state-only demonstration</a:t>
            </a:r>
            <a:r>
              <a:rPr lang="en" sz="1800">
                <a:solidFill>
                  <a:schemeClr val="dk1"/>
                </a:solidFill>
              </a:rPr>
              <a:t> trajectory, can we improve the sample efficiency of reinforcement learning while preserving optimality guarantees? </a:t>
            </a:r>
            <a:endParaRPr sz="1800">
              <a:solidFill>
                <a:schemeClr val="dk1"/>
              </a:solidFill>
            </a:endParaRPr>
          </a:p>
          <a:p>
            <a:pPr indent="0" lvl="0" marL="0" rtl="0" algn="l">
              <a:spcBef>
                <a:spcPts val="1200"/>
              </a:spcBef>
              <a:spcAft>
                <a:spcPts val="0"/>
              </a:spcAft>
              <a:buNone/>
            </a:pPr>
            <a:r>
              <a:rPr b="1" lang="en" sz="1800">
                <a:solidFill>
                  <a:schemeClr val="dk1"/>
                </a:solidFill>
              </a:rPr>
              <a:t>[Contribution 1; Learning </a:t>
            </a:r>
            <a:r>
              <a:rPr b="1" lang="en" sz="1800">
                <a:solidFill>
                  <a:srgbClr val="BF5700"/>
                </a:solidFill>
              </a:rPr>
              <a:t>From</a:t>
            </a:r>
            <a:r>
              <a:rPr b="1" lang="en" sz="1800">
                <a:solidFill>
                  <a:schemeClr val="dk1"/>
                </a:solidFill>
              </a:rPr>
              <a:t>]</a:t>
            </a:r>
            <a:endParaRPr sz="1800">
              <a:solidFill>
                <a:schemeClr val="dk1"/>
              </a:solidFill>
            </a:endParaRPr>
          </a:p>
          <a:p>
            <a:pPr indent="0" lvl="0" marL="0" rtl="0" algn="l">
              <a:spcBef>
                <a:spcPts val="1200"/>
              </a:spcBef>
              <a:spcAft>
                <a:spcPts val="1200"/>
              </a:spcAft>
              <a:buNone/>
            </a:pPr>
            <a:r>
              <a:rPr b="1" i="1" lang="en" sz="1400">
                <a:solidFill>
                  <a:schemeClr val="dk1"/>
                </a:solidFill>
              </a:rPr>
              <a:t>Wang, C.</a:t>
            </a:r>
            <a:r>
              <a:rPr i="1" lang="en" sz="1400">
                <a:solidFill>
                  <a:schemeClr val="dk1"/>
                </a:solidFill>
              </a:rPr>
              <a:t>, Warnell, G., P. Stone. D-</a:t>
            </a:r>
            <a:r>
              <a:rPr i="1" lang="en" sz="1400">
                <a:solidFill>
                  <a:schemeClr val="dk1"/>
                </a:solidFill>
              </a:rPr>
              <a:t>Shape</a:t>
            </a:r>
            <a:r>
              <a:rPr i="1" lang="en" sz="1400">
                <a:solidFill>
                  <a:schemeClr val="dk1"/>
                </a:solidFill>
              </a:rPr>
              <a:t>: Demonstration-Shaped Reinforcement Learning via Goal Conditioning. AAMAS 2023.</a:t>
            </a:r>
            <a:endParaRPr sz="2000">
              <a:solidFill>
                <a:schemeClr val="dk1"/>
              </a:solidFill>
            </a:endParaRPr>
          </a:p>
        </p:txBody>
      </p:sp>
      <p:sp>
        <p:nvSpPr>
          <p:cNvPr id="215" name="Google Shape;215;p2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216" name="Google Shape;216;p23"/>
          <p:cNvGrpSpPr/>
          <p:nvPr/>
        </p:nvGrpSpPr>
        <p:grpSpPr>
          <a:xfrm>
            <a:off x="1480724" y="3583338"/>
            <a:ext cx="937500" cy="1159925"/>
            <a:chOff x="5493449" y="2573925"/>
            <a:chExt cx="937500" cy="1159925"/>
          </a:xfrm>
        </p:grpSpPr>
        <p:pic>
          <p:nvPicPr>
            <p:cNvPr id="217" name="Google Shape;217;p23"/>
            <p:cNvPicPr preferRelativeResize="0"/>
            <p:nvPr/>
          </p:nvPicPr>
          <p:blipFill>
            <a:blip r:embed="rId3">
              <a:alphaModFix/>
            </a:blip>
            <a:stretch>
              <a:fillRect/>
            </a:stretch>
          </p:blipFill>
          <p:spPr>
            <a:xfrm>
              <a:off x="5547900" y="2573925"/>
              <a:ext cx="828600" cy="828600"/>
            </a:xfrm>
            <a:prstGeom prst="roundRect">
              <a:avLst>
                <a:gd fmla="val 16667" name="adj"/>
              </a:avLst>
            </a:prstGeom>
            <a:noFill/>
            <a:ln>
              <a:noFill/>
            </a:ln>
          </p:spPr>
        </p:pic>
        <p:sp>
          <p:nvSpPr>
            <p:cNvPr id="218" name="Google Shape;218;p23"/>
            <p:cNvSpPr txBox="1"/>
            <p:nvPr/>
          </p:nvSpPr>
          <p:spPr>
            <a:xfrm>
              <a:off x="5493449" y="34260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Garrett Warnell</a:t>
              </a:r>
              <a:endParaRPr baseline="30000" sz="800">
                <a:latin typeface="Karla"/>
                <a:ea typeface="Karla"/>
                <a:cs typeface="Karla"/>
                <a:sym typeface="Karla"/>
              </a:endParaRPr>
            </a:p>
          </p:txBody>
        </p:sp>
      </p:grpSp>
      <p:grpSp>
        <p:nvGrpSpPr>
          <p:cNvPr id="219" name="Google Shape;219;p23"/>
          <p:cNvGrpSpPr/>
          <p:nvPr/>
        </p:nvGrpSpPr>
        <p:grpSpPr>
          <a:xfrm>
            <a:off x="2491800" y="3583260"/>
            <a:ext cx="849601" cy="1160105"/>
            <a:chOff x="7660325" y="2986833"/>
            <a:chExt cx="849601" cy="1160105"/>
          </a:xfrm>
        </p:grpSpPr>
        <p:pic>
          <p:nvPicPr>
            <p:cNvPr id="220" name="Google Shape;220;p23"/>
            <p:cNvPicPr preferRelativeResize="0"/>
            <p:nvPr/>
          </p:nvPicPr>
          <p:blipFill rotWithShape="1">
            <a:blip r:embed="rId4">
              <a:alphaModFix/>
            </a:blip>
            <a:srcRect b="0" l="8388" r="8396" t="5562"/>
            <a:stretch/>
          </p:blipFill>
          <p:spPr>
            <a:xfrm>
              <a:off x="7660325" y="2986833"/>
              <a:ext cx="849600" cy="852300"/>
            </a:xfrm>
            <a:prstGeom prst="roundRect">
              <a:avLst>
                <a:gd fmla="val 16667" name="adj"/>
              </a:avLst>
            </a:prstGeom>
            <a:noFill/>
            <a:ln>
              <a:noFill/>
            </a:ln>
          </p:spPr>
        </p:pic>
        <p:sp>
          <p:nvSpPr>
            <p:cNvPr id="221" name="Google Shape;221;p23"/>
            <p:cNvSpPr txBox="1"/>
            <p:nvPr/>
          </p:nvSpPr>
          <p:spPr>
            <a:xfrm>
              <a:off x="7660326" y="3839138"/>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Peter Stone</a:t>
              </a:r>
              <a:endParaRPr baseline="30000" sz="800">
                <a:latin typeface="Karla"/>
                <a:ea typeface="Karla"/>
                <a:cs typeface="Karla"/>
                <a:sym typeface="Karla"/>
              </a:endParaRPr>
            </a:p>
          </p:txBody>
        </p:sp>
      </p:grpSp>
      <p:grpSp>
        <p:nvGrpSpPr>
          <p:cNvPr id="222" name="Google Shape;222;p23"/>
          <p:cNvGrpSpPr/>
          <p:nvPr/>
        </p:nvGrpSpPr>
        <p:grpSpPr>
          <a:xfrm>
            <a:off x="513599" y="3583250"/>
            <a:ext cx="937500" cy="1166595"/>
            <a:chOff x="3136124" y="3778650"/>
            <a:chExt cx="937500" cy="1166595"/>
          </a:xfrm>
        </p:grpSpPr>
        <p:pic>
          <p:nvPicPr>
            <p:cNvPr id="223" name="Google Shape;223;p23"/>
            <p:cNvPicPr preferRelativeResize="0"/>
            <p:nvPr/>
          </p:nvPicPr>
          <p:blipFill rotWithShape="1">
            <a:blip r:embed="rId5">
              <a:alphaModFix/>
            </a:blip>
            <a:srcRect b="13759" l="110" r="-110" t="7164"/>
            <a:stretch/>
          </p:blipFill>
          <p:spPr>
            <a:xfrm>
              <a:off x="3180075" y="3778650"/>
              <a:ext cx="849600" cy="849600"/>
            </a:xfrm>
            <a:prstGeom prst="roundRect">
              <a:avLst>
                <a:gd fmla="val 16667" name="adj"/>
              </a:avLst>
            </a:prstGeom>
            <a:noFill/>
            <a:ln>
              <a:noFill/>
            </a:ln>
          </p:spPr>
        </p:pic>
        <p:sp>
          <p:nvSpPr>
            <p:cNvPr id="224" name="Google Shape;224;p23"/>
            <p:cNvSpPr txBox="1"/>
            <p:nvPr/>
          </p:nvSpPr>
          <p:spPr>
            <a:xfrm>
              <a:off x="3136124" y="4637445"/>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Caroline Wang</a:t>
              </a:r>
              <a:endParaRPr baseline="30000" sz="800">
                <a:latin typeface="Karla"/>
                <a:ea typeface="Karla"/>
                <a:cs typeface="Karla"/>
                <a:sym typeface="Karla"/>
              </a:endParaRPr>
            </a:p>
          </p:txBody>
        </p:sp>
      </p:grpSp>
      <p:pic>
        <p:nvPicPr>
          <p:cNvPr id="225" name="Google Shape;225;p23"/>
          <p:cNvPicPr preferRelativeResize="0"/>
          <p:nvPr/>
        </p:nvPicPr>
        <p:blipFill rotWithShape="1">
          <a:blip r:embed="rId6">
            <a:alphaModFix/>
          </a:blip>
          <a:srcRect b="0" l="19955" r="2729" t="0"/>
          <a:stretch/>
        </p:blipFill>
        <p:spPr>
          <a:xfrm>
            <a:off x="5737575" y="1560092"/>
            <a:ext cx="2745024" cy="266645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4"/>
          <p:cNvSpPr txBox="1"/>
          <p:nvPr>
            <p:ph type="title"/>
          </p:nvPr>
        </p:nvSpPr>
        <p:spPr>
          <a:xfrm>
            <a:off x="357726" y="200982"/>
            <a:ext cx="76215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D-Shape: Demonstration-Shaped R</a:t>
            </a:r>
            <a:r>
              <a:rPr lang="en"/>
              <a:t>einforcement Learning</a:t>
            </a:r>
            <a:endParaRPr b="1"/>
          </a:p>
        </p:txBody>
      </p:sp>
      <p:pic>
        <p:nvPicPr>
          <p:cNvPr descr="Chart, histogram&#10;&#10;Description automatically generated" id="231" name="Google Shape;231;p24"/>
          <p:cNvPicPr preferRelativeResize="0"/>
          <p:nvPr/>
        </p:nvPicPr>
        <p:blipFill rotWithShape="1">
          <a:blip r:embed="rId3">
            <a:alphaModFix/>
          </a:blip>
          <a:srcRect b="0" l="0" r="0" t="0"/>
          <a:stretch/>
        </p:blipFill>
        <p:spPr>
          <a:xfrm>
            <a:off x="6032310" y="2964753"/>
            <a:ext cx="2498249" cy="1957150"/>
          </a:xfrm>
          <a:prstGeom prst="rect">
            <a:avLst/>
          </a:prstGeom>
          <a:noFill/>
          <a:ln>
            <a:noFill/>
          </a:ln>
        </p:spPr>
      </p:pic>
      <p:pic>
        <p:nvPicPr>
          <p:cNvPr descr="A picture containing shoji, building, crossword puzzle&#10;&#10;Description automatically generated" id="232" name="Google Shape;232;p24"/>
          <p:cNvPicPr preferRelativeResize="0"/>
          <p:nvPr/>
        </p:nvPicPr>
        <p:blipFill rotWithShape="1">
          <a:blip r:embed="rId4">
            <a:alphaModFix/>
          </a:blip>
          <a:srcRect b="0" l="0" r="0" t="0"/>
          <a:stretch/>
        </p:blipFill>
        <p:spPr>
          <a:xfrm>
            <a:off x="6085775" y="1007591"/>
            <a:ext cx="1941525" cy="1957175"/>
          </a:xfrm>
          <a:prstGeom prst="rect">
            <a:avLst/>
          </a:prstGeom>
          <a:noFill/>
          <a:ln>
            <a:noFill/>
          </a:ln>
        </p:spPr>
      </p:pic>
      <p:sp>
        <p:nvSpPr>
          <p:cNvPr id="233" name="Google Shape;233;p2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4"/>
          <p:cNvSpPr txBox="1"/>
          <p:nvPr/>
        </p:nvSpPr>
        <p:spPr>
          <a:xfrm>
            <a:off x="573950" y="1119325"/>
            <a:ext cx="5361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1"/>
                </a:solidFill>
                <a:latin typeface="Helvetica Neue"/>
                <a:ea typeface="Helvetica Neue"/>
                <a:cs typeface="Helvetica Neue"/>
                <a:sym typeface="Helvetica Neue"/>
              </a:rPr>
              <a:t>Key idea</a:t>
            </a:r>
            <a:r>
              <a:rPr lang="en" sz="1800">
                <a:solidFill>
                  <a:schemeClr val="dk1"/>
                </a:solidFill>
                <a:latin typeface="Helvetica Neue"/>
                <a:ea typeface="Helvetica Neue"/>
                <a:cs typeface="Helvetica Neue"/>
                <a:sym typeface="Helvetica Neue"/>
              </a:rPr>
              <a:t>: shape exploration of reinforcement learner towards  demonstration trajectory by </a:t>
            </a:r>
            <a:r>
              <a:rPr b="1" lang="en" sz="1800">
                <a:solidFill>
                  <a:schemeClr val="dk1"/>
                </a:solidFill>
                <a:latin typeface="Helvetica Neue"/>
                <a:ea typeface="Helvetica Neue"/>
                <a:cs typeface="Helvetica Neue"/>
                <a:sym typeface="Helvetica Neue"/>
              </a:rPr>
              <a:t>treating demonstration states as goals</a:t>
            </a:r>
            <a:endParaRPr b="1" sz="1800">
              <a:solidFill>
                <a:schemeClr val="dk1"/>
              </a:solidFill>
              <a:latin typeface="Helvetica Neue"/>
              <a:ea typeface="Helvetica Neue"/>
              <a:cs typeface="Helvetica Neue"/>
              <a:sym typeface="Helvetica Neue"/>
            </a:endParaRPr>
          </a:p>
        </p:txBody>
      </p:sp>
      <p:grpSp>
        <p:nvGrpSpPr>
          <p:cNvPr id="235" name="Google Shape;235;p24"/>
          <p:cNvGrpSpPr/>
          <p:nvPr/>
        </p:nvGrpSpPr>
        <p:grpSpPr>
          <a:xfrm>
            <a:off x="498175" y="2135127"/>
            <a:ext cx="4817100" cy="2590800"/>
            <a:chOff x="531925" y="2359602"/>
            <a:chExt cx="4817100" cy="2590800"/>
          </a:xfrm>
        </p:grpSpPr>
        <p:sp>
          <p:nvSpPr>
            <p:cNvPr id="236" name="Google Shape;236;p24"/>
            <p:cNvSpPr txBox="1"/>
            <p:nvPr/>
          </p:nvSpPr>
          <p:spPr>
            <a:xfrm>
              <a:off x="531925" y="2359602"/>
              <a:ext cx="4817100" cy="2590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Karla"/>
                <a:buAutoNum type="arabicPeriod"/>
              </a:pPr>
              <a:r>
                <a:rPr b="1" lang="en" sz="1800">
                  <a:solidFill>
                    <a:srgbClr val="000000"/>
                  </a:solidFill>
                  <a:latin typeface="Helvetica Neue"/>
                  <a:ea typeface="Helvetica Neue"/>
                  <a:cs typeface="Helvetica Neue"/>
                  <a:sym typeface="Helvetica Neue"/>
                </a:rPr>
                <a:t>Augment</a:t>
              </a:r>
              <a:r>
                <a:rPr lang="en" sz="1800">
                  <a:solidFill>
                    <a:srgbClr val="000000"/>
                  </a:solidFill>
                  <a:latin typeface="Helvetica Neue"/>
                  <a:ea typeface="Helvetica Neue"/>
                  <a:cs typeface="Helvetica Neue"/>
                  <a:sym typeface="Helvetica Neue"/>
                </a:rPr>
                <a:t> state space with goals</a:t>
              </a:r>
              <a:r>
                <a:rPr baseline="30000" lang="en" sz="1800">
                  <a:solidFill>
                    <a:srgbClr val="000000"/>
                  </a:solidFill>
                  <a:latin typeface="Helvetica Neue"/>
                  <a:ea typeface="Helvetica Neue"/>
                  <a:cs typeface="Helvetica Neue"/>
                  <a:sym typeface="Helvetica Neue"/>
                </a:rPr>
                <a:t>[1, 2]</a:t>
              </a:r>
              <a:endParaRPr baseline="30000" sz="1800">
                <a:solidFill>
                  <a:srgbClr val="000000"/>
                </a:solidFill>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Karla"/>
                <a:buAutoNum type="arabicPeriod"/>
              </a:pPr>
              <a:r>
                <a:rPr b="1" lang="en" sz="1800">
                  <a:solidFill>
                    <a:srgbClr val="000000"/>
                  </a:solidFill>
                  <a:latin typeface="Helvetica Neue"/>
                  <a:ea typeface="Helvetica Neue"/>
                  <a:cs typeface="Helvetica Neue"/>
                  <a:sym typeface="Helvetica Neue"/>
                </a:rPr>
                <a:t>Goal-reaching</a:t>
              </a:r>
              <a:r>
                <a:rPr lang="en" sz="1800">
                  <a:solidFill>
                    <a:srgbClr val="000000"/>
                  </a:solidFill>
                  <a:latin typeface="Helvetica Neue"/>
                  <a:ea typeface="Helvetica Neue"/>
                  <a:cs typeface="Helvetica Neue"/>
                  <a:sym typeface="Helvetica Neue"/>
                </a:rPr>
                <a:t> potential-based reward function</a:t>
              </a:r>
              <a:r>
                <a:rPr baseline="30000" lang="en" sz="1800">
                  <a:solidFill>
                    <a:srgbClr val="000000"/>
                  </a:solidFill>
                  <a:latin typeface="Helvetica Neue"/>
                  <a:ea typeface="Helvetica Neue"/>
                  <a:cs typeface="Helvetica Neue"/>
                  <a:sym typeface="Helvetica Neue"/>
                </a:rPr>
                <a:t>[</a:t>
              </a:r>
              <a:r>
                <a:rPr baseline="30000" lang="en" sz="1800">
                  <a:latin typeface="Helvetica Neue"/>
                  <a:ea typeface="Helvetica Neue"/>
                  <a:cs typeface="Helvetica Neue"/>
                  <a:sym typeface="Helvetica Neue"/>
                </a:rPr>
                <a:t>3</a:t>
              </a:r>
              <a:r>
                <a:rPr baseline="30000" lang="en" sz="1800">
                  <a:solidFill>
                    <a:srgbClr val="000000"/>
                  </a:solidFill>
                  <a:latin typeface="Helvetica Neue"/>
                  <a:ea typeface="Helvetica Neue"/>
                  <a:cs typeface="Helvetica Neue"/>
                  <a:sym typeface="Helvetica Neue"/>
                </a:rPr>
                <a:t>]</a:t>
              </a:r>
              <a:endParaRPr baseline="30000" sz="1800">
                <a:solidFill>
                  <a:srgbClr val="000000"/>
                </a:solidFill>
                <a:latin typeface="Helvetica Neue"/>
                <a:ea typeface="Helvetica Neue"/>
                <a:cs typeface="Helvetica Neue"/>
                <a:sym typeface="Helvetica Neue"/>
              </a:endParaRPr>
            </a:p>
            <a:p>
              <a:pPr indent="0" lvl="0" marL="0" rtl="0" algn="l">
                <a:spcBef>
                  <a:spcPts val="0"/>
                </a:spcBef>
                <a:spcAft>
                  <a:spcPts val="0"/>
                </a:spcAft>
                <a:buNone/>
              </a:pPr>
              <a:r>
                <a:t/>
              </a:r>
              <a:endParaRPr sz="1800">
                <a:latin typeface="Helvetica Neue"/>
                <a:ea typeface="Helvetica Neue"/>
                <a:cs typeface="Helvetica Neue"/>
                <a:sym typeface="Helvetica Neue"/>
              </a:endParaRPr>
            </a:p>
            <a:p>
              <a:pPr indent="0" lvl="0" marL="457200" rtl="0" algn="l">
                <a:spcBef>
                  <a:spcPts val="0"/>
                </a:spcBef>
                <a:spcAft>
                  <a:spcPts val="0"/>
                </a:spcAft>
                <a:buNone/>
              </a:pPr>
              <a:r>
                <a:t/>
              </a:r>
              <a:endParaRPr sz="1800">
                <a:latin typeface="Helvetica Neue"/>
                <a:ea typeface="Helvetica Neue"/>
                <a:cs typeface="Helvetica Neue"/>
                <a:sym typeface="Helvetica Neue"/>
              </a:endParaRPr>
            </a:p>
            <a:p>
              <a:pPr indent="-342900" lvl="0" marL="457200" rtl="0" algn="l">
                <a:spcBef>
                  <a:spcPts val="0"/>
                </a:spcBef>
                <a:spcAft>
                  <a:spcPts val="0"/>
                </a:spcAft>
                <a:buClr>
                  <a:srgbClr val="000000"/>
                </a:buClr>
                <a:buSzPts val="1800"/>
                <a:buFont typeface="Karla"/>
                <a:buAutoNum type="arabicPeriod"/>
              </a:pPr>
              <a:r>
                <a:rPr b="1" lang="en" sz="1800">
                  <a:solidFill>
                    <a:srgbClr val="000000"/>
                  </a:solidFill>
                  <a:latin typeface="Helvetica Neue"/>
                  <a:ea typeface="Helvetica Neue"/>
                  <a:cs typeface="Helvetica Neue"/>
                  <a:sym typeface="Helvetica Neue"/>
                </a:rPr>
                <a:t>Hindsight relabelling</a:t>
              </a:r>
              <a:r>
                <a:rPr baseline="30000" lang="en" sz="1800">
                  <a:solidFill>
                    <a:srgbClr val="3F3F3F"/>
                  </a:solidFill>
                  <a:latin typeface="Helvetica Neue"/>
                  <a:ea typeface="Helvetica Neue"/>
                  <a:cs typeface="Helvetica Neue"/>
                  <a:sym typeface="Helvetica Neue"/>
                </a:rPr>
                <a:t>[4]</a:t>
              </a:r>
              <a:r>
                <a:rPr lang="en" sz="1800">
                  <a:solidFill>
                    <a:srgbClr val="000000"/>
                  </a:solidFill>
                  <a:latin typeface="Helvetica Neue"/>
                  <a:ea typeface="Helvetica Neue"/>
                  <a:cs typeface="Helvetica Neue"/>
                  <a:sym typeface="Helvetica Neue"/>
                </a:rPr>
                <a:t>: treat achieved states as goals</a:t>
              </a:r>
              <a:endParaRPr sz="1800">
                <a:solidFill>
                  <a:srgbClr val="000000"/>
                </a:solidFill>
                <a:latin typeface="Helvetica Neue"/>
                <a:ea typeface="Helvetica Neue"/>
                <a:cs typeface="Helvetica Neue"/>
                <a:sym typeface="Helvetica Neue"/>
              </a:endParaRPr>
            </a:p>
          </p:txBody>
        </p:sp>
        <p:grpSp>
          <p:nvGrpSpPr>
            <p:cNvPr id="237" name="Google Shape;237;p24"/>
            <p:cNvGrpSpPr/>
            <p:nvPr/>
          </p:nvGrpSpPr>
          <p:grpSpPr>
            <a:xfrm>
              <a:off x="1081977" y="3405921"/>
              <a:ext cx="1504749" cy="335792"/>
              <a:chOff x="25196388" y="30928875"/>
              <a:chExt cx="3930900" cy="877200"/>
            </a:xfrm>
          </p:grpSpPr>
          <p:sp>
            <p:nvSpPr>
              <p:cNvPr id="238" name="Google Shape;238;p24"/>
              <p:cNvSpPr/>
              <p:nvPr/>
            </p:nvSpPr>
            <p:spPr>
              <a:xfrm>
                <a:off x="25196388" y="30928875"/>
                <a:ext cx="3930900" cy="877200"/>
              </a:xfrm>
              <a:prstGeom prst="rect">
                <a:avLst/>
              </a:prstGeom>
              <a:solidFill>
                <a:srgbClr val="CFE2F3"/>
              </a:solidFill>
              <a:ln cap="flat" cmpd="sng" w="14575">
                <a:solidFill>
                  <a:srgbClr val="4A86E8"/>
                </a:solidFill>
                <a:prstDash val="solid"/>
                <a:round/>
                <a:headEnd len="sm" w="sm" type="none"/>
                <a:tailEnd len="sm" w="sm" type="none"/>
              </a:ln>
            </p:spPr>
            <p:txBody>
              <a:bodyPr anchorCtr="0" anchor="ctr" bIns="34975" lIns="34975" spcFirstLastPara="1" rIns="34975" wrap="square" tIns="34975">
                <a:noAutofit/>
              </a:bodyPr>
              <a:lstStyle/>
              <a:p>
                <a:pPr indent="0" lvl="0" marL="0" rtl="0" algn="l">
                  <a:spcBef>
                    <a:spcPts val="0"/>
                  </a:spcBef>
                  <a:spcAft>
                    <a:spcPts val="0"/>
                  </a:spcAft>
                  <a:buNone/>
                </a:pPr>
                <a:r>
                  <a:t/>
                </a:r>
                <a:endParaRPr/>
              </a:p>
            </p:txBody>
          </p:sp>
          <p:grpSp>
            <p:nvGrpSpPr>
              <p:cNvPr id="239" name="Google Shape;239;p24"/>
              <p:cNvGrpSpPr/>
              <p:nvPr/>
            </p:nvGrpSpPr>
            <p:grpSpPr>
              <a:xfrm>
                <a:off x="25536278" y="31034826"/>
                <a:ext cx="3347756" cy="591738"/>
                <a:chOff x="25397170" y="32363475"/>
                <a:chExt cx="2262150" cy="393600"/>
              </a:xfrm>
            </p:grpSpPr>
            <p:pic>
              <p:nvPicPr>
                <p:cNvPr descr="r^{goal}_2 = r^{task}_2 + " id="240" name="Google Shape;240;p24" title="MathEquation,#000000"/>
                <p:cNvPicPr preferRelativeResize="0"/>
                <p:nvPr/>
              </p:nvPicPr>
              <p:blipFill>
                <a:blip r:embed="rId5">
                  <a:alphaModFix/>
                </a:blip>
                <a:stretch>
                  <a:fillRect/>
                </a:stretch>
              </p:blipFill>
              <p:spPr>
                <a:xfrm>
                  <a:off x="25397170" y="32363475"/>
                  <a:ext cx="1513850" cy="393600"/>
                </a:xfrm>
                <a:prstGeom prst="rect">
                  <a:avLst/>
                </a:prstGeom>
                <a:noFill/>
                <a:ln>
                  <a:noFill/>
                </a:ln>
              </p:spPr>
            </p:pic>
            <p:pic>
              <p:nvPicPr>
                <p:cNvPr descr="F^{goal}" id="241" name="Google Shape;241;p24" title="MathEquation,#ff29b0"/>
                <p:cNvPicPr preferRelativeResize="0"/>
                <p:nvPr/>
              </p:nvPicPr>
              <p:blipFill>
                <a:blip r:embed="rId6">
                  <a:alphaModFix/>
                </a:blip>
                <a:stretch>
                  <a:fillRect/>
                </a:stretch>
              </p:blipFill>
              <p:spPr>
                <a:xfrm>
                  <a:off x="26991870" y="32391325"/>
                  <a:ext cx="667450" cy="337900"/>
                </a:xfrm>
                <a:prstGeom prst="rect">
                  <a:avLst/>
                </a:prstGeom>
                <a:noFill/>
                <a:ln>
                  <a:noFill/>
                </a:ln>
              </p:spPr>
            </p:pic>
          </p:grpSp>
        </p:grpSp>
        <p:grpSp>
          <p:nvGrpSpPr>
            <p:cNvPr id="242" name="Google Shape;242;p24"/>
            <p:cNvGrpSpPr/>
            <p:nvPr/>
          </p:nvGrpSpPr>
          <p:grpSpPr>
            <a:xfrm>
              <a:off x="2826168" y="3200259"/>
              <a:ext cx="1694924" cy="541471"/>
              <a:chOff x="2008755" y="3767771"/>
              <a:chExt cx="1694924" cy="541471"/>
            </a:xfrm>
          </p:grpSpPr>
          <p:sp>
            <p:nvSpPr>
              <p:cNvPr id="243" name="Google Shape;243;p24"/>
              <p:cNvSpPr/>
              <p:nvPr/>
            </p:nvSpPr>
            <p:spPr>
              <a:xfrm>
                <a:off x="2008755" y="3767771"/>
                <a:ext cx="1694924" cy="541471"/>
              </a:xfrm>
              <a:prstGeom prst="rect">
                <a:avLst/>
              </a:prstGeom>
              <a:solidFill>
                <a:srgbClr val="D9D9D9"/>
              </a:solidFill>
              <a:ln cap="flat" cmpd="sng" w="14575">
                <a:solidFill>
                  <a:srgbClr val="595959"/>
                </a:solidFill>
                <a:prstDash val="solid"/>
                <a:round/>
                <a:headEnd len="sm" w="sm" type="none"/>
                <a:tailEnd len="sm" w="sm" type="none"/>
              </a:ln>
            </p:spPr>
            <p:txBody>
              <a:bodyPr anchorCtr="0" anchor="ctr" bIns="34975" lIns="34975" spcFirstLastPara="1" rIns="34975" wrap="square" tIns="34975">
                <a:noAutofit/>
              </a:bodyPr>
              <a:lstStyle/>
              <a:p>
                <a:pPr indent="0" lvl="0" marL="0" rtl="0" algn="l">
                  <a:spcBef>
                    <a:spcPts val="0"/>
                  </a:spcBef>
                  <a:spcAft>
                    <a:spcPts val="0"/>
                  </a:spcAft>
                  <a:buNone/>
                </a:pPr>
                <a:r>
                  <a:t/>
                </a:r>
                <a:endParaRPr/>
              </a:p>
            </p:txBody>
          </p:sp>
          <p:pic>
            <p:nvPicPr>
              <p:cNvPr descr="F^{goal}([s_2, g], [s_3, g']) \\ &#10;= \gamma d([s_3, g']) - d([s_2, g])&#10;&#10;" id="244" name="Google Shape;244;p24" title="MathEquation,#000000"/>
              <p:cNvPicPr preferRelativeResize="0"/>
              <p:nvPr/>
            </p:nvPicPr>
            <p:blipFill>
              <a:blip r:embed="rId7">
                <a:alphaModFix/>
              </a:blip>
              <a:stretch>
                <a:fillRect/>
              </a:stretch>
            </p:blipFill>
            <p:spPr>
              <a:xfrm>
                <a:off x="2054830" y="3824746"/>
                <a:ext cx="1595758" cy="427526"/>
              </a:xfrm>
              <a:prstGeom prst="rect">
                <a:avLst/>
              </a:prstGeom>
              <a:noFill/>
              <a:ln>
                <a:noFill/>
              </a:ln>
            </p:spPr>
          </p:pic>
          <p:sp>
            <p:nvSpPr>
              <p:cNvPr id="245" name="Google Shape;245;p24"/>
              <p:cNvSpPr/>
              <p:nvPr/>
            </p:nvSpPr>
            <p:spPr>
              <a:xfrm>
                <a:off x="2654596" y="3826110"/>
                <a:ext cx="159742" cy="208435"/>
              </a:xfrm>
              <a:prstGeom prst="ellipse">
                <a:avLst/>
              </a:prstGeom>
              <a:noFill/>
              <a:ln cap="flat" cmpd="sng" w="14575">
                <a:solidFill>
                  <a:srgbClr val="FF00FF"/>
                </a:solidFill>
                <a:prstDash val="solid"/>
                <a:round/>
                <a:headEnd len="sm" w="sm" type="none"/>
                <a:tailEnd len="sm" w="sm" type="none"/>
              </a:ln>
            </p:spPr>
            <p:txBody>
              <a:bodyPr anchorCtr="0" anchor="ctr" bIns="34975" lIns="34975" spcFirstLastPara="1" rIns="34975" wrap="square" tIns="34975">
                <a:noAutofit/>
              </a:bodyPr>
              <a:lstStyle/>
              <a:p>
                <a:pPr indent="0" lvl="0" marL="0" rtl="0" algn="l">
                  <a:spcBef>
                    <a:spcPts val="0"/>
                  </a:spcBef>
                  <a:spcAft>
                    <a:spcPts val="0"/>
                  </a:spcAft>
                  <a:buNone/>
                </a:pPr>
                <a:r>
                  <a:t/>
                </a:r>
                <a:endParaRPr/>
              </a:p>
            </p:txBody>
          </p:sp>
          <p:sp>
            <p:nvSpPr>
              <p:cNvPr id="246" name="Google Shape;246;p24"/>
              <p:cNvSpPr/>
              <p:nvPr/>
            </p:nvSpPr>
            <p:spPr>
              <a:xfrm>
                <a:off x="3089725" y="3824741"/>
                <a:ext cx="159600" cy="208500"/>
              </a:xfrm>
              <a:prstGeom prst="ellipse">
                <a:avLst/>
              </a:prstGeom>
              <a:noFill/>
              <a:ln cap="flat" cmpd="sng" w="14575">
                <a:solidFill>
                  <a:srgbClr val="FF00FF"/>
                </a:solidFill>
                <a:prstDash val="solid"/>
                <a:round/>
                <a:headEnd len="sm" w="sm" type="none"/>
                <a:tailEnd len="sm" w="sm" type="none"/>
              </a:ln>
            </p:spPr>
            <p:txBody>
              <a:bodyPr anchorCtr="0" anchor="ctr" bIns="34975" lIns="34975" spcFirstLastPara="1" rIns="34975" wrap="square" tIns="34975">
                <a:noAutofit/>
              </a:bodyPr>
              <a:lstStyle/>
              <a:p>
                <a:pPr indent="0" lvl="0" marL="0" rtl="0" algn="l">
                  <a:spcBef>
                    <a:spcPts val="0"/>
                  </a:spcBef>
                  <a:spcAft>
                    <a:spcPts val="0"/>
                  </a:spcAft>
                  <a:buNone/>
                </a:pPr>
                <a:r>
                  <a:t/>
                </a:r>
                <a:endParaRPr/>
              </a:p>
            </p:txBody>
          </p:sp>
        </p:grpSp>
      </p:grpSp>
      <p:sp>
        <p:nvSpPr>
          <p:cNvPr id="247" name="Google Shape;247;p24"/>
          <p:cNvSpPr txBox="1"/>
          <p:nvPr/>
        </p:nvSpPr>
        <p:spPr>
          <a:xfrm>
            <a:off x="87130" y="4499767"/>
            <a:ext cx="3692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Karla"/>
                <a:ea typeface="Karla"/>
                <a:cs typeface="Karla"/>
                <a:sym typeface="Karla"/>
              </a:rPr>
              <a:t>[1] Schaul et al., Universal value function approximators, ICML 2015.</a:t>
            </a:r>
            <a:endParaRPr sz="800">
              <a:latin typeface="Karla"/>
              <a:ea typeface="Karla"/>
              <a:cs typeface="Karla"/>
              <a:sym typeface="Karla"/>
            </a:endParaRPr>
          </a:p>
          <a:p>
            <a:pPr indent="0" lvl="0" marL="0" rtl="0" algn="l">
              <a:spcBef>
                <a:spcPts val="0"/>
              </a:spcBef>
              <a:spcAft>
                <a:spcPts val="0"/>
              </a:spcAft>
              <a:buNone/>
            </a:pPr>
            <a:r>
              <a:rPr lang="en" sz="800">
                <a:solidFill>
                  <a:schemeClr val="dk1"/>
                </a:solidFill>
                <a:latin typeface="Karla"/>
                <a:ea typeface="Karla"/>
                <a:cs typeface="Karla"/>
                <a:sym typeface="Karla"/>
              </a:rPr>
              <a:t>[2] Kaelbling, Learning to achieve goals,  IJCAI 1993.</a:t>
            </a:r>
            <a:endParaRPr sz="800">
              <a:solidFill>
                <a:schemeClr val="dk1"/>
              </a:solidFill>
              <a:latin typeface="Karla"/>
              <a:ea typeface="Karla"/>
              <a:cs typeface="Karla"/>
              <a:sym typeface="Karla"/>
            </a:endParaRPr>
          </a:p>
          <a:p>
            <a:pPr indent="0" lvl="0" marL="0" rtl="0" algn="l">
              <a:spcBef>
                <a:spcPts val="0"/>
              </a:spcBef>
              <a:spcAft>
                <a:spcPts val="0"/>
              </a:spcAft>
              <a:buNone/>
            </a:pPr>
            <a:r>
              <a:rPr lang="en" sz="800">
                <a:solidFill>
                  <a:schemeClr val="dk1"/>
                </a:solidFill>
                <a:latin typeface="Karla"/>
                <a:ea typeface="Karla"/>
                <a:cs typeface="Karla"/>
                <a:sym typeface="Karla"/>
              </a:rPr>
              <a:t>[3] Ng et al., Policy invariance under reward transformations, ICML 1999.</a:t>
            </a:r>
            <a:endParaRPr sz="800">
              <a:latin typeface="Karla"/>
              <a:ea typeface="Karla"/>
              <a:cs typeface="Karla"/>
              <a:sym typeface="Karla"/>
            </a:endParaRPr>
          </a:p>
          <a:p>
            <a:pPr indent="0" lvl="0" marL="0" rtl="0" algn="l">
              <a:spcBef>
                <a:spcPts val="0"/>
              </a:spcBef>
              <a:spcAft>
                <a:spcPts val="0"/>
              </a:spcAft>
              <a:buNone/>
            </a:pPr>
            <a:r>
              <a:rPr lang="en" sz="800">
                <a:latin typeface="Karla"/>
                <a:ea typeface="Karla"/>
                <a:cs typeface="Karla"/>
                <a:sym typeface="Karla"/>
              </a:rPr>
              <a:t>[4] Andrychowicz et al, Hindsight experience replay, Neurips 2017</a:t>
            </a:r>
            <a:endParaRPr sz="800">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5"/>
          <p:cNvSpPr txBox="1"/>
          <p:nvPr>
            <p:ph type="title"/>
          </p:nvPr>
        </p:nvSpPr>
        <p:spPr>
          <a:xfrm>
            <a:off x="357726" y="200982"/>
            <a:ext cx="76215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D-Shape: Demonstration-Shaped R</a:t>
            </a:r>
            <a:r>
              <a:rPr lang="en"/>
              <a:t>einforcement Learning</a:t>
            </a:r>
            <a:endParaRPr b="1"/>
          </a:p>
        </p:txBody>
      </p:sp>
      <p:sp>
        <p:nvSpPr>
          <p:cNvPr id="254" name="Google Shape;254;p25"/>
          <p:cNvSpPr txBox="1"/>
          <p:nvPr/>
        </p:nvSpPr>
        <p:spPr>
          <a:xfrm>
            <a:off x="573950" y="1119325"/>
            <a:ext cx="5361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1"/>
                </a:solidFill>
                <a:latin typeface="Helvetica Neue"/>
                <a:ea typeface="Helvetica Neue"/>
                <a:cs typeface="Helvetica Neue"/>
                <a:sym typeface="Helvetica Neue"/>
              </a:rPr>
              <a:t>Key idea</a:t>
            </a:r>
            <a:r>
              <a:rPr lang="en" sz="1800">
                <a:solidFill>
                  <a:schemeClr val="dk1"/>
                </a:solidFill>
                <a:latin typeface="Helvetica Neue"/>
                <a:ea typeface="Helvetica Neue"/>
                <a:cs typeface="Helvetica Neue"/>
                <a:sym typeface="Helvetica Neue"/>
              </a:rPr>
              <a:t>: shape exploration of reinforcement learner towards  demonstration trajectory by </a:t>
            </a:r>
            <a:r>
              <a:rPr b="1" lang="en" sz="1800">
                <a:solidFill>
                  <a:schemeClr val="dk1"/>
                </a:solidFill>
                <a:latin typeface="Helvetica Neue"/>
                <a:ea typeface="Helvetica Neue"/>
                <a:cs typeface="Helvetica Neue"/>
                <a:sym typeface="Helvetica Neue"/>
              </a:rPr>
              <a:t>treating demonstration states as goals</a:t>
            </a:r>
            <a:endParaRPr b="1" sz="1800">
              <a:solidFill>
                <a:schemeClr val="dk1"/>
              </a:solidFill>
              <a:latin typeface="Helvetica Neue"/>
              <a:ea typeface="Helvetica Neue"/>
              <a:cs typeface="Helvetica Neue"/>
              <a:sym typeface="Helvetica Neue"/>
            </a:endParaRPr>
          </a:p>
        </p:txBody>
      </p:sp>
      <p:pic>
        <p:nvPicPr>
          <p:cNvPr id="255" name="Google Shape;255;p25" title="suboptimal_demos_world-size=30_baselinel.png"/>
          <p:cNvPicPr preferRelativeResize="0"/>
          <p:nvPr/>
        </p:nvPicPr>
        <p:blipFill rotWithShape="1">
          <a:blip r:embed="rId3">
            <a:alphaModFix/>
          </a:blip>
          <a:srcRect b="0" l="0" r="0" t="0"/>
          <a:stretch/>
        </p:blipFill>
        <p:spPr>
          <a:xfrm>
            <a:off x="1614063" y="2287525"/>
            <a:ext cx="5108825" cy="2703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2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26"/>
          <p:cNvSpPr txBox="1"/>
          <p:nvPr>
            <p:ph type="title"/>
          </p:nvPr>
        </p:nvSpPr>
        <p:spPr>
          <a:xfrm>
            <a:off x="357726" y="200982"/>
            <a:ext cx="76215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D-Shape: Demonstration-Shaped R</a:t>
            </a:r>
            <a:r>
              <a:rPr lang="en"/>
              <a:t>einforcement Learning</a:t>
            </a:r>
            <a:endParaRPr b="1"/>
          </a:p>
        </p:txBody>
      </p:sp>
      <p:sp>
        <p:nvSpPr>
          <p:cNvPr id="262" name="Google Shape;262;p26"/>
          <p:cNvSpPr txBox="1"/>
          <p:nvPr/>
        </p:nvSpPr>
        <p:spPr>
          <a:xfrm>
            <a:off x="573950" y="1119325"/>
            <a:ext cx="5361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1"/>
                </a:solidFill>
                <a:latin typeface="Helvetica Neue"/>
                <a:ea typeface="Helvetica Neue"/>
                <a:cs typeface="Helvetica Neue"/>
                <a:sym typeface="Helvetica Neue"/>
              </a:rPr>
              <a:t>Key idea</a:t>
            </a:r>
            <a:r>
              <a:rPr lang="en" sz="1800">
                <a:solidFill>
                  <a:schemeClr val="dk1"/>
                </a:solidFill>
                <a:latin typeface="Helvetica Neue"/>
                <a:ea typeface="Helvetica Neue"/>
                <a:cs typeface="Helvetica Neue"/>
                <a:sym typeface="Helvetica Neue"/>
              </a:rPr>
              <a:t>: shape exploration of reinforcement learner towards  demonstration trajectory by </a:t>
            </a:r>
            <a:r>
              <a:rPr b="1" lang="en" sz="1800">
                <a:solidFill>
                  <a:schemeClr val="dk1"/>
                </a:solidFill>
                <a:latin typeface="Helvetica Neue"/>
                <a:ea typeface="Helvetica Neue"/>
                <a:cs typeface="Helvetica Neue"/>
                <a:sym typeface="Helvetica Neue"/>
              </a:rPr>
              <a:t>treating demonstration states as goals</a:t>
            </a:r>
            <a:endParaRPr b="1" sz="1800">
              <a:solidFill>
                <a:schemeClr val="dk1"/>
              </a:solidFill>
              <a:latin typeface="Helvetica Neue"/>
              <a:ea typeface="Helvetica Neue"/>
              <a:cs typeface="Helvetica Neue"/>
              <a:sym typeface="Helvetica Neue"/>
            </a:endParaRPr>
          </a:p>
        </p:txBody>
      </p:sp>
      <p:pic>
        <p:nvPicPr>
          <p:cNvPr id="263" name="Google Shape;263;p26"/>
          <p:cNvPicPr preferRelativeResize="0"/>
          <p:nvPr/>
        </p:nvPicPr>
        <p:blipFill>
          <a:blip r:embed="rId3">
            <a:alphaModFix/>
          </a:blip>
          <a:stretch>
            <a:fillRect/>
          </a:stretch>
        </p:blipFill>
        <p:spPr>
          <a:xfrm>
            <a:off x="1614063" y="2287525"/>
            <a:ext cx="5108825" cy="2703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69" name="Google Shape;269;p27"/>
          <p:cNvPicPr preferRelativeResize="0"/>
          <p:nvPr/>
        </p:nvPicPr>
        <p:blipFill rotWithShape="1">
          <a:blip r:embed="rId3">
            <a:alphaModFix/>
          </a:blip>
          <a:srcRect b="0" l="1244" r="0" t="0"/>
          <a:stretch/>
        </p:blipFill>
        <p:spPr>
          <a:xfrm>
            <a:off x="6220550" y="1119325"/>
            <a:ext cx="2336226" cy="2753850"/>
          </a:xfrm>
          <a:prstGeom prst="rect">
            <a:avLst/>
          </a:prstGeom>
          <a:noFill/>
          <a:ln>
            <a:noFill/>
          </a:ln>
        </p:spPr>
      </p:pic>
      <p:sp>
        <p:nvSpPr>
          <p:cNvPr id="270" name="Google Shape;270;p27"/>
          <p:cNvSpPr txBox="1"/>
          <p:nvPr>
            <p:ph type="title"/>
          </p:nvPr>
        </p:nvSpPr>
        <p:spPr>
          <a:xfrm>
            <a:off x="357726" y="200982"/>
            <a:ext cx="76215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D-Shape: Demonstration-Shaped R</a:t>
            </a:r>
            <a:r>
              <a:rPr lang="en"/>
              <a:t>einforcement Learning</a:t>
            </a:r>
            <a:endParaRPr b="1"/>
          </a:p>
        </p:txBody>
      </p:sp>
      <p:sp>
        <p:nvSpPr>
          <p:cNvPr id="271" name="Google Shape;271;p27"/>
          <p:cNvSpPr txBox="1"/>
          <p:nvPr/>
        </p:nvSpPr>
        <p:spPr>
          <a:xfrm>
            <a:off x="573950" y="1119325"/>
            <a:ext cx="53619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800" u="sng">
                <a:solidFill>
                  <a:schemeClr val="dk1"/>
                </a:solidFill>
                <a:latin typeface="Helvetica Neue"/>
                <a:ea typeface="Helvetica Neue"/>
                <a:cs typeface="Helvetica Neue"/>
                <a:sym typeface="Helvetica Neue"/>
              </a:rPr>
              <a:t>Key idea</a:t>
            </a:r>
            <a:r>
              <a:rPr lang="en" sz="1800">
                <a:solidFill>
                  <a:schemeClr val="dk1"/>
                </a:solidFill>
                <a:latin typeface="Helvetica Neue"/>
                <a:ea typeface="Helvetica Neue"/>
                <a:cs typeface="Helvetica Neue"/>
                <a:sym typeface="Helvetica Neue"/>
              </a:rPr>
              <a:t>: shape exploration of reinforcement learner towards  demonstration trajectory by </a:t>
            </a:r>
            <a:r>
              <a:rPr b="1" lang="en" sz="1800">
                <a:solidFill>
                  <a:schemeClr val="dk1"/>
                </a:solidFill>
                <a:latin typeface="Helvetica Neue"/>
                <a:ea typeface="Helvetica Neue"/>
                <a:cs typeface="Helvetica Neue"/>
                <a:sym typeface="Helvetica Neue"/>
              </a:rPr>
              <a:t>treating demonstration states as goals</a:t>
            </a:r>
            <a:endParaRPr b="1" sz="1800">
              <a:solidFill>
                <a:schemeClr val="dk1"/>
              </a:solidFill>
              <a:latin typeface="Helvetica Neue"/>
              <a:ea typeface="Helvetica Neue"/>
              <a:cs typeface="Helvetica Neue"/>
              <a:sym typeface="Helvetica Neue"/>
            </a:endParaRPr>
          </a:p>
        </p:txBody>
      </p:sp>
      <p:sp>
        <p:nvSpPr>
          <p:cNvPr id="272" name="Google Shape;272;p27"/>
          <p:cNvSpPr txBox="1"/>
          <p:nvPr/>
        </p:nvSpPr>
        <p:spPr>
          <a:xfrm>
            <a:off x="573950" y="2748025"/>
            <a:ext cx="5361900" cy="1015800"/>
          </a:xfrm>
          <a:prstGeom prst="rect">
            <a:avLst/>
          </a:prstGeom>
          <a:noFill/>
          <a:ln>
            <a:noFill/>
          </a:ln>
        </p:spPr>
        <p:txBody>
          <a:bodyPr anchorCtr="0" anchor="t" bIns="91425" lIns="91425" spcFirstLastPara="1" rIns="91425" wrap="square" tIns="91425">
            <a:spAutoFit/>
          </a:bodyPr>
          <a:lstStyle/>
          <a:p>
            <a:pPr indent="0" lvl="0" marL="0" rtl="0" algn="l">
              <a:spcBef>
                <a:spcPts val="640"/>
              </a:spcBef>
              <a:spcAft>
                <a:spcPts val="0"/>
              </a:spcAft>
              <a:buClr>
                <a:schemeClr val="dk1"/>
              </a:buClr>
              <a:buSzPts val="1100"/>
              <a:buFont typeface="Arial"/>
              <a:buNone/>
            </a:pPr>
            <a:r>
              <a:rPr b="1" lang="en" sz="1800" u="sng">
                <a:solidFill>
                  <a:schemeClr val="dk1"/>
                </a:solidFill>
                <a:latin typeface="Helvetica Neue"/>
                <a:ea typeface="Helvetica Neue"/>
                <a:cs typeface="Helvetica Neue"/>
                <a:sym typeface="Helvetica Neue"/>
              </a:rPr>
              <a:t>Theorem 1</a:t>
            </a:r>
            <a:r>
              <a:rPr b="1" lang="en" sz="1800">
                <a:solidFill>
                  <a:schemeClr val="dk1"/>
                </a:solidFill>
                <a:latin typeface="Helvetica Neue"/>
                <a:ea typeface="Helvetica Neue"/>
                <a:cs typeface="Helvetica Neue"/>
                <a:sym typeface="Helvetica Neue"/>
              </a:rPr>
              <a:t> (Policy Invariance)</a:t>
            </a:r>
            <a:r>
              <a:rPr lang="en" sz="1800">
                <a:solidFill>
                  <a:schemeClr val="dk1"/>
                </a:solidFill>
                <a:latin typeface="Helvetica Neue"/>
                <a:ea typeface="Helvetica Neue"/>
                <a:cs typeface="Helvetica Neue"/>
                <a:sym typeface="Helvetica Neue"/>
              </a:rPr>
              <a:t>: An optimal goal-conditioned policy learned by D-Shape can be optimally executed with any sequence of goals.</a:t>
            </a:r>
            <a:endParaRPr b="1" sz="1800">
              <a:solidFill>
                <a:schemeClr val="dk1"/>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Contribution 1: D-Shape</a:t>
            </a:r>
            <a:endParaRPr b="1"/>
          </a:p>
        </p:txBody>
      </p:sp>
      <p:sp>
        <p:nvSpPr>
          <p:cNvPr id="278" name="Google Shape;278;p2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28"/>
          <p:cNvSpPr txBox="1"/>
          <p:nvPr>
            <p:ph idx="1" type="body"/>
          </p:nvPr>
        </p:nvSpPr>
        <p:spPr>
          <a:xfrm>
            <a:off x="850450" y="1905175"/>
            <a:ext cx="3144000" cy="1626900"/>
          </a:xfrm>
          <a:prstGeom prst="rect">
            <a:avLst/>
          </a:prstGeom>
          <a:ln>
            <a:noFill/>
          </a:ln>
        </p:spPr>
        <p:txBody>
          <a:bodyPr anchorCtr="0" anchor="t" bIns="45700" lIns="91425" spcFirstLastPara="1" rIns="91425" wrap="square" tIns="45700">
            <a:normAutofit/>
          </a:bodyPr>
          <a:lstStyle/>
          <a:p>
            <a:pPr indent="0" lvl="0" marL="0" rtl="0" algn="l">
              <a:spcBef>
                <a:spcPts val="360"/>
              </a:spcBef>
              <a:spcAft>
                <a:spcPts val="1200"/>
              </a:spcAft>
              <a:buNone/>
            </a:pPr>
            <a:r>
              <a:rPr lang="en" sz="1600">
                <a:solidFill>
                  <a:schemeClr val="dk1"/>
                </a:solidFill>
              </a:rPr>
              <a:t>First algorithm to show how a </a:t>
            </a:r>
            <a:r>
              <a:rPr b="1" lang="en" sz="1600">
                <a:solidFill>
                  <a:schemeClr val="dk1"/>
                </a:solidFill>
              </a:rPr>
              <a:t>single, suboptimal, state-only</a:t>
            </a:r>
            <a:r>
              <a:rPr lang="en" sz="1600">
                <a:solidFill>
                  <a:schemeClr val="dk1"/>
                </a:solidFill>
              </a:rPr>
              <a:t> demonstration can be used to improve sample efficiency of RL with </a:t>
            </a:r>
            <a:r>
              <a:rPr b="1" lang="en" sz="1600">
                <a:solidFill>
                  <a:schemeClr val="dk1"/>
                </a:solidFill>
              </a:rPr>
              <a:t>theoretical guarantees</a:t>
            </a:r>
            <a:endParaRPr sz="1600">
              <a:solidFill>
                <a:schemeClr val="dk1"/>
              </a:solidFill>
            </a:endParaRPr>
          </a:p>
        </p:txBody>
      </p:sp>
      <p:pic>
        <p:nvPicPr>
          <p:cNvPr id="280" name="Google Shape;280;p28"/>
          <p:cNvPicPr preferRelativeResize="0"/>
          <p:nvPr/>
        </p:nvPicPr>
        <p:blipFill rotWithShape="1">
          <a:blip r:embed="rId3">
            <a:alphaModFix/>
          </a:blip>
          <a:srcRect b="0" l="19955" r="2729" t="0"/>
          <a:stretch/>
        </p:blipFill>
        <p:spPr>
          <a:xfrm>
            <a:off x="5082075" y="1453592"/>
            <a:ext cx="2745024" cy="266645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2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Summary of Contributions</a:t>
            </a:r>
            <a:endParaRPr b="1"/>
          </a:p>
        </p:txBody>
      </p:sp>
      <p:sp>
        <p:nvSpPr>
          <p:cNvPr id="286" name="Google Shape;286;p2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87" name="Google Shape;287;p29"/>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30"/>
          <p:cNvSpPr txBox="1"/>
          <p:nvPr>
            <p:ph type="title"/>
          </p:nvPr>
        </p:nvSpPr>
        <p:spPr>
          <a:xfrm>
            <a:off x="357726" y="195747"/>
            <a:ext cx="77961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DM</a:t>
            </a:r>
            <a:r>
              <a:rPr b="1" baseline="30000" lang="en"/>
              <a:t>2</a:t>
            </a:r>
            <a:r>
              <a:rPr b="1" lang="en"/>
              <a:t>: Decentralized Multi-Agent Reinforcement Learning via Distribution Matching</a:t>
            </a:r>
            <a:endParaRPr b="1"/>
          </a:p>
        </p:txBody>
      </p:sp>
      <p:sp>
        <p:nvSpPr>
          <p:cNvPr id="293" name="Google Shape;293;p30"/>
          <p:cNvSpPr txBox="1"/>
          <p:nvPr>
            <p:ph idx="1" type="body"/>
          </p:nvPr>
        </p:nvSpPr>
        <p:spPr>
          <a:xfrm>
            <a:off x="457200" y="1177325"/>
            <a:ext cx="4463400" cy="2394300"/>
          </a:xfrm>
          <a:prstGeom prst="rect">
            <a:avLst/>
          </a:prstGeom>
        </p:spPr>
        <p:txBody>
          <a:bodyPr anchorCtr="0" anchor="t" bIns="45700" lIns="91425" spcFirstLastPara="1" rIns="91425" wrap="square" tIns="45700">
            <a:normAutofit fontScale="92500" lnSpcReduction="20000"/>
          </a:bodyPr>
          <a:lstStyle/>
          <a:p>
            <a:pPr indent="0" lvl="0" marL="0" rtl="0" algn="l">
              <a:spcBef>
                <a:spcPts val="360"/>
              </a:spcBef>
              <a:spcAft>
                <a:spcPts val="0"/>
              </a:spcAft>
              <a:buClr>
                <a:schemeClr val="dk1"/>
              </a:buClr>
              <a:buSzPct val="61111"/>
              <a:buFont typeface="Arial"/>
              <a:buNone/>
            </a:pPr>
            <a:r>
              <a:rPr b="1" lang="en" sz="1800">
                <a:solidFill>
                  <a:schemeClr val="dk1"/>
                </a:solidFill>
              </a:rPr>
              <a:t>Question: </a:t>
            </a:r>
            <a:r>
              <a:rPr lang="en" sz="1800">
                <a:solidFill>
                  <a:schemeClr val="dk1"/>
                </a:solidFill>
              </a:rPr>
              <a:t>What can </a:t>
            </a:r>
            <a:r>
              <a:rPr b="1" lang="en" sz="1800">
                <a:solidFill>
                  <a:schemeClr val="dk1"/>
                </a:solidFill>
              </a:rPr>
              <a:t>decentralized teams</a:t>
            </a:r>
            <a:r>
              <a:rPr lang="en" sz="1800">
                <a:solidFill>
                  <a:schemeClr val="dk1"/>
                </a:solidFill>
              </a:rPr>
              <a:t> use as a coordination signal to improve sample efficiency of </a:t>
            </a:r>
            <a:r>
              <a:rPr b="1" lang="en" sz="1800">
                <a:solidFill>
                  <a:schemeClr val="dk1"/>
                </a:solidFill>
              </a:rPr>
              <a:t>MARL</a:t>
            </a:r>
            <a:r>
              <a:rPr lang="en" sz="1800">
                <a:solidFill>
                  <a:schemeClr val="dk1"/>
                </a:solidFill>
              </a:rPr>
              <a:t>?</a:t>
            </a:r>
            <a:endParaRPr sz="1800">
              <a:solidFill>
                <a:schemeClr val="dk1"/>
              </a:solidFill>
            </a:endParaRPr>
          </a:p>
          <a:p>
            <a:pPr indent="0" lvl="0" marL="0" rtl="0" algn="l">
              <a:spcBef>
                <a:spcPts val="1200"/>
              </a:spcBef>
              <a:spcAft>
                <a:spcPts val="0"/>
              </a:spcAft>
              <a:buClr>
                <a:schemeClr val="dk1"/>
              </a:buClr>
              <a:buSzPct val="61111"/>
              <a:buFont typeface="Arial"/>
              <a:buNone/>
            </a:pPr>
            <a:r>
              <a:rPr b="1" lang="en" sz="1800">
                <a:solidFill>
                  <a:schemeClr val="dk1"/>
                </a:solidFill>
              </a:rPr>
              <a:t>[Contribution 2; Learning </a:t>
            </a:r>
            <a:r>
              <a:rPr b="1" lang="en" sz="1800">
                <a:solidFill>
                  <a:srgbClr val="BF5700"/>
                </a:solidFill>
              </a:rPr>
              <a:t>From</a:t>
            </a:r>
            <a:r>
              <a:rPr b="1" lang="en" sz="1800">
                <a:solidFill>
                  <a:schemeClr val="dk1"/>
                </a:solidFill>
              </a:rPr>
              <a:t> and </a:t>
            </a:r>
            <a:r>
              <a:rPr b="1" lang="en" sz="1800">
                <a:solidFill>
                  <a:srgbClr val="BF5700"/>
                </a:solidFill>
              </a:rPr>
              <a:t>With</a:t>
            </a:r>
            <a:r>
              <a:rPr b="1" lang="en" sz="1800">
                <a:solidFill>
                  <a:schemeClr val="dk1"/>
                </a:solidFill>
              </a:rPr>
              <a:t>]</a:t>
            </a:r>
            <a:endParaRPr sz="1800">
              <a:solidFill>
                <a:schemeClr val="dk1"/>
              </a:solidFill>
            </a:endParaRPr>
          </a:p>
          <a:p>
            <a:pPr indent="0" lvl="0" marL="0" rtl="0" algn="l">
              <a:spcBef>
                <a:spcPts val="1200"/>
              </a:spcBef>
              <a:spcAft>
                <a:spcPts val="0"/>
              </a:spcAft>
              <a:buClr>
                <a:schemeClr val="dk1"/>
              </a:buClr>
              <a:buSzPct val="61111"/>
              <a:buFont typeface="Arial"/>
              <a:buNone/>
            </a:pPr>
            <a:r>
              <a:t/>
            </a:r>
            <a:endParaRPr sz="1800">
              <a:solidFill>
                <a:schemeClr val="dk1"/>
              </a:solidFill>
            </a:endParaRPr>
          </a:p>
          <a:p>
            <a:pPr indent="0" lvl="0" marL="0" rtl="0" algn="l">
              <a:spcBef>
                <a:spcPts val="1200"/>
              </a:spcBef>
              <a:spcAft>
                <a:spcPts val="1200"/>
              </a:spcAft>
              <a:buNone/>
            </a:pPr>
            <a:r>
              <a:rPr b="1" i="1" lang="en" sz="1400">
                <a:solidFill>
                  <a:schemeClr val="dk1"/>
                </a:solidFill>
              </a:rPr>
              <a:t>*Wang, C.</a:t>
            </a:r>
            <a:r>
              <a:rPr i="1" lang="en" sz="1400">
                <a:solidFill>
                  <a:schemeClr val="dk1"/>
                </a:solidFill>
              </a:rPr>
              <a:t>, *Durugkar, I., *Liebman, E.,  Stone, P. DM²: Decentralized Multi-Agent Reinforcement Learning via Distribution Matching. AAAI 2023.</a:t>
            </a:r>
            <a:endParaRPr i="1" sz="1400">
              <a:solidFill>
                <a:schemeClr val="dk1"/>
              </a:solidFill>
            </a:endParaRPr>
          </a:p>
        </p:txBody>
      </p:sp>
      <p:sp>
        <p:nvSpPr>
          <p:cNvPr id="294" name="Google Shape;294;p3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295" name="Google Shape;295;p30"/>
          <p:cNvGrpSpPr/>
          <p:nvPr/>
        </p:nvGrpSpPr>
        <p:grpSpPr>
          <a:xfrm>
            <a:off x="562187" y="3717950"/>
            <a:ext cx="3816227" cy="1166595"/>
            <a:chOff x="562187" y="3541925"/>
            <a:chExt cx="3816227" cy="1166595"/>
          </a:xfrm>
        </p:grpSpPr>
        <p:grpSp>
          <p:nvGrpSpPr>
            <p:cNvPr id="296" name="Google Shape;296;p30"/>
            <p:cNvGrpSpPr/>
            <p:nvPr/>
          </p:nvGrpSpPr>
          <p:grpSpPr>
            <a:xfrm>
              <a:off x="562187" y="3541925"/>
              <a:ext cx="937500" cy="1166595"/>
              <a:chOff x="3136124" y="3778650"/>
              <a:chExt cx="937500" cy="1166595"/>
            </a:xfrm>
          </p:grpSpPr>
          <p:pic>
            <p:nvPicPr>
              <p:cNvPr id="297" name="Google Shape;297;p30"/>
              <p:cNvPicPr preferRelativeResize="0"/>
              <p:nvPr/>
            </p:nvPicPr>
            <p:blipFill rotWithShape="1">
              <a:blip r:embed="rId3">
                <a:alphaModFix/>
              </a:blip>
              <a:srcRect b="13759" l="110" r="-110" t="7164"/>
              <a:stretch/>
            </p:blipFill>
            <p:spPr>
              <a:xfrm>
                <a:off x="3180075" y="3778650"/>
                <a:ext cx="849600" cy="849600"/>
              </a:xfrm>
              <a:prstGeom prst="roundRect">
                <a:avLst>
                  <a:gd fmla="val 16667" name="adj"/>
                </a:avLst>
              </a:prstGeom>
              <a:noFill/>
              <a:ln>
                <a:noFill/>
              </a:ln>
            </p:spPr>
          </p:pic>
          <p:sp>
            <p:nvSpPr>
              <p:cNvPr id="298" name="Google Shape;298;p30"/>
              <p:cNvSpPr txBox="1"/>
              <p:nvPr/>
            </p:nvSpPr>
            <p:spPr>
              <a:xfrm>
                <a:off x="3136124" y="4637445"/>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Caroline Wang</a:t>
                </a:r>
                <a:endParaRPr baseline="30000" sz="800">
                  <a:latin typeface="Karla"/>
                  <a:ea typeface="Karla"/>
                  <a:cs typeface="Karla"/>
                  <a:sym typeface="Karla"/>
                </a:endParaRPr>
              </a:p>
            </p:txBody>
          </p:sp>
        </p:grpSp>
        <p:grpSp>
          <p:nvGrpSpPr>
            <p:cNvPr id="299" name="Google Shape;299;p30"/>
            <p:cNvGrpSpPr/>
            <p:nvPr/>
          </p:nvGrpSpPr>
          <p:grpSpPr>
            <a:xfrm>
              <a:off x="2506044" y="3551200"/>
              <a:ext cx="937500" cy="1148050"/>
              <a:chOff x="2624324" y="1425000"/>
              <a:chExt cx="937500" cy="1148050"/>
            </a:xfrm>
          </p:grpSpPr>
          <p:pic>
            <p:nvPicPr>
              <p:cNvPr id="300" name="Google Shape;300;p30"/>
              <p:cNvPicPr preferRelativeResize="0"/>
              <p:nvPr/>
            </p:nvPicPr>
            <p:blipFill rotWithShape="1">
              <a:blip r:embed="rId4">
                <a:alphaModFix/>
              </a:blip>
              <a:srcRect b="25816" l="5527" r="17915" t="0"/>
              <a:stretch/>
            </p:blipFill>
            <p:spPr>
              <a:xfrm>
                <a:off x="2677150" y="1425000"/>
                <a:ext cx="849600" cy="825900"/>
              </a:xfrm>
              <a:prstGeom prst="roundRect">
                <a:avLst>
                  <a:gd fmla="val 16667" name="adj"/>
                </a:avLst>
              </a:prstGeom>
              <a:noFill/>
              <a:ln>
                <a:noFill/>
              </a:ln>
            </p:spPr>
          </p:pic>
          <p:sp>
            <p:nvSpPr>
              <p:cNvPr id="301" name="Google Shape;301;p30"/>
              <p:cNvSpPr txBox="1"/>
              <p:nvPr/>
            </p:nvSpPr>
            <p:spPr>
              <a:xfrm>
                <a:off x="2624324"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Elad Liebman</a:t>
                </a:r>
                <a:endParaRPr baseline="30000" sz="800">
                  <a:latin typeface="Karla"/>
                  <a:ea typeface="Karla"/>
                  <a:cs typeface="Karla"/>
                  <a:sym typeface="Karla"/>
                </a:endParaRPr>
              </a:p>
            </p:txBody>
          </p:sp>
        </p:grpSp>
        <p:grpSp>
          <p:nvGrpSpPr>
            <p:cNvPr id="302" name="Google Shape;302;p30"/>
            <p:cNvGrpSpPr/>
            <p:nvPr/>
          </p:nvGrpSpPr>
          <p:grpSpPr>
            <a:xfrm>
              <a:off x="1529504" y="3550800"/>
              <a:ext cx="937500" cy="1148825"/>
              <a:chOff x="3666962" y="1424225"/>
              <a:chExt cx="937500" cy="1148825"/>
            </a:xfrm>
          </p:grpSpPr>
          <p:pic>
            <p:nvPicPr>
              <p:cNvPr id="303" name="Google Shape;303;p30"/>
              <p:cNvPicPr preferRelativeResize="0"/>
              <p:nvPr/>
            </p:nvPicPr>
            <p:blipFill rotWithShape="1">
              <a:blip r:embed="rId5">
                <a:alphaModFix/>
              </a:blip>
              <a:srcRect b="15054" l="8855" r="8847" t="3173"/>
              <a:stretch/>
            </p:blipFill>
            <p:spPr>
              <a:xfrm>
                <a:off x="3732400" y="1424225"/>
                <a:ext cx="828600" cy="825900"/>
              </a:xfrm>
              <a:prstGeom prst="roundRect">
                <a:avLst>
                  <a:gd fmla="val 16667" name="adj"/>
                </a:avLst>
              </a:prstGeom>
              <a:noFill/>
              <a:ln>
                <a:noFill/>
              </a:ln>
            </p:spPr>
          </p:pic>
          <p:sp>
            <p:nvSpPr>
              <p:cNvPr id="304" name="Google Shape;304;p30"/>
              <p:cNvSpPr txBox="1"/>
              <p:nvPr/>
            </p:nvSpPr>
            <p:spPr>
              <a:xfrm>
                <a:off x="3666962"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Ishan Durugkar</a:t>
                </a:r>
                <a:endParaRPr baseline="30000" sz="800">
                  <a:latin typeface="Karla"/>
                  <a:ea typeface="Karla"/>
                  <a:cs typeface="Karla"/>
                  <a:sym typeface="Karla"/>
                </a:endParaRPr>
              </a:p>
            </p:txBody>
          </p:sp>
        </p:grpSp>
        <p:grpSp>
          <p:nvGrpSpPr>
            <p:cNvPr id="305" name="Google Shape;305;p30"/>
            <p:cNvGrpSpPr/>
            <p:nvPr/>
          </p:nvGrpSpPr>
          <p:grpSpPr>
            <a:xfrm>
              <a:off x="3528812" y="3545173"/>
              <a:ext cx="849601" cy="1160105"/>
              <a:chOff x="7660325" y="2986833"/>
              <a:chExt cx="849601" cy="1160105"/>
            </a:xfrm>
          </p:grpSpPr>
          <p:pic>
            <p:nvPicPr>
              <p:cNvPr id="306" name="Google Shape;306;p30"/>
              <p:cNvPicPr preferRelativeResize="0"/>
              <p:nvPr/>
            </p:nvPicPr>
            <p:blipFill rotWithShape="1">
              <a:blip r:embed="rId6">
                <a:alphaModFix/>
              </a:blip>
              <a:srcRect b="0" l="8388" r="8396" t="5562"/>
              <a:stretch/>
            </p:blipFill>
            <p:spPr>
              <a:xfrm>
                <a:off x="7660325" y="2986833"/>
                <a:ext cx="849600" cy="852300"/>
              </a:xfrm>
              <a:prstGeom prst="roundRect">
                <a:avLst>
                  <a:gd fmla="val 16667" name="adj"/>
                </a:avLst>
              </a:prstGeom>
              <a:noFill/>
              <a:ln>
                <a:noFill/>
              </a:ln>
            </p:spPr>
          </p:pic>
          <p:sp>
            <p:nvSpPr>
              <p:cNvPr id="307" name="Google Shape;307;p30"/>
              <p:cNvSpPr txBox="1"/>
              <p:nvPr/>
            </p:nvSpPr>
            <p:spPr>
              <a:xfrm>
                <a:off x="7660326" y="3839138"/>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Peter Stone</a:t>
                </a:r>
                <a:endParaRPr baseline="30000" sz="800">
                  <a:latin typeface="Karla"/>
                  <a:ea typeface="Karla"/>
                  <a:cs typeface="Karla"/>
                  <a:sym typeface="Karla"/>
                </a:endParaRPr>
              </a:p>
            </p:txBody>
          </p:sp>
        </p:grpSp>
      </p:grpSp>
      <p:pic>
        <p:nvPicPr>
          <p:cNvPr id="308" name="Google Shape;308;p30"/>
          <p:cNvPicPr preferRelativeResize="0"/>
          <p:nvPr/>
        </p:nvPicPr>
        <p:blipFill rotWithShape="1">
          <a:blip r:embed="rId7">
            <a:alphaModFix/>
          </a:blip>
          <a:srcRect b="0" l="0" r="0" t="0"/>
          <a:stretch/>
        </p:blipFill>
        <p:spPr>
          <a:xfrm>
            <a:off x="4920600" y="1326337"/>
            <a:ext cx="4260300" cy="315032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31"/>
          <p:cNvSpPr txBox="1"/>
          <p:nvPr/>
        </p:nvSpPr>
        <p:spPr>
          <a:xfrm>
            <a:off x="4128150" y="1484600"/>
            <a:ext cx="4344300" cy="2664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Helvetica Neue"/>
                <a:ea typeface="Helvetica Neue"/>
                <a:cs typeface="Helvetica Neue"/>
                <a:sym typeface="Helvetica Neue"/>
              </a:rPr>
              <a:t>Challenge:</a:t>
            </a:r>
            <a:r>
              <a:rPr b="1" lang="en" sz="2400">
                <a:solidFill>
                  <a:srgbClr val="3F3F3F"/>
                </a:solidFill>
                <a:latin typeface="Helvetica Neue"/>
                <a:ea typeface="Helvetica Neue"/>
                <a:cs typeface="Helvetica Neue"/>
                <a:sym typeface="Helvetica Neue"/>
              </a:rPr>
              <a:t> </a:t>
            </a:r>
            <a:r>
              <a:rPr b="1" lang="en" sz="2400">
                <a:solidFill>
                  <a:srgbClr val="BF5700"/>
                </a:solidFill>
                <a:latin typeface="Helvetica Neue"/>
                <a:ea typeface="Helvetica Neue"/>
                <a:cs typeface="Helvetica Neue"/>
                <a:sym typeface="Helvetica Neue"/>
              </a:rPr>
              <a:t>nonstationarity </a:t>
            </a:r>
            <a:endParaRPr sz="2400">
              <a:solidFill>
                <a:srgbClr val="BF5700"/>
              </a:solidFill>
              <a:latin typeface="Helvetica Neue"/>
              <a:ea typeface="Helvetica Neue"/>
              <a:cs typeface="Helvetica Neue"/>
              <a:sym typeface="Helvetica Neue"/>
            </a:endParaRPr>
          </a:p>
          <a:p>
            <a:pPr indent="0" lvl="0" marL="0" rtl="0" algn="l">
              <a:lnSpc>
                <a:spcPct val="115000"/>
              </a:lnSpc>
              <a:spcBef>
                <a:spcPts val="1600"/>
              </a:spcBef>
              <a:spcAft>
                <a:spcPts val="0"/>
              </a:spcAft>
              <a:buNone/>
            </a:pPr>
            <a:r>
              <a:t/>
            </a:r>
            <a:endParaRPr b="1" sz="2400">
              <a:solidFill>
                <a:srgbClr val="3F3F3F"/>
              </a:solidFill>
              <a:latin typeface="Helvetica Neue"/>
              <a:ea typeface="Helvetica Neue"/>
              <a:cs typeface="Helvetica Neue"/>
              <a:sym typeface="Helvetica Neue"/>
            </a:endParaRPr>
          </a:p>
          <a:p>
            <a:pPr indent="0" lvl="0" marL="0" rtl="0" algn="l">
              <a:lnSpc>
                <a:spcPct val="115000"/>
              </a:lnSpc>
              <a:spcBef>
                <a:spcPts val="1600"/>
              </a:spcBef>
              <a:spcAft>
                <a:spcPts val="1600"/>
              </a:spcAft>
              <a:buNone/>
            </a:pPr>
            <a:r>
              <a:rPr b="1" lang="en" sz="2400">
                <a:solidFill>
                  <a:schemeClr val="dk1"/>
                </a:solidFill>
                <a:latin typeface="Helvetica Neue"/>
                <a:ea typeface="Helvetica Neue"/>
                <a:cs typeface="Helvetica Neue"/>
                <a:sym typeface="Helvetica Neue"/>
              </a:rPr>
              <a:t>Can </a:t>
            </a:r>
            <a:r>
              <a:rPr b="1" lang="en" sz="2400">
                <a:solidFill>
                  <a:srgbClr val="BF5700"/>
                </a:solidFill>
                <a:latin typeface="Helvetica Neue"/>
                <a:ea typeface="Helvetica Neue"/>
                <a:cs typeface="Helvetica Neue"/>
                <a:sym typeface="Helvetica Neue"/>
              </a:rPr>
              <a:t>team demonstrations</a:t>
            </a:r>
            <a:r>
              <a:rPr b="1" lang="en" sz="2400">
                <a:solidFill>
                  <a:schemeClr val="dk1"/>
                </a:solidFill>
                <a:latin typeface="Helvetica Neue"/>
                <a:ea typeface="Helvetica Neue"/>
                <a:cs typeface="Helvetica Neue"/>
                <a:sym typeface="Helvetica Neue"/>
              </a:rPr>
              <a:t> act as a coordination signal for decentralized learning? </a:t>
            </a:r>
            <a:endParaRPr b="1" sz="2400">
              <a:solidFill>
                <a:schemeClr val="dk1"/>
              </a:solidFill>
              <a:latin typeface="Helvetica Neue"/>
              <a:ea typeface="Helvetica Neue"/>
              <a:cs typeface="Helvetica Neue"/>
              <a:sym typeface="Helvetica Neue"/>
            </a:endParaRPr>
          </a:p>
        </p:txBody>
      </p:sp>
      <p:grpSp>
        <p:nvGrpSpPr>
          <p:cNvPr id="315" name="Google Shape;315;p31"/>
          <p:cNvGrpSpPr/>
          <p:nvPr/>
        </p:nvGrpSpPr>
        <p:grpSpPr>
          <a:xfrm>
            <a:off x="1323400" y="854123"/>
            <a:ext cx="2151900" cy="3435243"/>
            <a:chOff x="5450400" y="1073448"/>
            <a:chExt cx="2151900" cy="3435243"/>
          </a:xfrm>
        </p:grpSpPr>
        <p:cxnSp>
          <p:nvCxnSpPr>
            <p:cNvPr id="316" name="Google Shape;316;p31"/>
            <p:cNvCxnSpPr/>
            <p:nvPr/>
          </p:nvCxnSpPr>
          <p:spPr>
            <a:xfrm>
              <a:off x="6603057" y="1399560"/>
              <a:ext cx="431100" cy="5400"/>
            </a:xfrm>
            <a:prstGeom prst="straightConnector1">
              <a:avLst/>
            </a:prstGeom>
            <a:noFill/>
            <a:ln cap="flat" cmpd="sng" w="38100">
              <a:solidFill>
                <a:srgbClr val="000000"/>
              </a:solidFill>
              <a:prstDash val="dot"/>
              <a:round/>
              <a:headEnd len="med" w="med" type="none"/>
              <a:tailEnd len="med" w="med" type="none"/>
            </a:ln>
          </p:spPr>
        </p:cxnSp>
        <p:sp>
          <p:nvSpPr>
            <p:cNvPr id="317" name="Google Shape;317;p31"/>
            <p:cNvSpPr/>
            <p:nvPr/>
          </p:nvSpPr>
          <p:spPr>
            <a:xfrm>
              <a:off x="5542203" y="1950221"/>
              <a:ext cx="403200" cy="627300"/>
            </a:xfrm>
            <a:prstGeom prst="rect">
              <a:avLst/>
            </a:prstGeom>
            <a:solidFill>
              <a:srgbClr val="CFE2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1000"/>
                </a:spcBef>
                <a:spcAft>
                  <a:spcPts val="1000"/>
                </a:spcAft>
                <a:buNone/>
              </a:pPr>
              <a:r>
                <a:rPr lang="en" sz="1600">
                  <a:solidFill>
                    <a:srgbClr val="3F3F3F"/>
                  </a:solidFill>
                  <a:latin typeface="Karla"/>
                  <a:ea typeface="Karla"/>
                  <a:cs typeface="Karla"/>
                  <a:sym typeface="Karla"/>
                </a:rPr>
                <a:t>π</a:t>
              </a:r>
              <a:r>
                <a:rPr baseline="-25000" lang="en" sz="1600">
                  <a:solidFill>
                    <a:srgbClr val="3F3F3F"/>
                  </a:solidFill>
                  <a:latin typeface="Karla"/>
                  <a:ea typeface="Karla"/>
                  <a:cs typeface="Karla"/>
                  <a:sym typeface="Karla"/>
                </a:rPr>
                <a:t>1</a:t>
              </a:r>
              <a:endParaRPr baseline="-25000" sz="1600"/>
            </a:p>
          </p:txBody>
        </p:sp>
        <p:sp>
          <p:nvSpPr>
            <p:cNvPr id="318" name="Google Shape;318;p31"/>
            <p:cNvSpPr/>
            <p:nvPr/>
          </p:nvSpPr>
          <p:spPr>
            <a:xfrm>
              <a:off x="6051514" y="1950209"/>
              <a:ext cx="483000" cy="627300"/>
            </a:xfrm>
            <a:prstGeom prst="rect">
              <a:avLst/>
            </a:prstGeom>
            <a:solidFill>
              <a:srgbClr val="CFE2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1000"/>
                </a:spcBef>
                <a:spcAft>
                  <a:spcPts val="1000"/>
                </a:spcAft>
                <a:buNone/>
              </a:pPr>
              <a:r>
                <a:rPr lang="en" sz="1600">
                  <a:solidFill>
                    <a:srgbClr val="3F3F3F"/>
                  </a:solidFill>
                  <a:latin typeface="Karla"/>
                  <a:ea typeface="Karla"/>
                  <a:cs typeface="Karla"/>
                  <a:sym typeface="Karla"/>
                </a:rPr>
                <a:t>π</a:t>
              </a:r>
              <a:r>
                <a:rPr baseline="-25000" lang="en" sz="1600">
                  <a:solidFill>
                    <a:srgbClr val="3F3F3F"/>
                  </a:solidFill>
                  <a:latin typeface="Karla"/>
                  <a:ea typeface="Karla"/>
                  <a:cs typeface="Karla"/>
                  <a:sym typeface="Karla"/>
                </a:rPr>
                <a:t>2</a:t>
              </a:r>
              <a:endParaRPr baseline="-25000" sz="1600">
                <a:latin typeface="Karla"/>
                <a:ea typeface="Karla"/>
                <a:cs typeface="Karla"/>
                <a:sym typeface="Karla"/>
              </a:endParaRPr>
            </a:p>
          </p:txBody>
        </p:sp>
        <p:sp>
          <p:nvSpPr>
            <p:cNvPr id="319" name="Google Shape;319;p31"/>
            <p:cNvSpPr/>
            <p:nvPr/>
          </p:nvSpPr>
          <p:spPr>
            <a:xfrm>
              <a:off x="7027949" y="1950209"/>
              <a:ext cx="483000" cy="627300"/>
            </a:xfrm>
            <a:prstGeom prst="rect">
              <a:avLst/>
            </a:prstGeom>
            <a:solidFill>
              <a:srgbClr val="CFE2F3"/>
            </a:solid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1000"/>
                </a:spcBef>
                <a:spcAft>
                  <a:spcPts val="1000"/>
                </a:spcAft>
                <a:buNone/>
              </a:pPr>
              <a:r>
                <a:rPr lang="en" sz="1600">
                  <a:solidFill>
                    <a:srgbClr val="3F3F3F"/>
                  </a:solidFill>
                  <a:latin typeface="Karla"/>
                  <a:ea typeface="Karla"/>
                  <a:cs typeface="Karla"/>
                  <a:sym typeface="Karla"/>
                </a:rPr>
                <a:t>π</a:t>
              </a:r>
              <a:r>
                <a:rPr baseline="-25000" lang="en" sz="1600">
                  <a:solidFill>
                    <a:srgbClr val="3F3F3F"/>
                  </a:solidFill>
                  <a:latin typeface="Karla"/>
                  <a:ea typeface="Karla"/>
                  <a:cs typeface="Karla"/>
                  <a:sym typeface="Karla"/>
                </a:rPr>
                <a:t>K</a:t>
              </a:r>
              <a:endParaRPr baseline="-25000" sz="1600">
                <a:latin typeface="Karla"/>
                <a:ea typeface="Karla"/>
                <a:cs typeface="Karla"/>
                <a:sym typeface="Karla"/>
              </a:endParaRPr>
            </a:p>
          </p:txBody>
        </p:sp>
        <p:cxnSp>
          <p:nvCxnSpPr>
            <p:cNvPr id="320" name="Google Shape;320;p31"/>
            <p:cNvCxnSpPr>
              <a:stCxn id="317" idx="0"/>
            </p:cNvCxnSpPr>
            <p:nvPr/>
          </p:nvCxnSpPr>
          <p:spPr>
            <a:xfrm rot="10800000">
              <a:off x="5743803" y="1633121"/>
              <a:ext cx="0" cy="317100"/>
            </a:xfrm>
            <a:prstGeom prst="straightConnector1">
              <a:avLst/>
            </a:prstGeom>
            <a:noFill/>
            <a:ln cap="flat" cmpd="sng" w="28575">
              <a:solidFill>
                <a:srgbClr val="000000"/>
              </a:solidFill>
              <a:prstDash val="solid"/>
              <a:round/>
              <a:headEnd len="med" w="med" type="none"/>
              <a:tailEnd len="med" w="med" type="triangle"/>
            </a:ln>
          </p:spPr>
        </p:cxnSp>
        <p:cxnSp>
          <p:nvCxnSpPr>
            <p:cNvPr id="321" name="Google Shape;321;p31"/>
            <p:cNvCxnSpPr>
              <a:stCxn id="318" idx="0"/>
              <a:endCxn id="322" idx="2"/>
            </p:cNvCxnSpPr>
            <p:nvPr/>
          </p:nvCxnSpPr>
          <p:spPr>
            <a:xfrm rot="10800000">
              <a:off x="6293014" y="1638509"/>
              <a:ext cx="0" cy="311700"/>
            </a:xfrm>
            <a:prstGeom prst="straightConnector1">
              <a:avLst/>
            </a:prstGeom>
            <a:noFill/>
            <a:ln cap="flat" cmpd="sng" w="28575">
              <a:solidFill>
                <a:srgbClr val="000000"/>
              </a:solidFill>
              <a:prstDash val="solid"/>
              <a:round/>
              <a:headEnd len="med" w="med" type="none"/>
              <a:tailEnd len="med" w="med" type="triangle"/>
            </a:ln>
          </p:spPr>
        </p:cxnSp>
        <p:cxnSp>
          <p:nvCxnSpPr>
            <p:cNvPr id="323" name="Google Shape;323;p31"/>
            <p:cNvCxnSpPr>
              <a:stCxn id="319" idx="0"/>
              <a:endCxn id="324" idx="2"/>
            </p:cNvCxnSpPr>
            <p:nvPr/>
          </p:nvCxnSpPr>
          <p:spPr>
            <a:xfrm rot="10800000">
              <a:off x="7269449" y="1638509"/>
              <a:ext cx="0" cy="311700"/>
            </a:xfrm>
            <a:prstGeom prst="straightConnector1">
              <a:avLst/>
            </a:prstGeom>
            <a:noFill/>
            <a:ln cap="flat" cmpd="sng" w="28575">
              <a:solidFill>
                <a:srgbClr val="000000"/>
              </a:solidFill>
              <a:prstDash val="solid"/>
              <a:round/>
              <a:headEnd len="med" w="med" type="none"/>
              <a:tailEnd len="med" w="med" type="triangle"/>
            </a:ln>
          </p:spPr>
        </p:cxnSp>
        <p:cxnSp>
          <p:nvCxnSpPr>
            <p:cNvPr id="325" name="Google Shape;325;p31"/>
            <p:cNvCxnSpPr/>
            <p:nvPr/>
          </p:nvCxnSpPr>
          <p:spPr>
            <a:xfrm>
              <a:off x="6601897" y="2261041"/>
              <a:ext cx="431100" cy="5400"/>
            </a:xfrm>
            <a:prstGeom prst="straightConnector1">
              <a:avLst/>
            </a:prstGeom>
            <a:noFill/>
            <a:ln cap="flat" cmpd="sng" w="38100">
              <a:solidFill>
                <a:srgbClr val="000000"/>
              </a:solidFill>
              <a:prstDash val="dot"/>
              <a:round/>
              <a:headEnd len="med" w="med" type="none"/>
              <a:tailEnd len="med" w="med" type="none"/>
            </a:ln>
          </p:spPr>
        </p:cxnSp>
        <p:cxnSp>
          <p:nvCxnSpPr>
            <p:cNvPr id="326" name="Google Shape;326;p31"/>
            <p:cNvCxnSpPr>
              <a:stCxn id="317" idx="2"/>
              <a:endCxn id="327" idx="1"/>
            </p:cNvCxnSpPr>
            <p:nvPr/>
          </p:nvCxnSpPr>
          <p:spPr>
            <a:xfrm>
              <a:off x="5743803" y="2577521"/>
              <a:ext cx="5700" cy="361800"/>
            </a:xfrm>
            <a:prstGeom prst="straightConnector1">
              <a:avLst/>
            </a:prstGeom>
            <a:noFill/>
            <a:ln cap="flat" cmpd="sng" w="19050">
              <a:solidFill>
                <a:schemeClr val="dk2"/>
              </a:solidFill>
              <a:prstDash val="solid"/>
              <a:round/>
              <a:headEnd len="med" w="med" type="triangle"/>
              <a:tailEnd len="med" w="med" type="triangle"/>
            </a:ln>
          </p:spPr>
        </p:cxnSp>
        <p:cxnSp>
          <p:nvCxnSpPr>
            <p:cNvPr id="328" name="Google Shape;328;p31"/>
            <p:cNvCxnSpPr>
              <a:stCxn id="318" idx="2"/>
              <a:endCxn id="329" idx="1"/>
            </p:cNvCxnSpPr>
            <p:nvPr/>
          </p:nvCxnSpPr>
          <p:spPr>
            <a:xfrm>
              <a:off x="6293014" y="2577509"/>
              <a:ext cx="0" cy="361800"/>
            </a:xfrm>
            <a:prstGeom prst="straightConnector1">
              <a:avLst/>
            </a:prstGeom>
            <a:noFill/>
            <a:ln cap="flat" cmpd="sng" w="19050">
              <a:solidFill>
                <a:schemeClr val="dk2"/>
              </a:solidFill>
              <a:prstDash val="solid"/>
              <a:round/>
              <a:headEnd len="med" w="med" type="triangle"/>
              <a:tailEnd len="med" w="med" type="triangle"/>
            </a:ln>
          </p:spPr>
        </p:cxnSp>
        <p:cxnSp>
          <p:nvCxnSpPr>
            <p:cNvPr id="330" name="Google Shape;330;p31"/>
            <p:cNvCxnSpPr>
              <a:endCxn id="331" idx="1"/>
            </p:cNvCxnSpPr>
            <p:nvPr/>
          </p:nvCxnSpPr>
          <p:spPr>
            <a:xfrm>
              <a:off x="7263775" y="2596338"/>
              <a:ext cx="5700" cy="342900"/>
            </a:xfrm>
            <a:prstGeom prst="straightConnector1">
              <a:avLst/>
            </a:prstGeom>
            <a:noFill/>
            <a:ln cap="flat" cmpd="sng" w="19050">
              <a:solidFill>
                <a:schemeClr val="dk2"/>
              </a:solidFill>
              <a:prstDash val="solid"/>
              <a:round/>
              <a:headEnd len="med" w="med" type="triangle"/>
              <a:tailEnd len="med" w="med" type="triangle"/>
            </a:ln>
          </p:spPr>
        </p:cxnSp>
        <p:sp>
          <p:nvSpPr>
            <p:cNvPr id="332" name="Google Shape;332;p31"/>
            <p:cNvSpPr txBox="1"/>
            <p:nvPr/>
          </p:nvSpPr>
          <p:spPr>
            <a:xfrm>
              <a:off x="5450400" y="4139392"/>
              <a:ext cx="21519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200">
                  <a:latin typeface="Karla"/>
                  <a:ea typeface="Karla"/>
                  <a:cs typeface="Karla"/>
                  <a:sym typeface="Karla"/>
                </a:rPr>
                <a:t>Expert Team Demo</a:t>
              </a:r>
              <a:endParaRPr sz="1200">
                <a:latin typeface="Karla"/>
                <a:ea typeface="Karla"/>
                <a:cs typeface="Karla"/>
                <a:sym typeface="Karla"/>
              </a:endParaRPr>
            </a:p>
          </p:txBody>
        </p:sp>
        <p:pic>
          <p:nvPicPr>
            <p:cNvPr id="333" name="Google Shape;333;p31"/>
            <p:cNvPicPr preferRelativeResize="0"/>
            <p:nvPr/>
          </p:nvPicPr>
          <p:blipFill rotWithShape="1">
            <a:blip r:embed="rId4">
              <a:alphaModFix/>
            </a:blip>
            <a:srcRect b="17402" l="19197" r="19957" t="16180"/>
            <a:stretch/>
          </p:blipFill>
          <p:spPr>
            <a:xfrm>
              <a:off x="5474126" y="1073448"/>
              <a:ext cx="525855" cy="565005"/>
            </a:xfrm>
            <a:prstGeom prst="rect">
              <a:avLst/>
            </a:prstGeom>
            <a:noFill/>
            <a:ln>
              <a:noFill/>
            </a:ln>
          </p:spPr>
        </p:pic>
        <p:pic>
          <p:nvPicPr>
            <p:cNvPr id="322" name="Google Shape;322;p31"/>
            <p:cNvPicPr preferRelativeResize="0"/>
            <p:nvPr/>
          </p:nvPicPr>
          <p:blipFill rotWithShape="1">
            <a:blip r:embed="rId4">
              <a:alphaModFix/>
            </a:blip>
            <a:srcRect b="17402" l="19197" r="19957" t="16180"/>
            <a:stretch/>
          </p:blipFill>
          <p:spPr>
            <a:xfrm>
              <a:off x="6030089" y="1073448"/>
              <a:ext cx="525855" cy="565005"/>
            </a:xfrm>
            <a:prstGeom prst="rect">
              <a:avLst/>
            </a:prstGeom>
            <a:noFill/>
            <a:ln>
              <a:noFill/>
            </a:ln>
          </p:spPr>
        </p:pic>
        <p:pic>
          <p:nvPicPr>
            <p:cNvPr id="324" name="Google Shape;324;p31"/>
            <p:cNvPicPr preferRelativeResize="0"/>
            <p:nvPr/>
          </p:nvPicPr>
          <p:blipFill rotWithShape="1">
            <a:blip r:embed="rId4">
              <a:alphaModFix/>
            </a:blip>
            <a:srcRect b="17402" l="19197" r="19957" t="16180"/>
            <a:stretch/>
          </p:blipFill>
          <p:spPr>
            <a:xfrm>
              <a:off x="7006523" y="1073448"/>
              <a:ext cx="525855" cy="565005"/>
            </a:xfrm>
            <a:prstGeom prst="rect">
              <a:avLst/>
            </a:prstGeom>
            <a:noFill/>
            <a:ln>
              <a:noFill/>
            </a:ln>
          </p:spPr>
        </p:pic>
        <p:cxnSp>
          <p:nvCxnSpPr>
            <p:cNvPr id="334" name="Google Shape;334;p31"/>
            <p:cNvCxnSpPr/>
            <p:nvPr/>
          </p:nvCxnSpPr>
          <p:spPr>
            <a:xfrm>
              <a:off x="5731194" y="3434486"/>
              <a:ext cx="11700" cy="507300"/>
            </a:xfrm>
            <a:prstGeom prst="straightConnector1">
              <a:avLst/>
            </a:prstGeom>
            <a:noFill/>
            <a:ln cap="flat" cmpd="sng" w="19050">
              <a:solidFill>
                <a:schemeClr val="dk2"/>
              </a:solidFill>
              <a:prstDash val="solid"/>
              <a:round/>
              <a:headEnd len="med" w="med" type="triangle"/>
              <a:tailEnd len="med" w="med" type="triangle"/>
            </a:ln>
          </p:spPr>
        </p:cxnSp>
        <p:cxnSp>
          <p:nvCxnSpPr>
            <p:cNvPr id="335" name="Google Shape;335;p31"/>
            <p:cNvCxnSpPr/>
            <p:nvPr/>
          </p:nvCxnSpPr>
          <p:spPr>
            <a:xfrm>
              <a:off x="6287184" y="3434485"/>
              <a:ext cx="11700" cy="507300"/>
            </a:xfrm>
            <a:prstGeom prst="straightConnector1">
              <a:avLst/>
            </a:prstGeom>
            <a:noFill/>
            <a:ln cap="flat" cmpd="sng" w="19050">
              <a:solidFill>
                <a:schemeClr val="dk2"/>
              </a:solidFill>
              <a:prstDash val="solid"/>
              <a:round/>
              <a:headEnd len="med" w="med" type="triangle"/>
              <a:tailEnd len="med" w="med" type="triangle"/>
            </a:ln>
          </p:spPr>
        </p:cxnSp>
        <p:cxnSp>
          <p:nvCxnSpPr>
            <p:cNvPr id="336" name="Google Shape;336;p31"/>
            <p:cNvCxnSpPr/>
            <p:nvPr/>
          </p:nvCxnSpPr>
          <p:spPr>
            <a:xfrm>
              <a:off x="7260776" y="3434474"/>
              <a:ext cx="11700" cy="507300"/>
            </a:xfrm>
            <a:prstGeom prst="straightConnector1">
              <a:avLst/>
            </a:prstGeom>
            <a:noFill/>
            <a:ln cap="flat" cmpd="sng" w="19050">
              <a:solidFill>
                <a:schemeClr val="dk2"/>
              </a:solidFill>
              <a:prstDash val="solid"/>
              <a:round/>
              <a:headEnd len="med" w="med" type="triangle"/>
              <a:tailEnd len="med" w="med" type="triangle"/>
            </a:ln>
          </p:spPr>
        </p:cxnSp>
        <p:sp>
          <p:nvSpPr>
            <p:cNvPr id="337" name="Google Shape;337;p31"/>
            <p:cNvSpPr/>
            <p:nvPr/>
          </p:nvSpPr>
          <p:spPr>
            <a:xfrm>
              <a:off x="5542199" y="3808312"/>
              <a:ext cx="1968300" cy="262800"/>
            </a:xfrm>
            <a:prstGeom prst="rect">
              <a:avLst/>
            </a:prstGeom>
            <a:solidFill>
              <a:srgbClr val="B6D7A8"/>
            </a:solidFill>
            <a:ln cap="flat" cmpd="sng" w="28575">
              <a:solidFill>
                <a:srgbClr val="000000"/>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1"/>
            <p:cNvSpPr/>
            <p:nvPr/>
          </p:nvSpPr>
          <p:spPr>
            <a:xfrm>
              <a:off x="5548025" y="2939263"/>
              <a:ext cx="403200" cy="507300"/>
            </a:xfrm>
            <a:prstGeom prst="flowChartMagneticDisk">
              <a:avLst/>
            </a:prstGeom>
            <a:solidFill>
              <a:srgbClr val="B6D7A8"/>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r>
                <a:rPr baseline="-25000" lang="en"/>
                <a:t>1</a:t>
              </a:r>
              <a:endParaRPr baseline="-25000"/>
            </a:p>
          </p:txBody>
        </p:sp>
        <p:sp>
          <p:nvSpPr>
            <p:cNvPr id="329" name="Google Shape;329;p31"/>
            <p:cNvSpPr/>
            <p:nvPr/>
          </p:nvSpPr>
          <p:spPr>
            <a:xfrm>
              <a:off x="6091425" y="2939238"/>
              <a:ext cx="403200" cy="507300"/>
            </a:xfrm>
            <a:prstGeom prst="flowChartMagneticDisk">
              <a:avLst/>
            </a:prstGeom>
            <a:solidFill>
              <a:srgbClr val="B6D7A8"/>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r>
                <a:rPr baseline="-25000" lang="en"/>
                <a:t>2</a:t>
              </a:r>
              <a:endParaRPr baseline="-25000"/>
            </a:p>
          </p:txBody>
        </p:sp>
        <p:sp>
          <p:nvSpPr>
            <p:cNvPr id="331" name="Google Shape;331;p31"/>
            <p:cNvSpPr/>
            <p:nvPr/>
          </p:nvSpPr>
          <p:spPr>
            <a:xfrm>
              <a:off x="7067875" y="2939238"/>
              <a:ext cx="403200" cy="507300"/>
            </a:xfrm>
            <a:prstGeom prst="flowChartMagneticDisk">
              <a:avLst/>
            </a:prstGeom>
            <a:solidFill>
              <a:srgbClr val="B6D7A8"/>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t>D</a:t>
              </a:r>
              <a:r>
                <a:rPr baseline="-25000" lang="en"/>
                <a:t>K</a:t>
              </a:r>
              <a:endParaRPr baseline="-25000"/>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32"/>
          <p:cNvSpPr txBox="1"/>
          <p:nvPr>
            <p:ph type="title"/>
          </p:nvPr>
        </p:nvSpPr>
        <p:spPr>
          <a:xfrm>
            <a:off x="311700" y="154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Method: </a:t>
            </a:r>
            <a:r>
              <a:rPr b="1" lang="en"/>
              <a:t>DM</a:t>
            </a:r>
            <a:r>
              <a:rPr b="1" baseline="30000" lang="en"/>
              <a:t>2</a:t>
            </a:r>
            <a:endParaRPr b="1" baseline="30000"/>
          </a:p>
        </p:txBody>
      </p:sp>
      <p:sp>
        <p:nvSpPr>
          <p:cNvPr id="343" name="Google Shape;343;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32"/>
          <p:cNvSpPr txBox="1"/>
          <p:nvPr/>
        </p:nvSpPr>
        <p:spPr>
          <a:xfrm>
            <a:off x="4875275" y="1120800"/>
            <a:ext cx="3766200" cy="29019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0"/>
              </a:spcAft>
              <a:buNone/>
            </a:pPr>
            <a:r>
              <a:rPr b="1" lang="en" sz="1600">
                <a:solidFill>
                  <a:schemeClr val="dk1"/>
                </a:solidFill>
                <a:latin typeface="Helvetica Neue"/>
                <a:ea typeface="Helvetica Neue"/>
                <a:cs typeface="Helvetica Neue"/>
                <a:sym typeface="Helvetica Neue"/>
              </a:rPr>
              <a:t>Theoretical Results</a:t>
            </a:r>
            <a:endParaRPr b="1" sz="1600">
              <a:solidFill>
                <a:schemeClr val="dk1"/>
              </a:solidFill>
              <a:latin typeface="Helvetica Neue"/>
              <a:ea typeface="Helvetica Neue"/>
              <a:cs typeface="Helvetica Neue"/>
              <a:sym typeface="Helvetica Neue"/>
            </a:endParaRPr>
          </a:p>
          <a:p>
            <a:pPr indent="-330200" lvl="0" marL="457200" rtl="0" algn="l">
              <a:lnSpc>
                <a:spcPct val="115000"/>
              </a:lnSpc>
              <a:spcBef>
                <a:spcPts val="1600"/>
              </a:spcBef>
              <a:spcAft>
                <a:spcPts val="0"/>
              </a:spcAft>
              <a:buClr>
                <a:schemeClr val="dk1"/>
              </a:buClr>
              <a:buSzPts val="1600"/>
              <a:buFont typeface="Karla"/>
              <a:buAutoNum type="arabicPeriod"/>
            </a:pPr>
            <a:r>
              <a:rPr lang="en" sz="1600" u="sng">
                <a:solidFill>
                  <a:schemeClr val="dk1"/>
                </a:solidFill>
                <a:latin typeface="Helvetica Neue"/>
                <a:ea typeface="Helvetica Neue"/>
                <a:cs typeface="Helvetica Neue"/>
                <a:sym typeface="Helvetica Neue"/>
              </a:rPr>
              <a:t>Multi-agent Independent Imitation Learning</a:t>
            </a:r>
            <a:r>
              <a:rPr lang="en" sz="1600">
                <a:solidFill>
                  <a:schemeClr val="dk1"/>
                </a:solidFill>
                <a:latin typeface="Helvetica Neue"/>
                <a:ea typeface="Helvetica Neue"/>
                <a:cs typeface="Helvetica Neue"/>
                <a:sym typeface="Helvetica Neue"/>
              </a:rPr>
              <a:t>: Individual distribution matching </a:t>
            </a:r>
            <a:r>
              <a:rPr b="1" lang="en" sz="1600">
                <a:solidFill>
                  <a:schemeClr val="dk1"/>
                </a:solidFill>
                <a:latin typeface="Helvetica Neue"/>
                <a:ea typeface="Helvetica Neue"/>
                <a:cs typeface="Helvetica Neue"/>
                <a:sym typeface="Helvetica Neue"/>
              </a:rPr>
              <a:t>converges</a:t>
            </a:r>
            <a:r>
              <a:rPr lang="en" sz="1600">
                <a:solidFill>
                  <a:schemeClr val="dk1"/>
                </a:solidFill>
                <a:latin typeface="Helvetica Neue"/>
                <a:ea typeface="Helvetica Neue"/>
                <a:cs typeface="Helvetica Neue"/>
                <a:sym typeface="Helvetica Neue"/>
              </a:rPr>
              <a:t> to the corresponding</a:t>
            </a:r>
            <a:r>
              <a:rPr lang="en" sz="1600">
                <a:solidFill>
                  <a:schemeClr val="dk1"/>
                </a:solidFill>
                <a:latin typeface="Helvetica Neue"/>
                <a:ea typeface="Helvetica Neue"/>
                <a:cs typeface="Helvetica Neue"/>
                <a:sym typeface="Helvetica Neue"/>
              </a:rPr>
              <a:t> e</a:t>
            </a:r>
            <a:r>
              <a:rPr lang="en" sz="1600">
                <a:solidFill>
                  <a:schemeClr val="dk1"/>
                </a:solidFill>
                <a:latin typeface="Helvetica Neue"/>
                <a:ea typeface="Helvetica Neue"/>
                <a:cs typeface="Helvetica Neue"/>
                <a:sym typeface="Helvetica Neue"/>
              </a:rPr>
              <a:t>xpert </a:t>
            </a:r>
            <a:r>
              <a:rPr lang="en" sz="1600">
                <a:solidFill>
                  <a:schemeClr val="dk1"/>
                </a:solidFill>
                <a:latin typeface="Helvetica Neue"/>
                <a:ea typeface="Helvetica Neue"/>
                <a:cs typeface="Helvetica Neue"/>
                <a:sym typeface="Helvetica Neue"/>
              </a:rPr>
              <a:t>policies</a:t>
            </a:r>
            <a:endParaRPr sz="1600">
              <a:solidFill>
                <a:schemeClr val="dk1"/>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1"/>
              </a:buClr>
              <a:buSzPts val="1600"/>
              <a:buFont typeface="Karla"/>
              <a:buAutoNum type="arabicPeriod"/>
            </a:pPr>
            <a:r>
              <a:rPr lang="en" sz="1600" u="sng">
                <a:solidFill>
                  <a:schemeClr val="dk1"/>
                </a:solidFill>
                <a:latin typeface="Helvetica Neue"/>
                <a:ea typeface="Helvetica Neue"/>
                <a:cs typeface="Helvetica Neue"/>
                <a:sym typeface="Helvetica Neue"/>
              </a:rPr>
              <a:t>Mixed Task and Imitation Rewards</a:t>
            </a:r>
            <a:r>
              <a:rPr lang="en" sz="1600">
                <a:solidFill>
                  <a:schemeClr val="dk1"/>
                </a:solidFill>
                <a:latin typeface="Helvetica Neue"/>
                <a:ea typeface="Helvetica Neue"/>
                <a:cs typeface="Helvetica Neue"/>
                <a:sym typeface="Helvetica Neue"/>
              </a:rPr>
              <a:t>: </a:t>
            </a:r>
            <a:r>
              <a:rPr lang="en" sz="1600">
                <a:solidFill>
                  <a:schemeClr val="dk1"/>
                </a:solidFill>
                <a:latin typeface="Helvetica Neue"/>
                <a:ea typeface="Helvetica Neue"/>
                <a:cs typeface="Helvetica Neue"/>
                <a:sym typeface="Helvetica Neue"/>
              </a:rPr>
              <a:t>Expert</a:t>
            </a:r>
            <a:r>
              <a:rPr lang="en" sz="1600">
                <a:solidFill>
                  <a:schemeClr val="dk1"/>
                </a:solidFill>
                <a:latin typeface="Helvetica Neue"/>
                <a:ea typeface="Helvetica Neue"/>
                <a:cs typeface="Helvetica Neue"/>
                <a:sym typeface="Helvetica Neue"/>
              </a:rPr>
              <a:t> policies are a </a:t>
            </a:r>
            <a:r>
              <a:rPr b="1" lang="en" sz="1600">
                <a:solidFill>
                  <a:schemeClr val="dk1"/>
                </a:solidFill>
                <a:latin typeface="Helvetica Neue"/>
                <a:ea typeface="Helvetica Neue"/>
                <a:cs typeface="Helvetica Neue"/>
                <a:sym typeface="Helvetica Neue"/>
              </a:rPr>
              <a:t>Nash equilibrium</a:t>
            </a:r>
            <a:r>
              <a:rPr lang="en" sz="1600">
                <a:solidFill>
                  <a:schemeClr val="dk1"/>
                </a:solidFill>
                <a:latin typeface="Helvetica Neue"/>
                <a:ea typeface="Helvetica Neue"/>
                <a:cs typeface="Helvetica Neue"/>
                <a:sym typeface="Helvetica Neue"/>
              </a:rPr>
              <a:t> if experts maximize task reward</a:t>
            </a:r>
            <a:endParaRPr i="1" sz="1600">
              <a:solidFill>
                <a:schemeClr val="dk1"/>
              </a:solidFill>
              <a:latin typeface="Helvetica Neue"/>
              <a:ea typeface="Helvetica Neue"/>
              <a:cs typeface="Helvetica Neue"/>
              <a:sym typeface="Helvetica Neue"/>
            </a:endParaRPr>
          </a:p>
        </p:txBody>
      </p:sp>
      <p:pic>
        <p:nvPicPr>
          <p:cNvPr id="345" name="Google Shape;345;p32"/>
          <p:cNvPicPr preferRelativeResize="0"/>
          <p:nvPr/>
        </p:nvPicPr>
        <p:blipFill rotWithShape="1">
          <a:blip r:embed="rId3">
            <a:alphaModFix/>
          </a:blip>
          <a:srcRect b="0" l="0" r="0" t="0"/>
          <a:stretch/>
        </p:blipFill>
        <p:spPr>
          <a:xfrm>
            <a:off x="311700" y="1120800"/>
            <a:ext cx="4446276" cy="3287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4">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33"/>
          <p:cNvSpPr txBox="1"/>
          <p:nvPr>
            <p:ph type="title"/>
          </p:nvPr>
        </p:nvSpPr>
        <p:spPr>
          <a:xfrm>
            <a:off x="311700" y="154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Experimental Results</a:t>
            </a:r>
            <a:r>
              <a:rPr b="1" lang="en"/>
              <a:t>: </a:t>
            </a:r>
            <a:r>
              <a:rPr b="1" lang="en"/>
              <a:t>DM</a:t>
            </a:r>
            <a:r>
              <a:rPr b="1" baseline="30000" lang="en"/>
              <a:t>2</a:t>
            </a:r>
            <a:endParaRPr b="1" baseline="30000"/>
          </a:p>
        </p:txBody>
      </p:sp>
      <p:sp>
        <p:nvSpPr>
          <p:cNvPr id="351" name="Google Shape;351;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52" name="Google Shape;352;p33" title="3sv4z_core_ippo-only.png"/>
          <p:cNvPicPr preferRelativeResize="0"/>
          <p:nvPr/>
        </p:nvPicPr>
        <p:blipFill rotWithShape="1">
          <a:blip r:embed="rId3">
            <a:alphaModFix/>
          </a:blip>
          <a:srcRect b="2723" l="0" r="0" t="2732"/>
          <a:stretch/>
        </p:blipFill>
        <p:spPr>
          <a:xfrm>
            <a:off x="4411750" y="1626601"/>
            <a:ext cx="3385799" cy="3264824"/>
          </a:xfrm>
          <a:prstGeom prst="rect">
            <a:avLst/>
          </a:prstGeom>
          <a:noFill/>
          <a:ln>
            <a:noFill/>
          </a:ln>
        </p:spPr>
      </p:pic>
      <p:sp>
        <p:nvSpPr>
          <p:cNvPr id="353" name="Google Shape;353;p33"/>
          <p:cNvSpPr txBox="1"/>
          <p:nvPr/>
        </p:nvSpPr>
        <p:spPr>
          <a:xfrm>
            <a:off x="193913" y="1231550"/>
            <a:ext cx="3937500" cy="4311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600"/>
              </a:spcAft>
              <a:buNone/>
            </a:pPr>
            <a:r>
              <a:rPr b="1" lang="en" sz="1600">
                <a:solidFill>
                  <a:srgbClr val="3F3F3F"/>
                </a:solidFill>
                <a:latin typeface="Helvetica Neue"/>
                <a:ea typeface="Helvetica Neue"/>
                <a:cs typeface="Helvetica Neue"/>
                <a:sym typeface="Helvetica Neue"/>
              </a:rPr>
              <a:t>StarCraft II: 3s vs 4z</a:t>
            </a:r>
            <a:endParaRPr b="1" sz="1600">
              <a:solidFill>
                <a:srgbClr val="3F3F3F"/>
              </a:solidFill>
              <a:latin typeface="Helvetica Neue"/>
              <a:ea typeface="Helvetica Neue"/>
              <a:cs typeface="Helvetica Neue"/>
              <a:sym typeface="Helvetica Neue"/>
            </a:endParaRPr>
          </a:p>
        </p:txBody>
      </p:sp>
      <p:pic>
        <p:nvPicPr>
          <p:cNvPr id="354" name="Google Shape;354;p33"/>
          <p:cNvPicPr preferRelativeResize="0"/>
          <p:nvPr/>
        </p:nvPicPr>
        <p:blipFill rotWithShape="1">
          <a:blip r:embed="rId4">
            <a:alphaModFix/>
          </a:blip>
          <a:srcRect b="-4693" l="0" r="0" t="-4693"/>
          <a:stretch/>
        </p:blipFill>
        <p:spPr>
          <a:xfrm>
            <a:off x="588475" y="1626600"/>
            <a:ext cx="3148375" cy="2142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34"/>
          <p:cNvSpPr txBox="1"/>
          <p:nvPr>
            <p:ph type="title"/>
          </p:nvPr>
        </p:nvSpPr>
        <p:spPr>
          <a:xfrm>
            <a:off x="311700" y="154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Experimental Results</a:t>
            </a:r>
            <a:r>
              <a:rPr b="1" lang="en"/>
              <a:t>: </a:t>
            </a:r>
            <a:r>
              <a:rPr b="1" lang="en"/>
              <a:t>DM</a:t>
            </a:r>
            <a:r>
              <a:rPr b="1" baseline="30000" lang="en"/>
              <a:t>2</a:t>
            </a:r>
            <a:endParaRPr b="1" baseline="30000"/>
          </a:p>
        </p:txBody>
      </p:sp>
      <p:sp>
        <p:nvSpPr>
          <p:cNvPr id="360" name="Google Shape;360;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361" name="Google Shape;361;p34" title="3sv4z_core_dm2-vs-ippo.png"/>
          <p:cNvPicPr preferRelativeResize="0"/>
          <p:nvPr/>
        </p:nvPicPr>
        <p:blipFill rotWithShape="1">
          <a:blip r:embed="rId3">
            <a:alphaModFix/>
          </a:blip>
          <a:srcRect b="2723" l="0" r="0" t="2732"/>
          <a:stretch/>
        </p:blipFill>
        <p:spPr>
          <a:xfrm>
            <a:off x="4411750" y="1626601"/>
            <a:ext cx="3385799" cy="3264824"/>
          </a:xfrm>
          <a:prstGeom prst="rect">
            <a:avLst/>
          </a:prstGeom>
          <a:noFill/>
          <a:ln>
            <a:noFill/>
          </a:ln>
        </p:spPr>
      </p:pic>
      <p:sp>
        <p:nvSpPr>
          <p:cNvPr id="362" name="Google Shape;362;p34"/>
          <p:cNvSpPr txBox="1"/>
          <p:nvPr/>
        </p:nvSpPr>
        <p:spPr>
          <a:xfrm>
            <a:off x="193913" y="1231550"/>
            <a:ext cx="3937500" cy="431100"/>
          </a:xfrm>
          <a:prstGeom prst="rect">
            <a:avLst/>
          </a:prstGeom>
          <a:noFill/>
          <a:ln>
            <a:noFill/>
          </a:ln>
        </p:spPr>
        <p:txBody>
          <a:bodyPr anchorCtr="0" anchor="t" bIns="91425" lIns="91425" spcFirstLastPara="1" rIns="91425" wrap="square" tIns="91425">
            <a:spAutoFit/>
          </a:bodyPr>
          <a:lstStyle/>
          <a:p>
            <a:pPr indent="0" lvl="0" marL="457200" rtl="0" algn="l">
              <a:lnSpc>
                <a:spcPct val="115000"/>
              </a:lnSpc>
              <a:spcBef>
                <a:spcPts val="0"/>
              </a:spcBef>
              <a:spcAft>
                <a:spcPts val="1600"/>
              </a:spcAft>
              <a:buNone/>
            </a:pPr>
            <a:r>
              <a:rPr b="1" lang="en" sz="1600">
                <a:solidFill>
                  <a:srgbClr val="3F3F3F"/>
                </a:solidFill>
                <a:latin typeface="Helvetica Neue"/>
                <a:ea typeface="Helvetica Neue"/>
                <a:cs typeface="Helvetica Neue"/>
                <a:sym typeface="Helvetica Neue"/>
              </a:rPr>
              <a:t>StarCraft II: 3s vs 4z</a:t>
            </a:r>
            <a:endParaRPr b="1" sz="1600">
              <a:solidFill>
                <a:srgbClr val="3F3F3F"/>
              </a:solidFill>
              <a:latin typeface="Helvetica Neue"/>
              <a:ea typeface="Helvetica Neue"/>
              <a:cs typeface="Helvetica Neue"/>
              <a:sym typeface="Helvetica Neue"/>
            </a:endParaRPr>
          </a:p>
        </p:txBody>
      </p:sp>
      <p:pic>
        <p:nvPicPr>
          <p:cNvPr id="363" name="Google Shape;363;p34"/>
          <p:cNvPicPr preferRelativeResize="0"/>
          <p:nvPr/>
        </p:nvPicPr>
        <p:blipFill rotWithShape="1">
          <a:blip r:embed="rId4">
            <a:alphaModFix/>
          </a:blip>
          <a:srcRect b="-4693" l="0" r="0" t="-4693"/>
          <a:stretch/>
        </p:blipFill>
        <p:spPr>
          <a:xfrm>
            <a:off x="588475" y="1626600"/>
            <a:ext cx="3148375" cy="21421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35"/>
          <p:cNvSpPr txBox="1"/>
          <p:nvPr>
            <p:ph type="title"/>
          </p:nvPr>
        </p:nvSpPr>
        <p:spPr>
          <a:xfrm>
            <a:off x="311700" y="1547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Contribution 2: DM</a:t>
            </a:r>
            <a:r>
              <a:rPr b="1" baseline="30000" lang="en"/>
              <a:t>2</a:t>
            </a:r>
            <a:endParaRPr b="1" baseline="30000"/>
          </a:p>
        </p:txBody>
      </p:sp>
      <p:sp>
        <p:nvSpPr>
          <p:cNvPr id="369" name="Google Shape;369;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370" name="Google Shape;370;p35"/>
          <p:cNvSpPr txBox="1"/>
          <p:nvPr/>
        </p:nvSpPr>
        <p:spPr>
          <a:xfrm>
            <a:off x="643775" y="1953100"/>
            <a:ext cx="34380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Helvetica Neue"/>
                <a:ea typeface="Helvetica Neue"/>
                <a:cs typeface="Helvetica Neue"/>
                <a:sym typeface="Helvetica Neue"/>
              </a:rPr>
              <a:t>First decentralized MARL method to use </a:t>
            </a:r>
            <a:r>
              <a:rPr b="1" lang="en" sz="1800">
                <a:solidFill>
                  <a:schemeClr val="dk1"/>
                </a:solidFill>
                <a:latin typeface="Helvetica Neue"/>
                <a:ea typeface="Helvetica Neue"/>
                <a:cs typeface="Helvetica Neue"/>
                <a:sym typeface="Helvetica Neue"/>
              </a:rPr>
              <a:t>team demonstrations</a:t>
            </a:r>
            <a:r>
              <a:rPr lang="en" sz="1800">
                <a:solidFill>
                  <a:schemeClr val="dk1"/>
                </a:solidFill>
                <a:latin typeface="Helvetica Neue"/>
                <a:ea typeface="Helvetica Neue"/>
                <a:cs typeface="Helvetica Neue"/>
                <a:sym typeface="Helvetica Neue"/>
              </a:rPr>
              <a:t> as a </a:t>
            </a:r>
            <a:r>
              <a:rPr lang="en" sz="1800">
                <a:solidFill>
                  <a:schemeClr val="dk1"/>
                </a:solidFill>
                <a:latin typeface="Helvetica Neue"/>
                <a:ea typeface="Helvetica Neue"/>
                <a:cs typeface="Helvetica Neue"/>
                <a:sym typeface="Helvetica Neue"/>
              </a:rPr>
              <a:t>coordination</a:t>
            </a:r>
            <a:r>
              <a:rPr lang="en" sz="1800">
                <a:solidFill>
                  <a:schemeClr val="dk1"/>
                </a:solidFill>
                <a:latin typeface="Helvetica Neue"/>
                <a:ea typeface="Helvetica Neue"/>
                <a:cs typeface="Helvetica Neue"/>
                <a:sym typeface="Helvetica Neue"/>
              </a:rPr>
              <a:t> signal for improving learning efficiency</a:t>
            </a:r>
            <a:endParaRPr sz="1800">
              <a:solidFill>
                <a:schemeClr val="dk1"/>
              </a:solidFill>
              <a:latin typeface="Helvetica Neue"/>
              <a:ea typeface="Helvetica Neue"/>
              <a:cs typeface="Helvetica Neue"/>
              <a:sym typeface="Helvetica Neue"/>
            </a:endParaRPr>
          </a:p>
        </p:txBody>
      </p:sp>
      <p:pic>
        <p:nvPicPr>
          <p:cNvPr id="371" name="Google Shape;371;p35"/>
          <p:cNvPicPr preferRelativeResize="0"/>
          <p:nvPr/>
        </p:nvPicPr>
        <p:blipFill rotWithShape="1">
          <a:blip r:embed="rId3">
            <a:alphaModFix/>
          </a:blip>
          <a:srcRect b="0" l="0" r="0" t="0"/>
          <a:stretch/>
        </p:blipFill>
        <p:spPr>
          <a:xfrm>
            <a:off x="4316300" y="1094125"/>
            <a:ext cx="4446276" cy="32878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Dissertation Outline</a:t>
            </a:r>
            <a:endParaRPr/>
          </a:p>
        </p:txBody>
      </p:sp>
      <p:sp>
        <p:nvSpPr>
          <p:cNvPr id="377" name="Google Shape;377;p3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378" name="Google Shape;378;p36"/>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N-Agent Ad Hoc Teamwork</a:t>
            </a:r>
            <a:endParaRPr b="1"/>
          </a:p>
        </p:txBody>
      </p:sp>
      <p:sp>
        <p:nvSpPr>
          <p:cNvPr id="384" name="Google Shape;384;p37"/>
          <p:cNvSpPr txBox="1"/>
          <p:nvPr>
            <p:ph idx="1" type="body"/>
          </p:nvPr>
        </p:nvSpPr>
        <p:spPr>
          <a:xfrm>
            <a:off x="457200" y="1151750"/>
            <a:ext cx="5376900" cy="23016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Clr>
                <a:schemeClr val="dk1"/>
              </a:buClr>
              <a:buSzPts val="1100"/>
              <a:buFont typeface="Arial"/>
              <a:buNone/>
            </a:pPr>
            <a:r>
              <a:rPr lang="en" sz="1600">
                <a:solidFill>
                  <a:schemeClr val="dk1"/>
                </a:solidFill>
              </a:rPr>
              <a:t>In a cooperative scenario, can we design an algorithm to control dynamically varying </a:t>
            </a:r>
            <a:r>
              <a:rPr b="1" lang="en" sz="1600">
                <a:solidFill>
                  <a:schemeClr val="dk1"/>
                </a:solidFill>
              </a:rPr>
              <a:t>subteams</a:t>
            </a:r>
            <a:r>
              <a:rPr lang="en" sz="1600">
                <a:solidFill>
                  <a:schemeClr val="dk1"/>
                </a:solidFill>
              </a:rPr>
              <a:t> of agents that have never met one another?</a:t>
            </a:r>
            <a:endParaRPr b="1" sz="1600">
              <a:solidFill>
                <a:schemeClr val="dk1"/>
              </a:solidFill>
            </a:endParaRPr>
          </a:p>
          <a:p>
            <a:pPr indent="0" lvl="0" marL="0" rtl="0" algn="l">
              <a:spcBef>
                <a:spcPts val="1200"/>
              </a:spcBef>
              <a:spcAft>
                <a:spcPts val="0"/>
              </a:spcAft>
              <a:buClr>
                <a:schemeClr val="dk1"/>
              </a:buClr>
              <a:buSzPts val="1100"/>
              <a:buFont typeface="Arial"/>
              <a:buNone/>
            </a:pPr>
            <a:r>
              <a:rPr b="1" lang="en" sz="1600">
                <a:solidFill>
                  <a:schemeClr val="dk1"/>
                </a:solidFill>
              </a:rPr>
              <a:t>[Contributions 3 and 4; Learning </a:t>
            </a:r>
            <a:r>
              <a:rPr b="1" lang="en" sz="1600">
                <a:solidFill>
                  <a:srgbClr val="BF5700"/>
                </a:solidFill>
              </a:rPr>
              <a:t>From</a:t>
            </a:r>
            <a:r>
              <a:rPr b="1" lang="en" sz="1600">
                <a:solidFill>
                  <a:schemeClr val="dk1"/>
                </a:solidFill>
              </a:rPr>
              <a:t> and </a:t>
            </a:r>
            <a:r>
              <a:rPr b="1" lang="en" sz="1600">
                <a:solidFill>
                  <a:srgbClr val="BF5700"/>
                </a:solidFill>
              </a:rPr>
              <a:t>With</a:t>
            </a:r>
            <a:r>
              <a:rPr b="1" lang="en" sz="1600">
                <a:solidFill>
                  <a:schemeClr val="dk1"/>
                </a:solidFill>
              </a:rPr>
              <a:t>]</a:t>
            </a:r>
            <a:endParaRPr sz="1800">
              <a:solidFill>
                <a:schemeClr val="dk1"/>
              </a:solidFill>
            </a:endParaRPr>
          </a:p>
          <a:p>
            <a:pPr indent="0" lvl="0" marL="0" rtl="0" algn="l">
              <a:spcBef>
                <a:spcPts val="1200"/>
              </a:spcBef>
              <a:spcAft>
                <a:spcPts val="0"/>
              </a:spcAft>
              <a:buNone/>
            </a:pPr>
            <a:r>
              <a:t/>
            </a:r>
            <a:endParaRPr b="1" i="1" sz="1400">
              <a:solidFill>
                <a:schemeClr val="dk1"/>
              </a:solidFill>
            </a:endParaRPr>
          </a:p>
          <a:p>
            <a:pPr indent="0" lvl="0" marL="0" rtl="0" algn="l">
              <a:spcBef>
                <a:spcPts val="1200"/>
              </a:spcBef>
              <a:spcAft>
                <a:spcPts val="1200"/>
              </a:spcAft>
              <a:buNone/>
            </a:pPr>
            <a:r>
              <a:rPr b="1" i="1" lang="en" sz="1400">
                <a:solidFill>
                  <a:schemeClr val="dk1"/>
                </a:solidFill>
              </a:rPr>
              <a:t>Wang, C.</a:t>
            </a:r>
            <a:r>
              <a:rPr i="1" lang="en" sz="1400">
                <a:solidFill>
                  <a:schemeClr val="dk1"/>
                </a:solidFill>
              </a:rPr>
              <a:t>, Rahman, A., Durugkar, I., Liebman, E.,  Stone, P. N-Agent Ad Hoc Teamwork. NeurIPS 2024.</a:t>
            </a:r>
            <a:endParaRPr i="1" sz="1400">
              <a:solidFill>
                <a:schemeClr val="dk1"/>
              </a:solidFill>
            </a:endParaRPr>
          </a:p>
        </p:txBody>
      </p:sp>
      <p:sp>
        <p:nvSpPr>
          <p:cNvPr id="385" name="Google Shape;385;p3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386" name="Google Shape;386;p37"/>
          <p:cNvGrpSpPr/>
          <p:nvPr/>
        </p:nvGrpSpPr>
        <p:grpSpPr>
          <a:xfrm>
            <a:off x="5901337" y="1838033"/>
            <a:ext cx="2597815" cy="1855969"/>
            <a:chOff x="6390125" y="2920375"/>
            <a:chExt cx="2293876" cy="1638825"/>
          </a:xfrm>
        </p:grpSpPr>
        <p:pic>
          <p:nvPicPr>
            <p:cNvPr id="387" name="Google Shape;387;p37"/>
            <p:cNvPicPr preferRelativeResize="0"/>
            <p:nvPr/>
          </p:nvPicPr>
          <p:blipFill>
            <a:blip r:embed="rId3">
              <a:alphaModFix/>
            </a:blip>
            <a:stretch>
              <a:fillRect/>
            </a:stretch>
          </p:blipFill>
          <p:spPr>
            <a:xfrm>
              <a:off x="6390125" y="2920375"/>
              <a:ext cx="2293876" cy="1436540"/>
            </a:xfrm>
            <a:prstGeom prst="rect">
              <a:avLst/>
            </a:prstGeom>
            <a:noFill/>
            <a:ln>
              <a:noFill/>
            </a:ln>
          </p:spPr>
        </p:pic>
        <p:sp>
          <p:nvSpPr>
            <p:cNvPr id="388" name="Google Shape;388;p37"/>
            <p:cNvSpPr txBox="1"/>
            <p:nvPr/>
          </p:nvSpPr>
          <p:spPr>
            <a:xfrm>
              <a:off x="7042807" y="4251700"/>
              <a:ext cx="988500" cy="307500"/>
            </a:xfrm>
            <a:prstGeom prst="rect">
              <a:avLst/>
            </a:prstGeom>
            <a:noFill/>
            <a:ln>
              <a:noFill/>
            </a:ln>
          </p:spPr>
          <p:txBody>
            <a:bodyPr anchorCtr="0" anchor="t" bIns="103550" lIns="103550" spcFirstLastPara="1" rIns="103550" wrap="square" tIns="103550">
              <a:noAutofit/>
            </a:bodyPr>
            <a:lstStyle/>
            <a:p>
              <a:pPr indent="0" lvl="0" marL="0" rtl="0" algn="ctr">
                <a:spcBef>
                  <a:spcPts val="0"/>
                </a:spcBef>
                <a:spcAft>
                  <a:spcPts val="0"/>
                </a:spcAft>
                <a:buNone/>
              </a:pPr>
              <a:r>
                <a:rPr lang="en" sz="1133" u="sng">
                  <a:solidFill>
                    <a:srgbClr val="999999"/>
                  </a:solidFill>
                  <a:latin typeface="Karla"/>
                  <a:ea typeface="Karla"/>
                  <a:cs typeface="Karla"/>
                  <a:sym typeface="Karla"/>
                  <a:hlinkClick r:id="rId4">
                    <a:extLst>
                      <a:ext uri="{A12FA001-AC4F-418D-AE19-62706E023703}">
                        <ahyp:hlinkClr val="tx"/>
                      </a:ext>
                    </a:extLst>
                  </a:hlinkClick>
                </a:rPr>
                <a:t>source</a:t>
              </a:r>
              <a:endParaRPr sz="1133">
                <a:solidFill>
                  <a:srgbClr val="999999"/>
                </a:solidFill>
                <a:latin typeface="Karla"/>
                <a:ea typeface="Karla"/>
                <a:cs typeface="Karla"/>
                <a:sym typeface="Karla"/>
              </a:endParaRPr>
            </a:p>
          </p:txBody>
        </p:sp>
      </p:grpSp>
      <p:grpSp>
        <p:nvGrpSpPr>
          <p:cNvPr id="389" name="Google Shape;389;p37"/>
          <p:cNvGrpSpPr/>
          <p:nvPr/>
        </p:nvGrpSpPr>
        <p:grpSpPr>
          <a:xfrm>
            <a:off x="457212" y="3634000"/>
            <a:ext cx="937500" cy="1166595"/>
            <a:chOff x="3136124" y="3778650"/>
            <a:chExt cx="937500" cy="1166595"/>
          </a:xfrm>
        </p:grpSpPr>
        <p:pic>
          <p:nvPicPr>
            <p:cNvPr id="390" name="Google Shape;390;p37"/>
            <p:cNvPicPr preferRelativeResize="0"/>
            <p:nvPr/>
          </p:nvPicPr>
          <p:blipFill rotWithShape="1">
            <a:blip r:embed="rId5">
              <a:alphaModFix/>
            </a:blip>
            <a:srcRect b="13759" l="110" r="-110" t="7164"/>
            <a:stretch/>
          </p:blipFill>
          <p:spPr>
            <a:xfrm>
              <a:off x="3180075" y="3778650"/>
              <a:ext cx="849600" cy="849600"/>
            </a:xfrm>
            <a:prstGeom prst="roundRect">
              <a:avLst>
                <a:gd fmla="val 16667" name="adj"/>
              </a:avLst>
            </a:prstGeom>
            <a:noFill/>
            <a:ln>
              <a:noFill/>
            </a:ln>
          </p:spPr>
        </p:pic>
        <p:sp>
          <p:nvSpPr>
            <p:cNvPr id="391" name="Google Shape;391;p37"/>
            <p:cNvSpPr txBox="1"/>
            <p:nvPr/>
          </p:nvSpPr>
          <p:spPr>
            <a:xfrm>
              <a:off x="3136124" y="4637445"/>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Caroline Wang</a:t>
              </a:r>
              <a:endParaRPr baseline="30000" sz="800">
                <a:latin typeface="Karla"/>
                <a:ea typeface="Karla"/>
                <a:cs typeface="Karla"/>
                <a:sym typeface="Karla"/>
              </a:endParaRPr>
            </a:p>
          </p:txBody>
        </p:sp>
      </p:grpSp>
      <p:grpSp>
        <p:nvGrpSpPr>
          <p:cNvPr id="392" name="Google Shape;392;p37"/>
          <p:cNvGrpSpPr/>
          <p:nvPr/>
        </p:nvGrpSpPr>
        <p:grpSpPr>
          <a:xfrm>
            <a:off x="3337158" y="3643275"/>
            <a:ext cx="937500" cy="1148050"/>
            <a:chOff x="2624324" y="1425000"/>
            <a:chExt cx="937500" cy="1148050"/>
          </a:xfrm>
        </p:grpSpPr>
        <p:pic>
          <p:nvPicPr>
            <p:cNvPr id="393" name="Google Shape;393;p37"/>
            <p:cNvPicPr preferRelativeResize="0"/>
            <p:nvPr/>
          </p:nvPicPr>
          <p:blipFill rotWithShape="1">
            <a:blip r:embed="rId6">
              <a:alphaModFix/>
            </a:blip>
            <a:srcRect b="25816" l="5527" r="17915" t="0"/>
            <a:stretch/>
          </p:blipFill>
          <p:spPr>
            <a:xfrm>
              <a:off x="2677150" y="1425000"/>
              <a:ext cx="849600" cy="825900"/>
            </a:xfrm>
            <a:prstGeom prst="roundRect">
              <a:avLst>
                <a:gd fmla="val 16667" name="adj"/>
              </a:avLst>
            </a:prstGeom>
            <a:noFill/>
            <a:ln>
              <a:noFill/>
            </a:ln>
          </p:spPr>
        </p:pic>
        <p:sp>
          <p:nvSpPr>
            <p:cNvPr id="394" name="Google Shape;394;p37"/>
            <p:cNvSpPr txBox="1"/>
            <p:nvPr/>
          </p:nvSpPr>
          <p:spPr>
            <a:xfrm>
              <a:off x="2624324"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Elad Liebman</a:t>
              </a:r>
              <a:endParaRPr baseline="30000" sz="800">
                <a:latin typeface="Karla"/>
                <a:ea typeface="Karla"/>
                <a:cs typeface="Karla"/>
                <a:sym typeface="Karla"/>
              </a:endParaRPr>
            </a:p>
          </p:txBody>
        </p:sp>
      </p:grpSp>
      <p:grpSp>
        <p:nvGrpSpPr>
          <p:cNvPr id="395" name="Google Shape;395;p37"/>
          <p:cNvGrpSpPr/>
          <p:nvPr/>
        </p:nvGrpSpPr>
        <p:grpSpPr>
          <a:xfrm>
            <a:off x="2360618" y="3642875"/>
            <a:ext cx="937500" cy="1148825"/>
            <a:chOff x="3666962" y="1424225"/>
            <a:chExt cx="937500" cy="1148825"/>
          </a:xfrm>
        </p:grpSpPr>
        <p:pic>
          <p:nvPicPr>
            <p:cNvPr id="396" name="Google Shape;396;p37"/>
            <p:cNvPicPr preferRelativeResize="0"/>
            <p:nvPr/>
          </p:nvPicPr>
          <p:blipFill rotWithShape="1">
            <a:blip r:embed="rId7">
              <a:alphaModFix/>
            </a:blip>
            <a:srcRect b="15054" l="8855" r="8847" t="3173"/>
            <a:stretch/>
          </p:blipFill>
          <p:spPr>
            <a:xfrm>
              <a:off x="3732400" y="1424225"/>
              <a:ext cx="828600" cy="825900"/>
            </a:xfrm>
            <a:prstGeom prst="roundRect">
              <a:avLst>
                <a:gd fmla="val 16667" name="adj"/>
              </a:avLst>
            </a:prstGeom>
            <a:noFill/>
            <a:ln>
              <a:noFill/>
            </a:ln>
          </p:spPr>
        </p:pic>
        <p:sp>
          <p:nvSpPr>
            <p:cNvPr id="397" name="Google Shape;397;p37"/>
            <p:cNvSpPr txBox="1"/>
            <p:nvPr/>
          </p:nvSpPr>
          <p:spPr>
            <a:xfrm>
              <a:off x="3666962"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Ishan Durugkar</a:t>
              </a:r>
              <a:endParaRPr baseline="30000" sz="800">
                <a:latin typeface="Karla"/>
                <a:ea typeface="Karla"/>
                <a:cs typeface="Karla"/>
                <a:sym typeface="Karla"/>
              </a:endParaRPr>
            </a:p>
          </p:txBody>
        </p:sp>
      </p:grpSp>
      <p:grpSp>
        <p:nvGrpSpPr>
          <p:cNvPr id="398" name="Google Shape;398;p37"/>
          <p:cNvGrpSpPr/>
          <p:nvPr/>
        </p:nvGrpSpPr>
        <p:grpSpPr>
          <a:xfrm>
            <a:off x="4359926" y="3637248"/>
            <a:ext cx="849601" cy="1160105"/>
            <a:chOff x="7660325" y="2986833"/>
            <a:chExt cx="849601" cy="1160105"/>
          </a:xfrm>
        </p:grpSpPr>
        <p:pic>
          <p:nvPicPr>
            <p:cNvPr id="399" name="Google Shape;399;p37"/>
            <p:cNvPicPr preferRelativeResize="0"/>
            <p:nvPr/>
          </p:nvPicPr>
          <p:blipFill rotWithShape="1">
            <a:blip r:embed="rId8">
              <a:alphaModFix/>
            </a:blip>
            <a:srcRect b="0" l="8388" r="8396" t="5562"/>
            <a:stretch/>
          </p:blipFill>
          <p:spPr>
            <a:xfrm>
              <a:off x="7660325" y="2986833"/>
              <a:ext cx="849600" cy="852300"/>
            </a:xfrm>
            <a:prstGeom prst="roundRect">
              <a:avLst>
                <a:gd fmla="val 16667" name="adj"/>
              </a:avLst>
            </a:prstGeom>
            <a:noFill/>
            <a:ln>
              <a:noFill/>
            </a:ln>
          </p:spPr>
        </p:pic>
        <p:sp>
          <p:nvSpPr>
            <p:cNvPr id="400" name="Google Shape;400;p37"/>
            <p:cNvSpPr txBox="1"/>
            <p:nvPr/>
          </p:nvSpPr>
          <p:spPr>
            <a:xfrm>
              <a:off x="7660326" y="3839138"/>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Peter Stone</a:t>
              </a:r>
              <a:endParaRPr baseline="30000" sz="800">
                <a:latin typeface="Karla"/>
                <a:ea typeface="Karla"/>
                <a:cs typeface="Karla"/>
                <a:sym typeface="Karla"/>
              </a:endParaRPr>
            </a:p>
          </p:txBody>
        </p:sp>
      </p:grpSp>
      <p:grpSp>
        <p:nvGrpSpPr>
          <p:cNvPr id="401" name="Google Shape;401;p37"/>
          <p:cNvGrpSpPr/>
          <p:nvPr/>
        </p:nvGrpSpPr>
        <p:grpSpPr>
          <a:xfrm>
            <a:off x="1431760" y="3635265"/>
            <a:ext cx="900000" cy="1164040"/>
            <a:chOff x="7102204" y="1329700"/>
            <a:chExt cx="900000" cy="1164040"/>
          </a:xfrm>
        </p:grpSpPr>
        <p:sp>
          <p:nvSpPr>
            <p:cNvPr id="402" name="Google Shape;402;p37"/>
            <p:cNvSpPr txBox="1"/>
            <p:nvPr/>
          </p:nvSpPr>
          <p:spPr>
            <a:xfrm>
              <a:off x="7102204" y="2185940"/>
              <a:ext cx="9000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Arrasy Rahman</a:t>
              </a:r>
              <a:endParaRPr baseline="30000" sz="800">
                <a:latin typeface="Karla"/>
                <a:ea typeface="Karla"/>
                <a:cs typeface="Karla"/>
                <a:sym typeface="Karla"/>
              </a:endParaRPr>
            </a:p>
          </p:txBody>
        </p:sp>
        <p:pic>
          <p:nvPicPr>
            <p:cNvPr id="403" name="Google Shape;403;p37"/>
            <p:cNvPicPr preferRelativeResize="0"/>
            <p:nvPr/>
          </p:nvPicPr>
          <p:blipFill>
            <a:blip r:embed="rId9">
              <a:alphaModFix/>
            </a:blip>
            <a:stretch>
              <a:fillRect/>
            </a:stretch>
          </p:blipFill>
          <p:spPr>
            <a:xfrm>
              <a:off x="7132888" y="1329700"/>
              <a:ext cx="828600" cy="828600"/>
            </a:xfrm>
            <a:prstGeom prst="roundRect">
              <a:avLst>
                <a:gd fmla="val 16667" name="adj"/>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8"/>
          <p:cNvSpPr txBox="1"/>
          <p:nvPr>
            <p:ph type="title"/>
          </p:nvPr>
        </p:nvSpPr>
        <p:spPr>
          <a:xfrm>
            <a:off x="327175" y="197245"/>
            <a:ext cx="87783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Current multi-agent learning paradigms are not </a:t>
            </a:r>
            <a:r>
              <a:rPr b="1" lang="en" sz="2400">
                <a:solidFill>
                  <a:srgbClr val="BF5700"/>
                </a:solidFill>
              </a:rPr>
              <a:t>flexible</a:t>
            </a:r>
            <a:r>
              <a:rPr b="1" lang="en" sz="2400">
                <a:solidFill>
                  <a:srgbClr val="FF9900"/>
                </a:solidFill>
              </a:rPr>
              <a:t> </a:t>
            </a:r>
            <a:r>
              <a:rPr b="1" lang="en" sz="2400"/>
              <a:t>enough</a:t>
            </a:r>
            <a:endParaRPr b="1" sz="2400"/>
          </a:p>
        </p:txBody>
      </p:sp>
      <p:sp>
        <p:nvSpPr>
          <p:cNvPr id="409" name="Google Shape;409;p38"/>
          <p:cNvSpPr txBox="1"/>
          <p:nvPr>
            <p:ph idx="1" type="body"/>
          </p:nvPr>
        </p:nvSpPr>
        <p:spPr>
          <a:xfrm>
            <a:off x="431000" y="1335275"/>
            <a:ext cx="3825600" cy="2397900"/>
          </a:xfrm>
          <a:prstGeom prst="rect">
            <a:avLst/>
          </a:prstGeom>
        </p:spPr>
        <p:txBody>
          <a:bodyPr anchorCtr="0" anchor="t" bIns="45700" lIns="91425" spcFirstLastPara="1" rIns="91425" wrap="square" tIns="45700">
            <a:noAutofit/>
          </a:bodyPr>
          <a:lstStyle/>
          <a:p>
            <a:pPr indent="-330200" lvl="0" marL="457200" rtl="0" algn="l">
              <a:spcBef>
                <a:spcPts val="360"/>
              </a:spcBef>
              <a:spcAft>
                <a:spcPts val="0"/>
              </a:spcAft>
              <a:buClr>
                <a:schemeClr val="dk1"/>
              </a:buClr>
              <a:buSzPts val="1600"/>
              <a:buChar char="➔"/>
            </a:pPr>
            <a:r>
              <a:rPr lang="en" sz="1600">
                <a:solidFill>
                  <a:schemeClr val="dk1"/>
                </a:solidFill>
              </a:rPr>
              <a:t>Cooperative Multi-Agent Reinforcement Learning</a:t>
            </a:r>
            <a:r>
              <a:rPr baseline="30000" lang="en" sz="1600">
                <a:solidFill>
                  <a:schemeClr val="dk1"/>
                </a:solidFill>
              </a:rPr>
              <a:t>[1]</a:t>
            </a:r>
            <a:r>
              <a:rPr lang="en" sz="1600">
                <a:solidFill>
                  <a:schemeClr val="dk1"/>
                </a:solidFill>
              </a:rPr>
              <a:t> (CMARL) assumes </a:t>
            </a:r>
            <a:r>
              <a:rPr b="1" lang="en" sz="1600">
                <a:solidFill>
                  <a:schemeClr val="dk1"/>
                </a:solidFill>
              </a:rPr>
              <a:t>all </a:t>
            </a:r>
            <a:r>
              <a:rPr lang="en" sz="1600">
                <a:solidFill>
                  <a:schemeClr val="dk1"/>
                </a:solidFill>
              </a:rPr>
              <a:t>agents are under control of learning algorithm </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Ad Hoc Teamwork</a:t>
            </a:r>
            <a:r>
              <a:rPr baseline="30000" lang="en" sz="1600">
                <a:solidFill>
                  <a:schemeClr val="dk1"/>
                </a:solidFill>
              </a:rPr>
              <a:t>[2]</a:t>
            </a:r>
            <a:r>
              <a:rPr lang="en" sz="1600">
                <a:solidFill>
                  <a:schemeClr val="dk1"/>
                </a:solidFill>
              </a:rPr>
              <a:t> (AHT) &amp; Zero Shot Coordination</a:t>
            </a:r>
            <a:r>
              <a:rPr baseline="30000" lang="en" sz="1600">
                <a:solidFill>
                  <a:schemeClr val="dk1"/>
                </a:solidFill>
              </a:rPr>
              <a:t>[3]</a:t>
            </a:r>
            <a:r>
              <a:rPr lang="en" sz="1600">
                <a:solidFill>
                  <a:schemeClr val="dk1"/>
                </a:solidFill>
              </a:rPr>
              <a:t> (ZSC): assumes a </a:t>
            </a:r>
            <a:r>
              <a:rPr b="1" lang="en" sz="1600">
                <a:solidFill>
                  <a:schemeClr val="dk1"/>
                </a:solidFill>
              </a:rPr>
              <a:t>fixed </a:t>
            </a:r>
            <a:r>
              <a:rPr lang="en" sz="1600">
                <a:solidFill>
                  <a:schemeClr val="dk1"/>
                </a:solidFill>
              </a:rPr>
              <a:t>subset of team </a:t>
            </a:r>
            <a:r>
              <a:rPr lang="en" sz="1600">
                <a:solidFill>
                  <a:schemeClr val="dk1"/>
                </a:solidFill>
              </a:rPr>
              <a:t>under control of learning algorithm</a:t>
            </a:r>
            <a:endParaRPr sz="1600">
              <a:solidFill>
                <a:schemeClr val="dk1"/>
              </a:solidFill>
            </a:endParaRPr>
          </a:p>
        </p:txBody>
      </p:sp>
      <p:pic>
        <p:nvPicPr>
          <p:cNvPr id="410" name="Google Shape;410;p38"/>
          <p:cNvPicPr preferRelativeResize="0"/>
          <p:nvPr/>
        </p:nvPicPr>
        <p:blipFill rotWithShape="1">
          <a:blip r:embed="rId3">
            <a:alphaModFix/>
          </a:blip>
          <a:srcRect b="0" l="0" r="0" t="-2807"/>
          <a:stretch/>
        </p:blipFill>
        <p:spPr>
          <a:xfrm>
            <a:off x="4524912" y="1860931"/>
            <a:ext cx="3154299" cy="1610318"/>
          </a:xfrm>
          <a:prstGeom prst="rect">
            <a:avLst/>
          </a:prstGeom>
          <a:noFill/>
          <a:ln>
            <a:noFill/>
          </a:ln>
        </p:spPr>
      </p:pic>
      <p:pic>
        <p:nvPicPr>
          <p:cNvPr id="411" name="Google Shape;411;p38"/>
          <p:cNvPicPr preferRelativeResize="0"/>
          <p:nvPr/>
        </p:nvPicPr>
        <p:blipFill rotWithShape="1">
          <a:blip r:embed="rId4">
            <a:alphaModFix/>
          </a:blip>
          <a:srcRect b="0" l="0" r="0" t="22396"/>
          <a:stretch/>
        </p:blipFill>
        <p:spPr>
          <a:xfrm>
            <a:off x="4522819" y="1756388"/>
            <a:ext cx="3066887" cy="1714852"/>
          </a:xfrm>
          <a:prstGeom prst="rect">
            <a:avLst/>
          </a:prstGeom>
          <a:noFill/>
          <a:ln>
            <a:noFill/>
          </a:ln>
        </p:spPr>
      </p:pic>
      <p:pic>
        <p:nvPicPr>
          <p:cNvPr id="412" name="Google Shape;412;p38"/>
          <p:cNvPicPr preferRelativeResize="0"/>
          <p:nvPr/>
        </p:nvPicPr>
        <p:blipFill>
          <a:blip r:embed="rId5">
            <a:alphaModFix/>
          </a:blip>
          <a:stretch>
            <a:fillRect/>
          </a:stretch>
        </p:blipFill>
        <p:spPr>
          <a:xfrm>
            <a:off x="4394614" y="1901281"/>
            <a:ext cx="3782001" cy="1610301"/>
          </a:xfrm>
          <a:prstGeom prst="rect">
            <a:avLst/>
          </a:prstGeom>
          <a:noFill/>
          <a:ln>
            <a:noFill/>
          </a:ln>
        </p:spPr>
      </p:pic>
      <p:sp>
        <p:nvSpPr>
          <p:cNvPr id="413" name="Google Shape;413;p3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14" name="Google Shape;414;p38"/>
          <p:cNvSpPr txBox="1"/>
          <p:nvPr/>
        </p:nvSpPr>
        <p:spPr>
          <a:xfrm>
            <a:off x="259775" y="4479875"/>
            <a:ext cx="6691800" cy="57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434343"/>
                </a:solidFill>
                <a:latin typeface="Karla"/>
                <a:ea typeface="Karla"/>
                <a:cs typeface="Karla"/>
                <a:sym typeface="Karla"/>
              </a:rPr>
              <a:t>[1] Sunehag et al., Value Decomposition Networks for Cooperative Multiagent learning, AAMAS 2018.</a:t>
            </a:r>
            <a:endParaRPr sz="1000">
              <a:solidFill>
                <a:srgbClr val="434343"/>
              </a:solidFill>
              <a:latin typeface="Karla"/>
              <a:ea typeface="Karla"/>
              <a:cs typeface="Karla"/>
              <a:sym typeface="Karla"/>
            </a:endParaRPr>
          </a:p>
          <a:p>
            <a:pPr indent="0" lvl="0" marL="0" rtl="0" algn="l">
              <a:spcBef>
                <a:spcPts val="0"/>
              </a:spcBef>
              <a:spcAft>
                <a:spcPts val="0"/>
              </a:spcAft>
              <a:buNone/>
            </a:pPr>
            <a:r>
              <a:rPr lang="en" sz="1000">
                <a:solidFill>
                  <a:srgbClr val="434343"/>
                </a:solidFill>
                <a:latin typeface="Karla"/>
                <a:ea typeface="Karla"/>
                <a:cs typeface="Karla"/>
                <a:sym typeface="Karla"/>
              </a:rPr>
              <a:t>[2] Mirsky et al. A Survey of Ad Hoc Teamwork Research. EUMAS 2022.</a:t>
            </a:r>
            <a:endParaRPr sz="1000">
              <a:solidFill>
                <a:srgbClr val="434343"/>
              </a:solidFill>
              <a:latin typeface="Karla"/>
              <a:ea typeface="Karla"/>
              <a:cs typeface="Karla"/>
              <a:sym typeface="Karla"/>
            </a:endParaRPr>
          </a:p>
          <a:p>
            <a:pPr indent="0" lvl="0" marL="0" rtl="0" algn="l">
              <a:spcBef>
                <a:spcPts val="0"/>
              </a:spcBef>
              <a:spcAft>
                <a:spcPts val="0"/>
              </a:spcAft>
              <a:buNone/>
            </a:pPr>
            <a:r>
              <a:rPr lang="en" sz="1000">
                <a:solidFill>
                  <a:srgbClr val="434343"/>
                </a:solidFill>
                <a:latin typeface="Karla"/>
                <a:ea typeface="Karla"/>
                <a:cs typeface="Karla"/>
                <a:sym typeface="Karla"/>
              </a:rPr>
              <a:t>[3] Hu et al. “Other-Play” for Zero-Shot Coordination. ICML 2020</a:t>
            </a:r>
            <a:endParaRPr sz="1000">
              <a:solidFill>
                <a:srgbClr val="434343"/>
              </a:solidFill>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1"/>
                                        </p:tgtEl>
                                        <p:attrNameLst>
                                          <p:attrName>style.visibility</p:attrName>
                                        </p:attrNameLst>
                                      </p:cBhvr>
                                      <p:to>
                                        <p:strVal val="visible"/>
                                      </p:to>
                                    </p:set>
                                    <p:animEffect filter="fade" transition="in">
                                      <p:cBhvr>
                                        <p:cTn dur="1000"/>
                                        <p:tgtEl>
                                          <p:spTgt spid="411"/>
                                        </p:tgtEl>
                                      </p:cBhvr>
                                    </p:animEffect>
                                  </p:childTnLst>
                                </p:cTn>
                              </p:par>
                              <p:par>
                                <p:cTn fill="hold" nodeType="withEffect" presetClass="exit" presetID="10" presetSubtype="0">
                                  <p:stCondLst>
                                    <p:cond delay="0"/>
                                  </p:stCondLst>
                                  <p:childTnLst>
                                    <p:animEffect filter="fade" transition="out">
                                      <p:cBhvr>
                                        <p:cTn dur="1000"/>
                                        <p:tgtEl>
                                          <p:spTgt spid="410"/>
                                        </p:tgtEl>
                                      </p:cBhvr>
                                    </p:animEffect>
                                    <p:set>
                                      <p:cBhvr>
                                        <p:cTn dur="1" fill="hold">
                                          <p:stCondLst>
                                            <p:cond delay="1000"/>
                                          </p:stCondLst>
                                        </p:cTn>
                                        <p:tgtEl>
                                          <p:spTgt spid="41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2"/>
                                        </p:tgtEl>
                                        <p:attrNameLst>
                                          <p:attrName>style.visibility</p:attrName>
                                        </p:attrNameLst>
                                      </p:cBhvr>
                                      <p:to>
                                        <p:strVal val="visible"/>
                                      </p:to>
                                    </p:set>
                                    <p:animEffect filter="fade" transition="in">
                                      <p:cBhvr>
                                        <p:cTn dur="1000"/>
                                        <p:tgtEl>
                                          <p:spTgt spid="412"/>
                                        </p:tgtEl>
                                      </p:cBhvr>
                                    </p:animEffect>
                                  </p:childTnLst>
                                </p:cTn>
                              </p:par>
                              <p:par>
                                <p:cTn fill="hold" nodeType="withEffect" presetClass="exit" presetID="10" presetSubtype="0">
                                  <p:stCondLst>
                                    <p:cond delay="0"/>
                                  </p:stCondLst>
                                  <p:childTnLst>
                                    <p:animEffect filter="fade" transition="out">
                                      <p:cBhvr>
                                        <p:cTn dur="1000"/>
                                        <p:tgtEl>
                                          <p:spTgt spid="411"/>
                                        </p:tgtEl>
                                      </p:cBhvr>
                                    </p:animEffect>
                                    <p:set>
                                      <p:cBhvr>
                                        <p:cTn dur="1" fill="hold">
                                          <p:stCondLst>
                                            <p:cond delay="1000"/>
                                          </p:stCondLst>
                                        </p:cTn>
                                        <p:tgtEl>
                                          <p:spTgt spid="41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9"/>
          <p:cNvSpPr txBox="1"/>
          <p:nvPr>
            <p:ph idx="1" type="body"/>
          </p:nvPr>
        </p:nvSpPr>
        <p:spPr>
          <a:xfrm>
            <a:off x="467800" y="1119950"/>
            <a:ext cx="3458700" cy="1751700"/>
          </a:xfrm>
          <a:prstGeom prst="rect">
            <a:avLst/>
          </a:prstGeom>
        </p:spPr>
        <p:txBody>
          <a:bodyPr anchorCtr="0" anchor="t" bIns="45700" lIns="91425" spcFirstLastPara="1" rIns="91425" wrap="square" tIns="45700">
            <a:noAutofit/>
          </a:bodyPr>
          <a:lstStyle/>
          <a:p>
            <a:pPr indent="0" lvl="0" marL="0" rtl="0" algn="l">
              <a:lnSpc>
                <a:spcPct val="100000"/>
              </a:lnSpc>
              <a:spcBef>
                <a:spcPts val="360"/>
              </a:spcBef>
              <a:spcAft>
                <a:spcPts val="0"/>
              </a:spcAft>
              <a:buNone/>
            </a:pPr>
            <a:r>
              <a:rPr i="1" lang="en" sz="1600"/>
              <a:t>C(</a:t>
            </a:r>
            <a:r>
              <a:rPr lang="en" sz="1600"/>
              <a:t>𝜃</a:t>
            </a:r>
            <a:r>
              <a:rPr i="1" lang="en" sz="1600"/>
              <a:t>) </a:t>
            </a:r>
            <a:r>
              <a:rPr lang="en" sz="1600"/>
              <a:t>- set of controlled agents, parameterized by 𝜃</a:t>
            </a:r>
            <a:endParaRPr sz="1600"/>
          </a:p>
          <a:p>
            <a:pPr indent="0" lvl="0" marL="0" rtl="0" algn="l">
              <a:lnSpc>
                <a:spcPct val="100000"/>
              </a:lnSpc>
              <a:spcBef>
                <a:spcPts val="1200"/>
              </a:spcBef>
              <a:spcAft>
                <a:spcPts val="0"/>
              </a:spcAft>
              <a:buNone/>
            </a:pPr>
            <a:r>
              <a:rPr i="1" lang="en" sz="1600"/>
              <a:t>U</a:t>
            </a:r>
            <a:r>
              <a:rPr lang="en" sz="1600"/>
              <a:t> - set of non-controlled agents</a:t>
            </a:r>
            <a:endParaRPr sz="1600"/>
          </a:p>
          <a:p>
            <a:pPr indent="0" lvl="0" marL="0" rtl="0" algn="l">
              <a:lnSpc>
                <a:spcPct val="100000"/>
              </a:lnSpc>
              <a:spcBef>
                <a:spcPts val="1200"/>
              </a:spcBef>
              <a:spcAft>
                <a:spcPts val="0"/>
              </a:spcAft>
              <a:buNone/>
            </a:pPr>
            <a:r>
              <a:rPr i="1" lang="en" sz="1600"/>
              <a:t>X</a:t>
            </a:r>
            <a:r>
              <a:rPr lang="en" sz="1600"/>
              <a:t> - team sampling procedure</a:t>
            </a:r>
            <a:endParaRPr sz="1600"/>
          </a:p>
          <a:p>
            <a:pPr indent="0" lvl="0" marL="0" rtl="0" algn="l">
              <a:lnSpc>
                <a:spcPct val="100000"/>
              </a:lnSpc>
              <a:spcBef>
                <a:spcPts val="1200"/>
              </a:spcBef>
              <a:spcAft>
                <a:spcPts val="0"/>
              </a:spcAft>
              <a:buNone/>
            </a:pPr>
            <a:r>
              <a:rPr b="1" lang="en" sz="1600"/>
              <a:t>Objective</a:t>
            </a:r>
            <a:r>
              <a:rPr lang="en" sz="1600"/>
              <a:t>: </a:t>
            </a:r>
            <a:r>
              <a:rPr lang="en" sz="1600"/>
              <a:t> </a:t>
            </a:r>
            <a:endParaRPr sz="1600"/>
          </a:p>
          <a:p>
            <a:pPr indent="0" lvl="0" marL="0" rtl="0" algn="l">
              <a:lnSpc>
                <a:spcPct val="100000"/>
              </a:lnSpc>
              <a:spcBef>
                <a:spcPts val="1200"/>
              </a:spcBef>
              <a:spcAft>
                <a:spcPts val="1200"/>
              </a:spcAft>
              <a:buNone/>
            </a:pPr>
            <a:r>
              <a:t/>
            </a:r>
            <a:endParaRPr sz="1600"/>
          </a:p>
        </p:txBody>
      </p:sp>
      <p:sp>
        <p:nvSpPr>
          <p:cNvPr id="420" name="Google Shape;420;p39"/>
          <p:cNvSpPr txBox="1"/>
          <p:nvPr/>
        </p:nvSpPr>
        <p:spPr>
          <a:xfrm>
            <a:off x="357725" y="3915192"/>
            <a:ext cx="8474100" cy="923400"/>
          </a:xfrm>
          <a:prstGeom prst="rect">
            <a:avLst/>
          </a:prstGeom>
          <a:noFill/>
          <a:ln>
            <a:noFill/>
          </a:ln>
        </p:spPr>
        <p:txBody>
          <a:bodyPr anchorCtr="0" anchor="t" bIns="91425" lIns="91425" spcFirstLastPara="1" rIns="91425" wrap="square" tIns="91425">
            <a:spAutoFit/>
          </a:bodyPr>
          <a:lstStyle/>
          <a:p>
            <a:pPr indent="0" lvl="0" marL="0" rtl="0" algn="l">
              <a:spcBef>
                <a:spcPts val="360"/>
              </a:spcBef>
              <a:spcAft>
                <a:spcPts val="0"/>
              </a:spcAft>
              <a:buNone/>
            </a:pPr>
            <a:r>
              <a:rPr b="1" lang="en" sz="1500">
                <a:solidFill>
                  <a:srgbClr val="3F3F3F"/>
                </a:solidFill>
                <a:latin typeface="Helvetica Neue"/>
                <a:ea typeface="Helvetica Neue"/>
                <a:cs typeface="Helvetica Neue"/>
                <a:sym typeface="Helvetica Neue"/>
              </a:rPr>
              <a:t>Challenges</a:t>
            </a:r>
            <a:r>
              <a:rPr i="1" lang="en" sz="1500">
                <a:solidFill>
                  <a:srgbClr val="3F3F3F"/>
                </a:solidFill>
                <a:latin typeface="Helvetica Neue"/>
                <a:ea typeface="Helvetica Neue"/>
                <a:cs typeface="Helvetica Neue"/>
                <a:sym typeface="Helvetica Neue"/>
              </a:rPr>
              <a:t>:</a:t>
            </a:r>
            <a:endParaRPr i="1" sz="1500">
              <a:solidFill>
                <a:srgbClr val="3F3F3F"/>
              </a:solidFill>
              <a:latin typeface="Helvetica Neue"/>
              <a:ea typeface="Helvetica Neue"/>
              <a:cs typeface="Helvetica Neue"/>
              <a:sym typeface="Helvetica Neue"/>
            </a:endParaRPr>
          </a:p>
          <a:p>
            <a:pPr indent="-323850" lvl="0" marL="457200" rtl="0" algn="l">
              <a:spcBef>
                <a:spcPts val="360"/>
              </a:spcBef>
              <a:spcAft>
                <a:spcPts val="0"/>
              </a:spcAft>
              <a:buClr>
                <a:srgbClr val="3F3F3F"/>
              </a:buClr>
              <a:buSzPts val="1500"/>
              <a:buFont typeface="Helvetica Neue"/>
              <a:buAutoNum type="arabicParenR"/>
            </a:pPr>
            <a:r>
              <a:rPr i="1" lang="en" sz="1500">
                <a:solidFill>
                  <a:srgbClr val="3F3F3F"/>
                </a:solidFill>
                <a:latin typeface="Helvetica Neue"/>
                <a:ea typeface="Helvetica Neue"/>
                <a:cs typeface="Helvetica Neue"/>
                <a:sym typeface="Helvetica Neue"/>
              </a:rPr>
              <a:t>Generalization</a:t>
            </a:r>
            <a:r>
              <a:rPr lang="en" sz="1500">
                <a:solidFill>
                  <a:srgbClr val="3F3F3F"/>
                </a:solidFill>
                <a:latin typeface="Helvetica Neue"/>
                <a:ea typeface="Helvetica Neue"/>
                <a:cs typeface="Helvetica Neue"/>
                <a:sym typeface="Helvetica Neue"/>
              </a:rPr>
              <a:t>: coordinating with non-controlled and potentially </a:t>
            </a:r>
            <a:r>
              <a:rPr lang="en" sz="1500">
                <a:solidFill>
                  <a:srgbClr val="3F3F3F"/>
                </a:solidFill>
                <a:latin typeface="Helvetica Neue"/>
                <a:ea typeface="Helvetica Neue"/>
                <a:cs typeface="Helvetica Neue"/>
                <a:sym typeface="Helvetica Neue"/>
              </a:rPr>
              <a:t>unknown</a:t>
            </a:r>
            <a:r>
              <a:rPr lang="en" sz="1500">
                <a:solidFill>
                  <a:srgbClr val="3F3F3F"/>
                </a:solidFill>
                <a:latin typeface="Helvetica Neue"/>
                <a:ea typeface="Helvetica Neue"/>
                <a:cs typeface="Helvetica Neue"/>
                <a:sym typeface="Helvetica Neue"/>
              </a:rPr>
              <a:t> teammates</a:t>
            </a:r>
            <a:endParaRPr sz="1500">
              <a:solidFill>
                <a:srgbClr val="3F3F3F"/>
              </a:solidFill>
              <a:latin typeface="Helvetica Neue"/>
              <a:ea typeface="Helvetica Neue"/>
              <a:cs typeface="Helvetica Neue"/>
              <a:sym typeface="Helvetica Neue"/>
            </a:endParaRPr>
          </a:p>
          <a:p>
            <a:pPr indent="-323850" lvl="0" marL="457200" rtl="0" algn="l">
              <a:spcBef>
                <a:spcPts val="0"/>
              </a:spcBef>
              <a:spcAft>
                <a:spcPts val="0"/>
              </a:spcAft>
              <a:buClr>
                <a:srgbClr val="3F3F3F"/>
              </a:buClr>
              <a:buSzPts val="1500"/>
              <a:buFont typeface="Helvetica Neue"/>
              <a:buAutoNum type="arabicParenR"/>
            </a:pPr>
            <a:r>
              <a:rPr i="1" lang="en" sz="1500">
                <a:solidFill>
                  <a:srgbClr val="3F3F3F"/>
                </a:solidFill>
                <a:latin typeface="Helvetica Neue"/>
                <a:ea typeface="Helvetica Neue"/>
                <a:cs typeface="Helvetica Neue"/>
                <a:sym typeface="Helvetica Neue"/>
              </a:rPr>
              <a:t>Openness</a:t>
            </a:r>
            <a:r>
              <a:rPr lang="en" sz="1500">
                <a:solidFill>
                  <a:srgbClr val="3F3F3F"/>
                </a:solidFill>
                <a:latin typeface="Helvetica Neue"/>
                <a:ea typeface="Helvetica Neue"/>
                <a:cs typeface="Helvetica Neue"/>
                <a:sym typeface="Helvetica Neue"/>
              </a:rPr>
              <a:t>: coping with an unknown number of controlled teammates</a:t>
            </a:r>
            <a:endParaRPr sz="1500">
              <a:solidFill>
                <a:srgbClr val="3F3F3F"/>
              </a:solidFill>
              <a:latin typeface="Helvetica Neue"/>
              <a:ea typeface="Helvetica Neue"/>
              <a:cs typeface="Helvetica Neue"/>
              <a:sym typeface="Helvetica Neue"/>
            </a:endParaRPr>
          </a:p>
        </p:txBody>
      </p:sp>
      <p:sp>
        <p:nvSpPr>
          <p:cNvPr id="421" name="Google Shape;421;p3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22" name="Google Shape;422;p39"/>
          <p:cNvPicPr preferRelativeResize="0"/>
          <p:nvPr/>
        </p:nvPicPr>
        <p:blipFill>
          <a:blip r:embed="rId3">
            <a:alphaModFix/>
          </a:blip>
          <a:stretch>
            <a:fillRect/>
          </a:stretch>
        </p:blipFill>
        <p:spPr>
          <a:xfrm>
            <a:off x="4362700" y="874875"/>
            <a:ext cx="3545902" cy="3040325"/>
          </a:xfrm>
          <a:prstGeom prst="rect">
            <a:avLst/>
          </a:prstGeom>
          <a:noFill/>
          <a:ln>
            <a:noFill/>
          </a:ln>
        </p:spPr>
      </p:pic>
      <p:pic>
        <p:nvPicPr>
          <p:cNvPr id="423" name="Google Shape;423;p39"/>
          <p:cNvPicPr preferRelativeResize="0"/>
          <p:nvPr/>
        </p:nvPicPr>
        <p:blipFill>
          <a:blip r:embed="rId4">
            <a:alphaModFix/>
          </a:blip>
          <a:stretch>
            <a:fillRect/>
          </a:stretch>
        </p:blipFill>
        <p:spPr>
          <a:xfrm>
            <a:off x="625300" y="2871651"/>
            <a:ext cx="3404275" cy="786275"/>
          </a:xfrm>
          <a:prstGeom prst="rect">
            <a:avLst/>
          </a:prstGeom>
          <a:noFill/>
          <a:ln>
            <a:noFill/>
          </a:ln>
        </p:spPr>
      </p:pic>
      <p:sp>
        <p:nvSpPr>
          <p:cNvPr id="424" name="Google Shape;424;p39"/>
          <p:cNvSpPr txBox="1"/>
          <p:nvPr>
            <p:ph type="title"/>
          </p:nvPr>
        </p:nvSpPr>
        <p:spPr>
          <a:xfrm>
            <a:off x="357736" y="17480"/>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a:t>N-Agent Ad Hoc Teamwork Problem Form</a:t>
            </a:r>
            <a:r>
              <a:rPr lang="en"/>
              <a:t>ulation</a:t>
            </a:r>
            <a:endParaRPr b="1"/>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40"/>
          <p:cNvSpPr txBox="1"/>
          <p:nvPr/>
        </p:nvSpPr>
        <p:spPr>
          <a:xfrm>
            <a:off x="725500" y="1244150"/>
            <a:ext cx="3390000" cy="170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Key Ideas</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Independent PPO with </a:t>
            </a:r>
            <a:r>
              <a:rPr b="1" lang="en" sz="1600">
                <a:solidFill>
                  <a:schemeClr val="dk2"/>
                </a:solidFill>
                <a:latin typeface="Helvetica Neue"/>
                <a:ea typeface="Helvetica Neue"/>
                <a:cs typeface="Helvetica Neue"/>
                <a:sym typeface="Helvetica Neue"/>
              </a:rPr>
              <a:t>parameter sharing</a:t>
            </a:r>
            <a:endParaRPr sz="1600">
              <a:solidFill>
                <a:schemeClr val="dk2"/>
              </a:solidFill>
              <a:latin typeface="Helvetica Neue"/>
              <a:ea typeface="Helvetica Neue"/>
              <a:cs typeface="Helvetica Neue"/>
              <a:sym typeface="Helvetica Neue"/>
            </a:endParaRPr>
          </a:p>
        </p:txBody>
      </p:sp>
      <p:sp>
        <p:nvSpPr>
          <p:cNvPr id="430" name="Google Shape;430;p4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431" name="Google Shape;431;p4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432" name="Google Shape;432;p40"/>
          <p:cNvPicPr preferRelativeResize="0"/>
          <p:nvPr/>
        </p:nvPicPr>
        <p:blipFill>
          <a:blip r:embed="rId3">
            <a:alphaModFix/>
          </a:blip>
          <a:stretch>
            <a:fillRect/>
          </a:stretch>
        </p:blipFill>
        <p:spPr>
          <a:xfrm>
            <a:off x="4857248" y="1561507"/>
            <a:ext cx="3653750" cy="24833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4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438" name="Google Shape;438;p4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39" name="Google Shape;439;p41"/>
          <p:cNvSpPr txBox="1"/>
          <p:nvPr/>
        </p:nvSpPr>
        <p:spPr>
          <a:xfrm>
            <a:off x="725500" y="1244150"/>
            <a:ext cx="3390000" cy="1701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Key Ideas</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Independent PPO with </a:t>
            </a:r>
            <a:r>
              <a:rPr b="1" lang="en" sz="1600">
                <a:solidFill>
                  <a:schemeClr val="dk2"/>
                </a:solidFill>
                <a:latin typeface="Helvetica Neue"/>
                <a:ea typeface="Helvetica Neue"/>
                <a:cs typeface="Helvetica Neue"/>
                <a:sym typeface="Helvetica Neue"/>
              </a:rPr>
              <a:t>parameter sharing</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Recurrent </a:t>
            </a:r>
            <a:r>
              <a:rPr b="1" lang="en" sz="1600">
                <a:solidFill>
                  <a:schemeClr val="dk2"/>
                </a:solidFill>
                <a:latin typeface="Helvetica Neue"/>
                <a:ea typeface="Helvetica Neue"/>
                <a:cs typeface="Helvetica Neue"/>
                <a:sym typeface="Helvetica Neue"/>
              </a:rPr>
              <a:t>agent modeling</a:t>
            </a:r>
            <a:endParaRPr b="1" sz="1600">
              <a:solidFill>
                <a:schemeClr val="dk2"/>
              </a:solidFill>
              <a:latin typeface="Helvetica Neue"/>
              <a:ea typeface="Helvetica Neue"/>
              <a:cs typeface="Helvetica Neue"/>
              <a:sym typeface="Helvetica Neue"/>
            </a:endParaRPr>
          </a:p>
        </p:txBody>
      </p:sp>
      <p:grpSp>
        <p:nvGrpSpPr>
          <p:cNvPr id="440" name="Google Shape;440;p41"/>
          <p:cNvGrpSpPr/>
          <p:nvPr/>
        </p:nvGrpSpPr>
        <p:grpSpPr>
          <a:xfrm>
            <a:off x="4115500" y="1571049"/>
            <a:ext cx="4771251" cy="2385626"/>
            <a:chOff x="4115500" y="1571049"/>
            <a:chExt cx="4771251" cy="2385626"/>
          </a:xfrm>
        </p:grpSpPr>
        <p:pic>
          <p:nvPicPr>
            <p:cNvPr id="441" name="Google Shape;441;p41"/>
            <p:cNvPicPr preferRelativeResize="0"/>
            <p:nvPr/>
          </p:nvPicPr>
          <p:blipFill>
            <a:blip r:embed="rId3">
              <a:alphaModFix/>
            </a:blip>
            <a:stretch>
              <a:fillRect/>
            </a:stretch>
          </p:blipFill>
          <p:spPr>
            <a:xfrm>
              <a:off x="4115500" y="1571049"/>
              <a:ext cx="4771251" cy="2385626"/>
            </a:xfrm>
            <a:prstGeom prst="rect">
              <a:avLst/>
            </a:prstGeom>
            <a:noFill/>
            <a:ln>
              <a:noFill/>
            </a:ln>
          </p:spPr>
        </p:pic>
        <p:sp>
          <p:nvSpPr>
            <p:cNvPr id="442" name="Google Shape;442;p41"/>
            <p:cNvSpPr/>
            <p:nvPr/>
          </p:nvSpPr>
          <p:spPr>
            <a:xfrm>
              <a:off x="7921795" y="2783567"/>
              <a:ext cx="483300" cy="305700"/>
            </a:xfrm>
            <a:prstGeom prst="snip2DiagRect">
              <a:avLst>
                <a:gd fmla="val 0" name="adj1"/>
                <a:gd fmla="val 16667" name="adj2"/>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448" name="Google Shape;448;p4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49" name="Google Shape;449;p42"/>
          <p:cNvSpPr txBox="1"/>
          <p:nvPr/>
        </p:nvSpPr>
        <p:spPr>
          <a:xfrm>
            <a:off x="725500" y="1244150"/>
            <a:ext cx="3390000" cy="18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Key Ideas</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Independent PPO with </a:t>
            </a:r>
            <a:r>
              <a:rPr b="1" lang="en" sz="1600">
                <a:solidFill>
                  <a:schemeClr val="dk2"/>
                </a:solidFill>
                <a:latin typeface="Helvetica Neue"/>
                <a:ea typeface="Helvetica Neue"/>
                <a:cs typeface="Helvetica Neue"/>
                <a:sym typeface="Helvetica Neue"/>
              </a:rPr>
              <a:t>parameter sharing</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Recurrent </a:t>
            </a:r>
            <a:r>
              <a:rPr b="1" lang="en" sz="1600">
                <a:solidFill>
                  <a:schemeClr val="dk2"/>
                </a:solidFill>
                <a:latin typeface="Helvetica Neue"/>
                <a:ea typeface="Helvetica Neue"/>
                <a:cs typeface="Helvetica Neue"/>
                <a:sym typeface="Helvetica Neue"/>
              </a:rPr>
              <a:t>agent modeling</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Controlled agents learn from </a:t>
            </a:r>
            <a:r>
              <a:rPr b="1" lang="en" sz="1600">
                <a:solidFill>
                  <a:schemeClr val="dk2"/>
                </a:solidFill>
                <a:latin typeface="Helvetica Neue"/>
                <a:ea typeface="Helvetica Neue"/>
                <a:cs typeface="Helvetica Neue"/>
                <a:sym typeface="Helvetica Neue"/>
              </a:rPr>
              <a:t>uncontrolled agent data </a:t>
            </a:r>
            <a:endParaRPr b="1" sz="1600">
              <a:solidFill>
                <a:schemeClr val="dk2"/>
              </a:solidFill>
              <a:latin typeface="Helvetica Neue"/>
              <a:ea typeface="Helvetica Neue"/>
              <a:cs typeface="Helvetica Neue"/>
              <a:sym typeface="Helvetica Neue"/>
            </a:endParaRPr>
          </a:p>
        </p:txBody>
      </p:sp>
      <p:pic>
        <p:nvPicPr>
          <p:cNvPr id="450" name="Google Shape;450;p42"/>
          <p:cNvPicPr preferRelativeResize="0"/>
          <p:nvPr/>
        </p:nvPicPr>
        <p:blipFill>
          <a:blip r:embed="rId3">
            <a:alphaModFix/>
          </a:blip>
          <a:stretch>
            <a:fillRect/>
          </a:stretch>
        </p:blipFill>
        <p:spPr>
          <a:xfrm>
            <a:off x="4500675" y="2038975"/>
            <a:ext cx="4056100" cy="11804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43"/>
          <p:cNvSpPr txBox="1"/>
          <p:nvPr/>
        </p:nvSpPr>
        <p:spPr>
          <a:xfrm>
            <a:off x="725500" y="1244150"/>
            <a:ext cx="3390000" cy="148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Baseline: </a:t>
            </a:r>
            <a:r>
              <a:rPr lang="en" sz="1600">
                <a:solidFill>
                  <a:schemeClr val="dk2"/>
                </a:solidFill>
                <a:latin typeface="Helvetica Neue"/>
                <a:ea typeface="Helvetica Neue"/>
                <a:cs typeface="Helvetica Neue"/>
                <a:sym typeface="Helvetica Neue"/>
              </a:rPr>
              <a:t>IPPO-NAHT</a:t>
            </a:r>
            <a:endParaRPr b="1"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Task: </a:t>
            </a:r>
            <a:r>
              <a:rPr lang="en" sz="1600">
                <a:solidFill>
                  <a:schemeClr val="dk2"/>
                </a:solidFill>
                <a:latin typeface="Helvetica Neue"/>
                <a:ea typeface="Helvetica Neue"/>
                <a:cs typeface="Helvetica Neue"/>
                <a:sym typeface="Helvetica Neue"/>
              </a:rPr>
              <a:t>Predator Prey (MPE)</a:t>
            </a:r>
            <a:endParaRPr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Uncontrolled teammates types</a:t>
            </a:r>
            <a:r>
              <a:rPr lang="en" sz="1600">
                <a:solidFill>
                  <a:schemeClr val="dk2"/>
                </a:solidFill>
                <a:latin typeface="Helvetica Neue"/>
                <a:ea typeface="Helvetica Neue"/>
                <a:cs typeface="Helvetica Neue"/>
                <a:sym typeface="Helvetica Neue"/>
              </a:rPr>
              <a:t>: IPPO, QMIX, VDN, IQL, MAPPO</a:t>
            </a:r>
            <a:endParaRPr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600">
              <a:solidFill>
                <a:schemeClr val="dk2"/>
              </a:solidFill>
              <a:latin typeface="Helvetica Neue"/>
              <a:ea typeface="Helvetica Neue"/>
              <a:cs typeface="Helvetica Neue"/>
              <a:sym typeface="Helvetica Neue"/>
            </a:endParaRPr>
          </a:p>
        </p:txBody>
      </p:sp>
      <p:sp>
        <p:nvSpPr>
          <p:cNvPr id="456" name="Google Shape;456;p4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457" name="Google Shape;457;p4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458" name="Google Shape;458;p43"/>
          <p:cNvGrpSpPr/>
          <p:nvPr/>
        </p:nvGrpSpPr>
        <p:grpSpPr>
          <a:xfrm>
            <a:off x="1259981" y="2732450"/>
            <a:ext cx="1609200" cy="1896688"/>
            <a:chOff x="1619831" y="2420350"/>
            <a:chExt cx="1609200" cy="1896688"/>
          </a:xfrm>
        </p:grpSpPr>
        <p:sp>
          <p:nvSpPr>
            <p:cNvPr id="459" name="Google Shape;459;p43"/>
            <p:cNvSpPr txBox="1"/>
            <p:nvPr/>
          </p:nvSpPr>
          <p:spPr>
            <a:xfrm>
              <a:off x="1619831" y="3977438"/>
              <a:ext cx="1609200" cy="339600"/>
            </a:xfrm>
            <a:prstGeom prst="rect">
              <a:avLst/>
            </a:prstGeom>
            <a:noFill/>
            <a:ln>
              <a:noFill/>
            </a:ln>
          </p:spPr>
          <p:txBody>
            <a:bodyPr anchorCtr="0" anchor="t" bIns="137675" lIns="137675" spcFirstLastPara="1" rIns="137675" wrap="square" tIns="137675">
              <a:noAutofit/>
            </a:bodyPr>
            <a:lstStyle/>
            <a:p>
              <a:pPr indent="0" lvl="0" marL="0" rtl="0" algn="ctr">
                <a:spcBef>
                  <a:spcPts val="0"/>
                </a:spcBef>
                <a:spcAft>
                  <a:spcPts val="0"/>
                </a:spcAft>
                <a:buNone/>
              </a:pPr>
              <a:r>
                <a:rPr lang="en" sz="1100">
                  <a:solidFill>
                    <a:srgbClr val="B7B7B7"/>
                  </a:solidFill>
                  <a:latin typeface="Karla"/>
                  <a:ea typeface="Karla"/>
                  <a:cs typeface="Karla"/>
                  <a:sym typeface="Karla"/>
                </a:rPr>
                <a:t>MPE (</a:t>
              </a:r>
              <a:r>
                <a:rPr lang="en" sz="1100" u="sng">
                  <a:solidFill>
                    <a:srgbClr val="B7B7B7"/>
                  </a:solidFill>
                  <a:latin typeface="Karla"/>
                  <a:ea typeface="Karla"/>
                  <a:cs typeface="Karla"/>
                  <a:sym typeface="Karla"/>
                  <a:hlinkClick r:id="rId3">
                    <a:extLst>
                      <a:ext uri="{A12FA001-AC4F-418D-AE19-62706E023703}">
                        <ahyp:hlinkClr val="tx"/>
                      </a:ext>
                    </a:extLst>
                  </a:hlinkClick>
                </a:rPr>
                <a:t>source</a:t>
              </a:r>
              <a:r>
                <a:rPr lang="en" sz="1100">
                  <a:solidFill>
                    <a:srgbClr val="B7B7B7"/>
                  </a:solidFill>
                  <a:latin typeface="Karla"/>
                  <a:ea typeface="Karla"/>
                  <a:cs typeface="Karla"/>
                  <a:sym typeface="Karla"/>
                </a:rPr>
                <a:t>)</a:t>
              </a:r>
              <a:endParaRPr sz="1100">
                <a:solidFill>
                  <a:srgbClr val="B7B7B7"/>
                </a:solidFill>
                <a:latin typeface="Karla"/>
                <a:ea typeface="Karla"/>
                <a:cs typeface="Karla"/>
                <a:sym typeface="Karla"/>
              </a:endParaRPr>
            </a:p>
          </p:txBody>
        </p:sp>
        <p:pic>
          <p:nvPicPr>
            <p:cNvPr id="460" name="Google Shape;460;p43"/>
            <p:cNvPicPr preferRelativeResize="0"/>
            <p:nvPr/>
          </p:nvPicPr>
          <p:blipFill>
            <a:blip r:embed="rId4">
              <a:alphaModFix/>
            </a:blip>
            <a:stretch>
              <a:fillRect/>
            </a:stretch>
          </p:blipFill>
          <p:spPr>
            <a:xfrm>
              <a:off x="1619831" y="2420350"/>
              <a:ext cx="1609101" cy="1609100"/>
            </a:xfrm>
            <a:prstGeom prst="rect">
              <a:avLst/>
            </a:prstGeom>
            <a:noFill/>
            <a:ln cap="flat" cmpd="sng" w="28675">
              <a:solidFill>
                <a:srgbClr val="B7B7B7"/>
              </a:solidFill>
              <a:prstDash val="solid"/>
              <a:round/>
              <a:headEnd len="sm" w="sm" type="none"/>
              <a:tailEnd len="sm" w="sm" type="none"/>
            </a:ln>
          </p:spPr>
        </p:pic>
      </p:grpSp>
      <p:pic>
        <p:nvPicPr>
          <p:cNvPr id="461" name="Google Shape;461;p43"/>
          <p:cNvPicPr preferRelativeResize="0"/>
          <p:nvPr/>
        </p:nvPicPr>
        <p:blipFill>
          <a:blip r:embed="rId5">
            <a:alphaModFix/>
          </a:blip>
          <a:stretch>
            <a:fillRect/>
          </a:stretch>
        </p:blipFill>
        <p:spPr>
          <a:xfrm>
            <a:off x="4267900" y="1027280"/>
            <a:ext cx="4136487" cy="380247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4"/>
          <p:cNvSpPr txBox="1"/>
          <p:nvPr/>
        </p:nvSpPr>
        <p:spPr>
          <a:xfrm>
            <a:off x="725500" y="1244150"/>
            <a:ext cx="3390000" cy="1488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Baseline: </a:t>
            </a:r>
            <a:r>
              <a:rPr lang="en" sz="1600">
                <a:solidFill>
                  <a:schemeClr val="dk2"/>
                </a:solidFill>
                <a:latin typeface="Helvetica Neue"/>
                <a:ea typeface="Helvetica Neue"/>
                <a:cs typeface="Helvetica Neue"/>
                <a:sym typeface="Helvetica Neue"/>
              </a:rPr>
              <a:t>IPPO-NAHT</a:t>
            </a:r>
            <a:endParaRPr b="1"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Task: </a:t>
            </a:r>
            <a:r>
              <a:rPr lang="en" sz="1600">
                <a:solidFill>
                  <a:schemeClr val="dk2"/>
                </a:solidFill>
                <a:latin typeface="Helvetica Neue"/>
                <a:ea typeface="Helvetica Neue"/>
                <a:cs typeface="Helvetica Neue"/>
                <a:sym typeface="Helvetica Neue"/>
              </a:rPr>
              <a:t>Predator Prey (MPE)</a:t>
            </a:r>
            <a:endParaRPr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Uncontrolled teammates types</a:t>
            </a:r>
            <a:r>
              <a:rPr lang="en" sz="1600">
                <a:solidFill>
                  <a:schemeClr val="dk2"/>
                </a:solidFill>
                <a:latin typeface="Helvetica Neue"/>
                <a:ea typeface="Helvetica Neue"/>
                <a:cs typeface="Helvetica Neue"/>
                <a:sym typeface="Helvetica Neue"/>
              </a:rPr>
              <a:t>: IPPO, QMIX, VDN, IQL, MAPPO</a:t>
            </a:r>
            <a:endParaRPr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b="1" sz="1600">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600">
              <a:solidFill>
                <a:schemeClr val="dk2"/>
              </a:solidFill>
              <a:latin typeface="Helvetica Neue"/>
              <a:ea typeface="Helvetica Neue"/>
              <a:cs typeface="Helvetica Neue"/>
              <a:sym typeface="Helvetica Neue"/>
            </a:endParaRPr>
          </a:p>
        </p:txBody>
      </p:sp>
      <p:sp>
        <p:nvSpPr>
          <p:cNvPr id="467" name="Google Shape;467;p4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468" name="Google Shape;468;p4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469" name="Google Shape;469;p44"/>
          <p:cNvGrpSpPr/>
          <p:nvPr/>
        </p:nvGrpSpPr>
        <p:grpSpPr>
          <a:xfrm>
            <a:off x="1259981" y="2732450"/>
            <a:ext cx="1609200" cy="1896688"/>
            <a:chOff x="1619831" y="2420350"/>
            <a:chExt cx="1609200" cy="1896688"/>
          </a:xfrm>
        </p:grpSpPr>
        <p:sp>
          <p:nvSpPr>
            <p:cNvPr id="470" name="Google Shape;470;p44"/>
            <p:cNvSpPr txBox="1"/>
            <p:nvPr/>
          </p:nvSpPr>
          <p:spPr>
            <a:xfrm>
              <a:off x="1619831" y="3977438"/>
              <a:ext cx="1609200" cy="339600"/>
            </a:xfrm>
            <a:prstGeom prst="rect">
              <a:avLst/>
            </a:prstGeom>
            <a:noFill/>
            <a:ln>
              <a:noFill/>
            </a:ln>
          </p:spPr>
          <p:txBody>
            <a:bodyPr anchorCtr="0" anchor="t" bIns="137675" lIns="137675" spcFirstLastPara="1" rIns="137675" wrap="square" tIns="137675">
              <a:noAutofit/>
            </a:bodyPr>
            <a:lstStyle/>
            <a:p>
              <a:pPr indent="0" lvl="0" marL="0" rtl="0" algn="ctr">
                <a:spcBef>
                  <a:spcPts val="0"/>
                </a:spcBef>
                <a:spcAft>
                  <a:spcPts val="0"/>
                </a:spcAft>
                <a:buNone/>
              </a:pPr>
              <a:r>
                <a:rPr lang="en" sz="1100">
                  <a:solidFill>
                    <a:srgbClr val="B7B7B7"/>
                  </a:solidFill>
                  <a:latin typeface="Karla"/>
                  <a:ea typeface="Karla"/>
                  <a:cs typeface="Karla"/>
                  <a:sym typeface="Karla"/>
                </a:rPr>
                <a:t>MPE (</a:t>
              </a:r>
              <a:r>
                <a:rPr lang="en" sz="1100" u="sng">
                  <a:solidFill>
                    <a:srgbClr val="B7B7B7"/>
                  </a:solidFill>
                  <a:latin typeface="Karla"/>
                  <a:ea typeface="Karla"/>
                  <a:cs typeface="Karla"/>
                  <a:sym typeface="Karla"/>
                  <a:hlinkClick r:id="rId3">
                    <a:extLst>
                      <a:ext uri="{A12FA001-AC4F-418D-AE19-62706E023703}">
                        <ahyp:hlinkClr val="tx"/>
                      </a:ext>
                    </a:extLst>
                  </a:hlinkClick>
                </a:rPr>
                <a:t>source</a:t>
              </a:r>
              <a:r>
                <a:rPr lang="en" sz="1100">
                  <a:solidFill>
                    <a:srgbClr val="B7B7B7"/>
                  </a:solidFill>
                  <a:latin typeface="Karla"/>
                  <a:ea typeface="Karla"/>
                  <a:cs typeface="Karla"/>
                  <a:sym typeface="Karla"/>
                </a:rPr>
                <a:t>)</a:t>
              </a:r>
              <a:endParaRPr sz="1100">
                <a:solidFill>
                  <a:srgbClr val="B7B7B7"/>
                </a:solidFill>
                <a:latin typeface="Karla"/>
                <a:ea typeface="Karla"/>
                <a:cs typeface="Karla"/>
                <a:sym typeface="Karla"/>
              </a:endParaRPr>
            </a:p>
          </p:txBody>
        </p:sp>
        <p:pic>
          <p:nvPicPr>
            <p:cNvPr id="471" name="Google Shape;471;p44"/>
            <p:cNvPicPr preferRelativeResize="0"/>
            <p:nvPr/>
          </p:nvPicPr>
          <p:blipFill>
            <a:blip r:embed="rId4">
              <a:alphaModFix/>
            </a:blip>
            <a:stretch>
              <a:fillRect/>
            </a:stretch>
          </p:blipFill>
          <p:spPr>
            <a:xfrm>
              <a:off x="1619831" y="2420350"/>
              <a:ext cx="1609101" cy="1609100"/>
            </a:xfrm>
            <a:prstGeom prst="rect">
              <a:avLst/>
            </a:prstGeom>
            <a:noFill/>
            <a:ln cap="flat" cmpd="sng" w="28675">
              <a:solidFill>
                <a:srgbClr val="B7B7B7"/>
              </a:solidFill>
              <a:prstDash val="solid"/>
              <a:round/>
              <a:headEnd len="sm" w="sm" type="none"/>
              <a:tailEnd len="sm" w="sm" type="none"/>
            </a:ln>
          </p:spPr>
        </p:pic>
      </p:grpSp>
      <p:pic>
        <p:nvPicPr>
          <p:cNvPr id="472" name="Google Shape;472;p44"/>
          <p:cNvPicPr preferRelativeResize="0"/>
          <p:nvPr/>
        </p:nvPicPr>
        <p:blipFill>
          <a:blip r:embed="rId5">
            <a:alphaModFix/>
          </a:blip>
          <a:stretch>
            <a:fillRect/>
          </a:stretch>
        </p:blipFill>
        <p:spPr>
          <a:xfrm>
            <a:off x="4267900" y="1027280"/>
            <a:ext cx="4136487" cy="380247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5"/>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Contributions 3 and 4: NAHT and POAM </a:t>
            </a:r>
            <a:endParaRPr b="1"/>
          </a:p>
        </p:txBody>
      </p:sp>
      <p:sp>
        <p:nvSpPr>
          <p:cNvPr id="478" name="Google Shape;478;p4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79" name="Google Shape;479;p45"/>
          <p:cNvSpPr txBox="1"/>
          <p:nvPr>
            <p:ph idx="1" type="body"/>
          </p:nvPr>
        </p:nvSpPr>
        <p:spPr>
          <a:xfrm>
            <a:off x="623225" y="1836750"/>
            <a:ext cx="3244500" cy="1805100"/>
          </a:xfrm>
          <a:prstGeom prst="rect">
            <a:avLst/>
          </a:prstGeom>
          <a:ln>
            <a:noFill/>
          </a:ln>
        </p:spPr>
        <p:txBody>
          <a:bodyPr anchorCtr="0" anchor="t" bIns="45700" lIns="91425" spcFirstLastPara="1" rIns="91425" wrap="square" tIns="45700">
            <a:noAutofit/>
          </a:bodyPr>
          <a:lstStyle/>
          <a:p>
            <a:pPr indent="-342900" lvl="0" marL="457200" rtl="0" algn="l">
              <a:spcBef>
                <a:spcPts val="360"/>
              </a:spcBef>
              <a:spcAft>
                <a:spcPts val="0"/>
              </a:spcAft>
              <a:buClr>
                <a:schemeClr val="dk1"/>
              </a:buClr>
              <a:buSzPts val="1800"/>
              <a:buChar char="➔"/>
            </a:pPr>
            <a:r>
              <a:rPr lang="en" sz="1800">
                <a:solidFill>
                  <a:schemeClr val="dk1"/>
                </a:solidFill>
              </a:rPr>
              <a:t>First to formalize the </a:t>
            </a:r>
            <a:r>
              <a:rPr b="1" lang="en" sz="1800">
                <a:solidFill>
                  <a:schemeClr val="dk1"/>
                </a:solidFill>
              </a:rPr>
              <a:t>NAHT problem</a:t>
            </a:r>
            <a:r>
              <a:rPr lang="en" sz="1800">
                <a:solidFill>
                  <a:schemeClr val="dk1"/>
                </a:solidFill>
              </a:rPr>
              <a:t> and specify how it differs from AHT</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First </a:t>
            </a:r>
            <a:r>
              <a:rPr b="1" lang="en" sz="1800">
                <a:solidFill>
                  <a:schemeClr val="dk1"/>
                </a:solidFill>
              </a:rPr>
              <a:t>algorithm</a:t>
            </a:r>
            <a:r>
              <a:rPr lang="en" sz="1800">
                <a:solidFill>
                  <a:schemeClr val="dk1"/>
                </a:solidFill>
              </a:rPr>
              <a:t> for NAHT</a:t>
            </a:r>
            <a:endParaRPr sz="1800">
              <a:solidFill>
                <a:schemeClr val="dk1"/>
              </a:solidFill>
            </a:endParaRPr>
          </a:p>
        </p:txBody>
      </p:sp>
      <p:pic>
        <p:nvPicPr>
          <p:cNvPr id="480" name="Google Shape;480;p45"/>
          <p:cNvPicPr preferRelativeResize="0"/>
          <p:nvPr/>
        </p:nvPicPr>
        <p:blipFill>
          <a:blip r:embed="rId3">
            <a:alphaModFix/>
          </a:blip>
          <a:stretch>
            <a:fillRect/>
          </a:stretch>
        </p:blipFill>
        <p:spPr>
          <a:xfrm>
            <a:off x="4997863" y="1412999"/>
            <a:ext cx="2863826" cy="24555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
              <a:t>Dissertation Outline</a:t>
            </a:r>
            <a:endParaRPr b="1"/>
          </a:p>
        </p:txBody>
      </p:sp>
      <p:sp>
        <p:nvSpPr>
          <p:cNvPr id="486" name="Google Shape;486;p4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487" name="Google Shape;487;p46"/>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4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AHT as Open-Ended Learning</a:t>
            </a:r>
            <a:endParaRPr b="1"/>
          </a:p>
        </p:txBody>
      </p:sp>
      <p:sp>
        <p:nvSpPr>
          <p:cNvPr id="493" name="Google Shape;493;p4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494" name="Google Shape;494;p47"/>
          <p:cNvSpPr txBox="1"/>
          <p:nvPr/>
        </p:nvSpPr>
        <p:spPr>
          <a:xfrm>
            <a:off x="357725" y="971000"/>
            <a:ext cx="5767800" cy="2462700"/>
          </a:xfrm>
          <a:prstGeom prst="rect">
            <a:avLst/>
          </a:prstGeom>
          <a:noFill/>
          <a:ln>
            <a:noFill/>
          </a:ln>
        </p:spPr>
        <p:txBody>
          <a:bodyPr anchorCtr="0" anchor="t" bIns="91425" lIns="91425" spcFirstLastPara="1" rIns="91425" wrap="square" tIns="91425">
            <a:spAutoFit/>
          </a:bodyPr>
          <a:lstStyle/>
          <a:p>
            <a:pPr indent="0" lvl="0" marL="0" rtl="0" algn="l">
              <a:spcBef>
                <a:spcPts val="360"/>
              </a:spcBef>
              <a:spcAft>
                <a:spcPts val="0"/>
              </a:spcAft>
              <a:buNone/>
            </a:pPr>
            <a:r>
              <a:rPr lang="en" sz="1800">
                <a:solidFill>
                  <a:schemeClr val="dk1"/>
                </a:solidFill>
                <a:latin typeface="Helvetica Neue"/>
                <a:ea typeface="Helvetica Neue"/>
                <a:cs typeface="Helvetica Neue"/>
                <a:sym typeface="Helvetica Neue"/>
              </a:rPr>
              <a:t>Most AHT methods consider fixed teammate distributions with </a:t>
            </a:r>
            <a:r>
              <a:rPr b="1" lang="en" sz="1800">
                <a:solidFill>
                  <a:schemeClr val="dk1"/>
                </a:solidFill>
                <a:latin typeface="Helvetica Neue"/>
                <a:ea typeface="Helvetica Neue"/>
                <a:cs typeface="Helvetica Neue"/>
                <a:sym typeface="Helvetica Neue"/>
              </a:rPr>
              <a:t>limited coverage</a:t>
            </a:r>
            <a:r>
              <a:rPr lang="en" sz="1800">
                <a:solidFill>
                  <a:schemeClr val="dk1"/>
                </a:solidFill>
                <a:latin typeface="Helvetica Neue"/>
                <a:ea typeface="Helvetica Neue"/>
                <a:cs typeface="Helvetica Neue"/>
                <a:sym typeface="Helvetica Neue"/>
              </a:rPr>
              <a:t> of teammate strategies. </a:t>
            </a:r>
            <a:endParaRPr sz="1800">
              <a:solidFill>
                <a:schemeClr val="dk1"/>
              </a:solidFill>
              <a:latin typeface="Helvetica Neue"/>
              <a:ea typeface="Helvetica Neue"/>
              <a:cs typeface="Helvetica Neue"/>
              <a:sym typeface="Helvetica Neue"/>
            </a:endParaRPr>
          </a:p>
          <a:p>
            <a:pPr indent="0" lvl="0" marL="0" rtl="0" algn="l">
              <a:spcBef>
                <a:spcPts val="360"/>
              </a:spcBef>
              <a:spcAft>
                <a:spcPts val="0"/>
              </a:spcAft>
              <a:buNone/>
            </a:pPr>
            <a:r>
              <a:rPr b="1" lang="en" sz="1800">
                <a:solidFill>
                  <a:schemeClr val="dk1"/>
                </a:solidFill>
                <a:latin typeface="Helvetica Neue"/>
                <a:ea typeface="Helvetica Neue"/>
                <a:cs typeface="Helvetica Neue"/>
                <a:sym typeface="Helvetica Neue"/>
              </a:rPr>
              <a:t>[Contributions 5 and 6; Learning </a:t>
            </a:r>
            <a:r>
              <a:rPr b="1" lang="en" sz="1800">
                <a:solidFill>
                  <a:srgbClr val="BF5700"/>
                </a:solidFill>
                <a:latin typeface="Helvetica Neue"/>
                <a:ea typeface="Helvetica Neue"/>
                <a:cs typeface="Helvetica Neue"/>
                <a:sym typeface="Helvetica Neue"/>
              </a:rPr>
              <a:t>With</a:t>
            </a:r>
            <a:r>
              <a:rPr b="1" lang="en" sz="1800">
                <a:solidFill>
                  <a:schemeClr val="dk1"/>
                </a:solidFill>
                <a:latin typeface="Helvetica Neue"/>
                <a:ea typeface="Helvetica Neue"/>
                <a:cs typeface="Helvetica Neue"/>
                <a:sym typeface="Helvetica Neue"/>
              </a:rPr>
              <a:t>]</a:t>
            </a:r>
            <a:endParaRPr sz="1800">
              <a:solidFill>
                <a:schemeClr val="dk1"/>
              </a:solidFill>
              <a:latin typeface="Helvetica Neue"/>
              <a:ea typeface="Helvetica Neue"/>
              <a:cs typeface="Helvetica Neue"/>
              <a:sym typeface="Helvetica Neue"/>
            </a:endParaRPr>
          </a:p>
          <a:p>
            <a:pPr indent="0" lvl="0" marL="0" rtl="0" algn="l">
              <a:spcBef>
                <a:spcPts val="360"/>
              </a:spcBef>
              <a:spcAft>
                <a:spcPts val="0"/>
              </a:spcAft>
              <a:buNone/>
            </a:pPr>
            <a:r>
              <a:t/>
            </a:r>
            <a:endParaRPr sz="1800">
              <a:solidFill>
                <a:schemeClr val="dk1"/>
              </a:solidFill>
              <a:latin typeface="Helvetica Neue"/>
              <a:ea typeface="Helvetica Neue"/>
              <a:cs typeface="Helvetica Neue"/>
              <a:sym typeface="Helvetica Neue"/>
            </a:endParaRPr>
          </a:p>
          <a:p>
            <a:pPr indent="0" lvl="0" marL="0" rtl="0" algn="l">
              <a:spcBef>
                <a:spcPts val="360"/>
              </a:spcBef>
              <a:spcAft>
                <a:spcPts val="0"/>
              </a:spcAft>
              <a:buNone/>
            </a:pPr>
            <a:r>
              <a:t/>
            </a:r>
            <a:endParaRPr sz="1800">
              <a:solidFill>
                <a:schemeClr val="dk1"/>
              </a:solidFill>
              <a:latin typeface="Helvetica Neue"/>
              <a:ea typeface="Helvetica Neue"/>
              <a:cs typeface="Helvetica Neue"/>
              <a:sym typeface="Helvetica Neue"/>
            </a:endParaRPr>
          </a:p>
          <a:p>
            <a:pPr indent="0" lvl="0" marL="0" rtl="0" algn="l">
              <a:spcBef>
                <a:spcPts val="360"/>
              </a:spcBef>
              <a:spcAft>
                <a:spcPts val="0"/>
              </a:spcAft>
              <a:buNone/>
            </a:pPr>
            <a:r>
              <a:rPr b="1" i="1" lang="en">
                <a:solidFill>
                  <a:schemeClr val="dk1"/>
                </a:solidFill>
                <a:latin typeface="Helvetica Neue"/>
                <a:ea typeface="Helvetica Neue"/>
                <a:cs typeface="Helvetica Neue"/>
                <a:sym typeface="Helvetica Neue"/>
              </a:rPr>
              <a:t>*Wang, C.</a:t>
            </a:r>
            <a:r>
              <a:rPr i="1" lang="en">
                <a:solidFill>
                  <a:schemeClr val="dk1"/>
                </a:solidFill>
                <a:latin typeface="Helvetica Neue"/>
                <a:ea typeface="Helvetica Neue"/>
                <a:cs typeface="Helvetica Neue"/>
                <a:sym typeface="Helvetica Neue"/>
              </a:rPr>
              <a:t>, *Rahman A.,  Cui, J., Sung, Y.,  Stone, P. </a:t>
            </a:r>
            <a:r>
              <a:rPr i="1" lang="en">
                <a:solidFill>
                  <a:schemeClr val="dk1"/>
                </a:solidFill>
                <a:latin typeface="Helvetica Neue"/>
                <a:ea typeface="Helvetica Neue"/>
                <a:cs typeface="Helvetica Neue"/>
                <a:sym typeface="Helvetica Neue"/>
              </a:rPr>
              <a:t>ROTATE: Regret-driven Open-ended Training for Ad Hoc Teamwork. arXiv 2025.</a:t>
            </a:r>
            <a:endParaRPr i="1">
              <a:solidFill>
                <a:schemeClr val="dk1"/>
              </a:solidFill>
              <a:latin typeface="Helvetica Neue"/>
              <a:ea typeface="Helvetica Neue"/>
              <a:cs typeface="Helvetica Neue"/>
              <a:sym typeface="Helvetica Neue"/>
            </a:endParaRPr>
          </a:p>
        </p:txBody>
      </p:sp>
      <p:grpSp>
        <p:nvGrpSpPr>
          <p:cNvPr id="495" name="Google Shape;495;p47"/>
          <p:cNvGrpSpPr/>
          <p:nvPr/>
        </p:nvGrpSpPr>
        <p:grpSpPr>
          <a:xfrm>
            <a:off x="357733" y="3619950"/>
            <a:ext cx="5767718" cy="1295243"/>
            <a:chOff x="1176583" y="3628675"/>
            <a:chExt cx="5767718" cy="1295243"/>
          </a:xfrm>
        </p:grpSpPr>
        <p:grpSp>
          <p:nvGrpSpPr>
            <p:cNvPr id="496" name="Google Shape;496;p47"/>
            <p:cNvGrpSpPr/>
            <p:nvPr/>
          </p:nvGrpSpPr>
          <p:grpSpPr>
            <a:xfrm>
              <a:off x="6094700" y="3634573"/>
              <a:ext cx="849601" cy="1160105"/>
              <a:chOff x="7660325" y="2986833"/>
              <a:chExt cx="849601" cy="1160105"/>
            </a:xfrm>
          </p:grpSpPr>
          <p:pic>
            <p:nvPicPr>
              <p:cNvPr id="497" name="Google Shape;497;p47"/>
              <p:cNvPicPr preferRelativeResize="0"/>
              <p:nvPr/>
            </p:nvPicPr>
            <p:blipFill rotWithShape="1">
              <a:blip r:embed="rId3">
                <a:alphaModFix/>
              </a:blip>
              <a:srcRect b="0" l="8388" r="8396" t="5562"/>
              <a:stretch/>
            </p:blipFill>
            <p:spPr>
              <a:xfrm>
                <a:off x="7660325" y="2986833"/>
                <a:ext cx="849600" cy="852300"/>
              </a:xfrm>
              <a:prstGeom prst="roundRect">
                <a:avLst>
                  <a:gd fmla="val 16667" name="adj"/>
                </a:avLst>
              </a:prstGeom>
              <a:noFill/>
              <a:ln>
                <a:noFill/>
              </a:ln>
            </p:spPr>
          </p:pic>
          <p:sp>
            <p:nvSpPr>
              <p:cNvPr id="498" name="Google Shape;498;p47"/>
              <p:cNvSpPr txBox="1"/>
              <p:nvPr/>
            </p:nvSpPr>
            <p:spPr>
              <a:xfrm>
                <a:off x="7660326" y="3839138"/>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Peter Stone</a:t>
                </a:r>
                <a:endParaRPr baseline="30000" sz="800">
                  <a:latin typeface="Karla"/>
                  <a:ea typeface="Karla"/>
                  <a:cs typeface="Karla"/>
                  <a:sym typeface="Karla"/>
                </a:endParaRPr>
              </a:p>
            </p:txBody>
          </p:sp>
        </p:grpSp>
        <p:grpSp>
          <p:nvGrpSpPr>
            <p:cNvPr id="499" name="Google Shape;499;p47"/>
            <p:cNvGrpSpPr/>
            <p:nvPr/>
          </p:nvGrpSpPr>
          <p:grpSpPr>
            <a:xfrm>
              <a:off x="1176583" y="3628675"/>
              <a:ext cx="937500" cy="1166595"/>
              <a:chOff x="3136124" y="3778650"/>
              <a:chExt cx="937500" cy="1166595"/>
            </a:xfrm>
          </p:grpSpPr>
          <p:pic>
            <p:nvPicPr>
              <p:cNvPr id="500" name="Google Shape;500;p47"/>
              <p:cNvPicPr preferRelativeResize="0"/>
              <p:nvPr/>
            </p:nvPicPr>
            <p:blipFill rotWithShape="1">
              <a:blip r:embed="rId4">
                <a:alphaModFix/>
              </a:blip>
              <a:srcRect b="13759" l="110" r="-110" t="7164"/>
              <a:stretch/>
            </p:blipFill>
            <p:spPr>
              <a:xfrm>
                <a:off x="3180075" y="3778650"/>
                <a:ext cx="849600" cy="849600"/>
              </a:xfrm>
              <a:prstGeom prst="roundRect">
                <a:avLst>
                  <a:gd fmla="val 16667" name="adj"/>
                </a:avLst>
              </a:prstGeom>
              <a:noFill/>
              <a:ln>
                <a:noFill/>
              </a:ln>
            </p:spPr>
          </p:pic>
          <p:sp>
            <p:nvSpPr>
              <p:cNvPr id="501" name="Google Shape;501;p47"/>
              <p:cNvSpPr txBox="1"/>
              <p:nvPr/>
            </p:nvSpPr>
            <p:spPr>
              <a:xfrm>
                <a:off x="3136124" y="4637445"/>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Caroline Wang</a:t>
                </a:r>
                <a:endParaRPr baseline="30000" sz="800">
                  <a:latin typeface="Karla"/>
                  <a:ea typeface="Karla"/>
                  <a:cs typeface="Karla"/>
                  <a:sym typeface="Karla"/>
                </a:endParaRPr>
              </a:p>
            </p:txBody>
          </p:sp>
        </p:grpSp>
        <p:grpSp>
          <p:nvGrpSpPr>
            <p:cNvPr id="502" name="Google Shape;502;p47"/>
            <p:cNvGrpSpPr/>
            <p:nvPr/>
          </p:nvGrpSpPr>
          <p:grpSpPr>
            <a:xfrm>
              <a:off x="2182993" y="3628677"/>
              <a:ext cx="900000" cy="1164040"/>
              <a:chOff x="7102204" y="1329700"/>
              <a:chExt cx="900000" cy="1164040"/>
            </a:xfrm>
          </p:grpSpPr>
          <p:sp>
            <p:nvSpPr>
              <p:cNvPr id="503" name="Google Shape;503;p47"/>
              <p:cNvSpPr txBox="1"/>
              <p:nvPr/>
            </p:nvSpPr>
            <p:spPr>
              <a:xfrm>
                <a:off x="7102204" y="2185940"/>
                <a:ext cx="9000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Arrasy Rahman</a:t>
                </a:r>
                <a:endParaRPr baseline="30000" sz="800">
                  <a:latin typeface="Karla"/>
                  <a:ea typeface="Karla"/>
                  <a:cs typeface="Karla"/>
                  <a:sym typeface="Karla"/>
                </a:endParaRPr>
              </a:p>
            </p:txBody>
          </p:sp>
          <p:pic>
            <p:nvPicPr>
              <p:cNvPr id="504" name="Google Shape;504;p47"/>
              <p:cNvPicPr preferRelativeResize="0"/>
              <p:nvPr/>
            </p:nvPicPr>
            <p:blipFill>
              <a:blip r:embed="rId5">
                <a:alphaModFix/>
              </a:blip>
              <a:stretch>
                <a:fillRect/>
              </a:stretch>
            </p:blipFill>
            <p:spPr>
              <a:xfrm>
                <a:off x="7132888" y="1329700"/>
                <a:ext cx="828600" cy="828600"/>
              </a:xfrm>
              <a:prstGeom prst="roundRect">
                <a:avLst>
                  <a:gd fmla="val 16667" name="adj"/>
                </a:avLst>
              </a:prstGeom>
              <a:noFill/>
              <a:ln>
                <a:noFill/>
              </a:ln>
            </p:spPr>
          </p:pic>
        </p:grpSp>
        <p:grpSp>
          <p:nvGrpSpPr>
            <p:cNvPr id="505" name="Google Shape;505;p47"/>
            <p:cNvGrpSpPr/>
            <p:nvPr/>
          </p:nvGrpSpPr>
          <p:grpSpPr>
            <a:xfrm>
              <a:off x="4125044" y="3628679"/>
              <a:ext cx="870066" cy="1171950"/>
              <a:chOff x="4971009" y="2974975"/>
              <a:chExt cx="870066" cy="1171950"/>
            </a:xfrm>
          </p:grpSpPr>
          <p:sp>
            <p:nvSpPr>
              <p:cNvPr id="506" name="Google Shape;506;p47"/>
              <p:cNvSpPr txBox="1"/>
              <p:nvPr/>
            </p:nvSpPr>
            <p:spPr>
              <a:xfrm>
                <a:off x="4971009" y="3839125"/>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Jiaxun Cui</a:t>
                </a:r>
                <a:endParaRPr baseline="30000" sz="800">
                  <a:latin typeface="Karla"/>
                  <a:ea typeface="Karla"/>
                  <a:cs typeface="Karla"/>
                  <a:sym typeface="Karla"/>
                </a:endParaRPr>
              </a:p>
            </p:txBody>
          </p:sp>
          <p:pic>
            <p:nvPicPr>
              <p:cNvPr id="507" name="Google Shape;507;p47"/>
              <p:cNvPicPr preferRelativeResize="0"/>
              <p:nvPr/>
            </p:nvPicPr>
            <p:blipFill rotWithShape="1">
              <a:blip r:embed="rId6">
                <a:alphaModFix/>
              </a:blip>
              <a:srcRect b="27763" l="0" r="0" t="2497"/>
              <a:stretch/>
            </p:blipFill>
            <p:spPr>
              <a:xfrm>
                <a:off x="4991475" y="2974975"/>
                <a:ext cx="849600" cy="852300"/>
              </a:xfrm>
              <a:prstGeom prst="roundRect">
                <a:avLst>
                  <a:gd fmla="val 16667" name="adj"/>
                </a:avLst>
              </a:prstGeom>
              <a:noFill/>
              <a:ln>
                <a:noFill/>
              </a:ln>
            </p:spPr>
          </p:pic>
        </p:grpSp>
        <p:grpSp>
          <p:nvGrpSpPr>
            <p:cNvPr id="508" name="Google Shape;508;p47"/>
            <p:cNvGrpSpPr/>
            <p:nvPr/>
          </p:nvGrpSpPr>
          <p:grpSpPr>
            <a:xfrm>
              <a:off x="5036325" y="3634577"/>
              <a:ext cx="1035600" cy="1160100"/>
              <a:chOff x="6213275" y="2986850"/>
              <a:chExt cx="1035600" cy="1160100"/>
            </a:xfrm>
          </p:grpSpPr>
          <p:sp>
            <p:nvSpPr>
              <p:cNvPr id="509" name="Google Shape;509;p47"/>
              <p:cNvSpPr txBox="1"/>
              <p:nvPr/>
            </p:nvSpPr>
            <p:spPr>
              <a:xfrm>
                <a:off x="6213275" y="3839150"/>
                <a:ext cx="1035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Yoonchang Sung</a:t>
                </a:r>
                <a:endParaRPr baseline="30000" sz="800">
                  <a:latin typeface="Karla"/>
                  <a:ea typeface="Karla"/>
                  <a:cs typeface="Karla"/>
                  <a:sym typeface="Karla"/>
                </a:endParaRPr>
              </a:p>
            </p:txBody>
          </p:sp>
          <p:pic>
            <p:nvPicPr>
              <p:cNvPr id="510" name="Google Shape;510;p47"/>
              <p:cNvPicPr preferRelativeResize="0"/>
              <p:nvPr/>
            </p:nvPicPr>
            <p:blipFill rotWithShape="1">
              <a:blip r:embed="rId7">
                <a:alphaModFix/>
              </a:blip>
              <a:srcRect b="-1430" l="-1430" r="-1430" t="-1430"/>
              <a:stretch/>
            </p:blipFill>
            <p:spPr>
              <a:xfrm>
                <a:off x="6296512" y="2986850"/>
                <a:ext cx="852300" cy="852300"/>
              </a:xfrm>
              <a:prstGeom prst="roundRect">
                <a:avLst>
                  <a:gd fmla="val 16667" name="adj"/>
                </a:avLst>
              </a:prstGeom>
              <a:noFill/>
              <a:ln>
                <a:noFill/>
              </a:ln>
            </p:spPr>
          </p:pic>
        </p:grpSp>
        <p:grpSp>
          <p:nvGrpSpPr>
            <p:cNvPr id="511" name="Google Shape;511;p47"/>
            <p:cNvGrpSpPr/>
            <p:nvPr/>
          </p:nvGrpSpPr>
          <p:grpSpPr>
            <a:xfrm>
              <a:off x="3125193" y="3628675"/>
              <a:ext cx="900000" cy="1295243"/>
              <a:chOff x="3125193" y="3628675"/>
              <a:chExt cx="900000" cy="1295243"/>
            </a:xfrm>
          </p:grpSpPr>
          <p:pic>
            <p:nvPicPr>
              <p:cNvPr id="512" name="Google Shape;512;p47"/>
              <p:cNvPicPr preferRelativeResize="0"/>
              <p:nvPr/>
            </p:nvPicPr>
            <p:blipFill rotWithShape="1">
              <a:blip r:embed="rId8">
                <a:alphaModFix/>
              </a:blip>
              <a:srcRect b="0" l="0" r="0" t="0"/>
              <a:stretch/>
            </p:blipFill>
            <p:spPr>
              <a:xfrm>
                <a:off x="3173325" y="3628675"/>
                <a:ext cx="821400" cy="857400"/>
              </a:xfrm>
              <a:prstGeom prst="roundRect">
                <a:avLst>
                  <a:gd fmla="val 16667" name="adj"/>
                </a:avLst>
              </a:prstGeom>
              <a:noFill/>
              <a:ln>
                <a:noFill/>
              </a:ln>
            </p:spPr>
          </p:pic>
          <p:sp>
            <p:nvSpPr>
              <p:cNvPr id="513" name="Google Shape;513;p47"/>
              <p:cNvSpPr txBox="1"/>
              <p:nvPr/>
            </p:nvSpPr>
            <p:spPr>
              <a:xfrm>
                <a:off x="3125193" y="4492818"/>
                <a:ext cx="900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Benjamin Nativi</a:t>
                </a:r>
                <a:endParaRPr baseline="30000" sz="800">
                  <a:latin typeface="Karla"/>
                  <a:ea typeface="Karla"/>
                  <a:cs typeface="Karla"/>
                  <a:sym typeface="Karla"/>
                </a:endParaRPr>
              </a:p>
            </p:txBody>
          </p:sp>
        </p:grpSp>
      </p:grpSp>
      <p:grpSp>
        <p:nvGrpSpPr>
          <p:cNvPr id="514" name="Google Shape;514;p47"/>
          <p:cNvGrpSpPr/>
          <p:nvPr/>
        </p:nvGrpSpPr>
        <p:grpSpPr>
          <a:xfrm>
            <a:off x="6835180" y="1082127"/>
            <a:ext cx="1594450" cy="2825952"/>
            <a:chOff x="1693062" y="562337"/>
            <a:chExt cx="1784100" cy="3162435"/>
          </a:xfrm>
        </p:grpSpPr>
        <p:sp>
          <p:nvSpPr>
            <p:cNvPr id="515" name="Google Shape;515;p47"/>
            <p:cNvSpPr/>
            <p:nvPr/>
          </p:nvSpPr>
          <p:spPr>
            <a:xfrm>
              <a:off x="1853575" y="989500"/>
              <a:ext cx="1467600" cy="949200"/>
            </a:xfrm>
            <a:prstGeom prst="roundRect">
              <a:avLst>
                <a:gd fmla="val 16667" name="adj"/>
              </a:avLst>
            </a:prstGeom>
            <a:solidFill>
              <a:srgbClr val="FFFFFF">
                <a:alpha val="5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16" name="Google Shape;516;p47"/>
            <p:cNvSpPr/>
            <p:nvPr/>
          </p:nvSpPr>
          <p:spPr>
            <a:xfrm>
              <a:off x="1763875" y="939950"/>
              <a:ext cx="1595400" cy="1211400"/>
            </a:xfrm>
            <a:prstGeom prst="roundRect">
              <a:avLst>
                <a:gd fmla="val 16667" name="adj"/>
              </a:avLst>
            </a:prstGeom>
            <a:solidFill>
              <a:srgbClr val="FFFFFF"/>
            </a:solidFill>
            <a:ln cap="flat" cmpd="sng" w="17025">
              <a:solidFill>
                <a:srgbClr val="595959"/>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517" name="Google Shape;517;p47"/>
            <p:cNvGrpSpPr/>
            <p:nvPr/>
          </p:nvGrpSpPr>
          <p:grpSpPr>
            <a:xfrm>
              <a:off x="2284849" y="1057087"/>
              <a:ext cx="963824" cy="753871"/>
              <a:chOff x="666279" y="1518171"/>
              <a:chExt cx="1157608" cy="905333"/>
            </a:xfrm>
          </p:grpSpPr>
          <p:sp>
            <p:nvSpPr>
              <p:cNvPr id="518" name="Google Shape;518;p47"/>
              <p:cNvSpPr/>
              <p:nvPr/>
            </p:nvSpPr>
            <p:spPr>
              <a:xfrm>
                <a:off x="730223" y="16395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19" name="Google Shape;519;p47"/>
              <p:cNvSpPr/>
              <p:nvPr/>
            </p:nvSpPr>
            <p:spPr>
              <a:xfrm>
                <a:off x="666279" y="21853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20" name="Google Shape;520;p47"/>
              <p:cNvSpPr/>
              <p:nvPr/>
            </p:nvSpPr>
            <p:spPr>
              <a:xfrm>
                <a:off x="1585687" y="15181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21" name="Google Shape;521;p47"/>
              <p:cNvCxnSpPr>
                <a:stCxn id="518" idx="6"/>
                <a:endCxn id="520" idx="2"/>
              </p:cNvCxnSpPr>
              <p:nvPr/>
            </p:nvCxnSpPr>
            <p:spPr>
              <a:xfrm flipH="1" rot="10800000">
                <a:off x="968423" y="16371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522" name="Google Shape;522;p47"/>
              <p:cNvCxnSpPr>
                <a:stCxn id="519" idx="6"/>
                <a:endCxn id="520" idx="3"/>
              </p:cNvCxnSpPr>
              <p:nvPr/>
            </p:nvCxnSpPr>
            <p:spPr>
              <a:xfrm flipH="1" rot="10800000">
                <a:off x="904479" y="1721505"/>
                <a:ext cx="716100" cy="582900"/>
              </a:xfrm>
              <a:prstGeom prst="straightConnector1">
                <a:avLst/>
              </a:prstGeom>
              <a:noFill/>
              <a:ln cap="flat" cmpd="sng" w="17025">
                <a:solidFill>
                  <a:srgbClr val="595959"/>
                </a:solidFill>
                <a:prstDash val="solid"/>
                <a:round/>
                <a:headEnd len="med" w="med" type="none"/>
                <a:tailEnd len="med" w="med" type="none"/>
              </a:ln>
            </p:spPr>
          </p:cxnSp>
          <p:cxnSp>
            <p:nvCxnSpPr>
              <p:cNvPr id="523" name="Google Shape;523;p47"/>
              <p:cNvCxnSpPr>
                <a:stCxn id="518" idx="4"/>
                <a:endCxn id="519" idx="0"/>
              </p:cNvCxnSpPr>
              <p:nvPr/>
            </p:nvCxnSpPr>
            <p:spPr>
              <a:xfrm flipH="1">
                <a:off x="785423" y="1877784"/>
                <a:ext cx="63900" cy="307500"/>
              </a:xfrm>
              <a:prstGeom prst="straightConnector1">
                <a:avLst/>
              </a:prstGeom>
              <a:noFill/>
              <a:ln cap="flat" cmpd="sng" w="17025">
                <a:solidFill>
                  <a:srgbClr val="595959"/>
                </a:solidFill>
                <a:prstDash val="solid"/>
                <a:round/>
                <a:headEnd len="med" w="med" type="none"/>
                <a:tailEnd len="med" w="med" type="none"/>
              </a:ln>
            </p:spPr>
          </p:cxnSp>
        </p:grpSp>
        <p:sp>
          <p:nvSpPr>
            <p:cNvPr id="524" name="Google Shape;524;p47"/>
            <p:cNvSpPr/>
            <p:nvPr/>
          </p:nvSpPr>
          <p:spPr>
            <a:xfrm>
              <a:off x="1915475" y="1040225"/>
              <a:ext cx="1405800" cy="9936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525" name="Google Shape;525;p47"/>
            <p:cNvGrpSpPr/>
            <p:nvPr/>
          </p:nvGrpSpPr>
          <p:grpSpPr>
            <a:xfrm>
              <a:off x="2115312" y="1182104"/>
              <a:ext cx="1113380" cy="753871"/>
              <a:chOff x="818679" y="1670571"/>
              <a:chExt cx="1337233" cy="905333"/>
            </a:xfrm>
          </p:grpSpPr>
          <p:sp>
            <p:nvSpPr>
              <p:cNvPr id="526" name="Google Shape;526;p47"/>
              <p:cNvSpPr/>
              <p:nvPr/>
            </p:nvSpPr>
            <p:spPr>
              <a:xfrm>
                <a:off x="882623" y="17919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27" name="Google Shape;527;p47"/>
              <p:cNvSpPr/>
              <p:nvPr/>
            </p:nvSpPr>
            <p:spPr>
              <a:xfrm>
                <a:off x="818679" y="23377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28" name="Google Shape;528;p47"/>
              <p:cNvSpPr/>
              <p:nvPr/>
            </p:nvSpPr>
            <p:spPr>
              <a:xfrm>
                <a:off x="1738087" y="16705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29" name="Google Shape;529;p47"/>
              <p:cNvCxnSpPr>
                <a:stCxn id="526" idx="6"/>
                <a:endCxn id="528" idx="2"/>
              </p:cNvCxnSpPr>
              <p:nvPr/>
            </p:nvCxnSpPr>
            <p:spPr>
              <a:xfrm flipH="1" rot="10800000">
                <a:off x="1120823" y="17895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530" name="Google Shape;530;p47"/>
              <p:cNvCxnSpPr>
                <a:stCxn id="527" idx="6"/>
                <a:endCxn id="531" idx="3"/>
              </p:cNvCxnSpPr>
              <p:nvPr/>
            </p:nvCxnSpPr>
            <p:spPr>
              <a:xfrm flipH="1" rot="10800000">
                <a:off x="1056879" y="2261505"/>
                <a:ext cx="895800" cy="195300"/>
              </a:xfrm>
              <a:prstGeom prst="straightConnector1">
                <a:avLst/>
              </a:prstGeom>
              <a:noFill/>
              <a:ln cap="flat" cmpd="sng" w="17025">
                <a:solidFill>
                  <a:srgbClr val="595959"/>
                </a:solidFill>
                <a:prstDash val="solid"/>
                <a:round/>
                <a:headEnd len="med" w="med" type="none"/>
                <a:tailEnd len="med" w="med" type="none"/>
              </a:ln>
            </p:spPr>
          </p:cxnSp>
          <p:cxnSp>
            <p:nvCxnSpPr>
              <p:cNvPr id="532" name="Google Shape;532;p47"/>
              <p:cNvCxnSpPr>
                <a:stCxn id="526" idx="4"/>
                <a:endCxn id="527" idx="0"/>
              </p:cNvCxnSpPr>
              <p:nvPr/>
            </p:nvCxnSpPr>
            <p:spPr>
              <a:xfrm flipH="1">
                <a:off x="937823" y="20301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531" name="Google Shape;531;p47"/>
              <p:cNvSpPr/>
              <p:nvPr/>
            </p:nvSpPr>
            <p:spPr>
              <a:xfrm>
                <a:off x="1917712" y="20582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33" name="Google Shape;533;p47"/>
              <p:cNvCxnSpPr>
                <a:stCxn id="531" idx="0"/>
                <a:endCxn id="528" idx="5"/>
              </p:cNvCxnSpPr>
              <p:nvPr/>
            </p:nvCxnSpPr>
            <p:spPr>
              <a:xfrm rot="10800000">
                <a:off x="1941412" y="1873746"/>
                <a:ext cx="95400" cy="184500"/>
              </a:xfrm>
              <a:prstGeom prst="straightConnector1">
                <a:avLst/>
              </a:prstGeom>
              <a:noFill/>
              <a:ln cap="flat" cmpd="sng" w="17025">
                <a:solidFill>
                  <a:srgbClr val="595959"/>
                </a:solidFill>
                <a:prstDash val="solid"/>
                <a:round/>
                <a:headEnd len="med" w="med" type="none"/>
                <a:tailEnd len="med" w="med" type="none"/>
              </a:ln>
            </p:spPr>
          </p:cxnSp>
        </p:grpSp>
        <p:sp>
          <p:nvSpPr>
            <p:cNvPr id="534" name="Google Shape;534;p47"/>
            <p:cNvSpPr/>
            <p:nvPr/>
          </p:nvSpPr>
          <p:spPr>
            <a:xfrm>
              <a:off x="1853675" y="1040225"/>
              <a:ext cx="1467600" cy="10650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535" name="Google Shape;535;p47"/>
            <p:cNvGrpSpPr/>
            <p:nvPr/>
          </p:nvGrpSpPr>
          <p:grpSpPr>
            <a:xfrm>
              <a:off x="1945533" y="1314446"/>
              <a:ext cx="1113380" cy="790836"/>
              <a:chOff x="971079" y="1822971"/>
              <a:chExt cx="1337233" cy="949725"/>
            </a:xfrm>
          </p:grpSpPr>
          <p:sp>
            <p:nvSpPr>
              <p:cNvPr id="536" name="Google Shape;536;p47"/>
              <p:cNvSpPr/>
              <p:nvPr/>
            </p:nvSpPr>
            <p:spPr>
              <a:xfrm>
                <a:off x="1035023" y="19443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37" name="Google Shape;537;p47"/>
              <p:cNvSpPr/>
              <p:nvPr/>
            </p:nvSpPr>
            <p:spPr>
              <a:xfrm>
                <a:off x="971079" y="24901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538" name="Google Shape;538;p47"/>
              <p:cNvSpPr/>
              <p:nvPr/>
            </p:nvSpPr>
            <p:spPr>
              <a:xfrm>
                <a:off x="1890487" y="18229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39" name="Google Shape;539;p47"/>
              <p:cNvCxnSpPr>
                <a:stCxn id="536" idx="6"/>
                <a:endCxn id="538" idx="2"/>
              </p:cNvCxnSpPr>
              <p:nvPr/>
            </p:nvCxnSpPr>
            <p:spPr>
              <a:xfrm flipH="1" rot="10800000">
                <a:off x="1273223" y="19419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540" name="Google Shape;540;p47"/>
              <p:cNvCxnSpPr>
                <a:stCxn id="537" idx="6"/>
                <a:endCxn id="541" idx="2"/>
              </p:cNvCxnSpPr>
              <p:nvPr/>
            </p:nvCxnSpPr>
            <p:spPr>
              <a:xfrm>
                <a:off x="1209279" y="2609205"/>
                <a:ext cx="443100" cy="44400"/>
              </a:xfrm>
              <a:prstGeom prst="straightConnector1">
                <a:avLst/>
              </a:prstGeom>
              <a:noFill/>
              <a:ln cap="flat" cmpd="sng" w="17025">
                <a:solidFill>
                  <a:srgbClr val="595959"/>
                </a:solidFill>
                <a:prstDash val="solid"/>
                <a:round/>
                <a:headEnd len="med" w="med" type="none"/>
                <a:tailEnd len="med" w="med" type="none"/>
              </a:ln>
            </p:spPr>
          </p:cxnSp>
          <p:cxnSp>
            <p:nvCxnSpPr>
              <p:cNvPr id="542" name="Google Shape;542;p47"/>
              <p:cNvCxnSpPr>
                <a:stCxn id="536" idx="4"/>
                <a:endCxn id="537" idx="0"/>
              </p:cNvCxnSpPr>
              <p:nvPr/>
            </p:nvCxnSpPr>
            <p:spPr>
              <a:xfrm flipH="1">
                <a:off x="1090223" y="21825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543" name="Google Shape;543;p47"/>
              <p:cNvSpPr/>
              <p:nvPr/>
            </p:nvSpPr>
            <p:spPr>
              <a:xfrm>
                <a:off x="2070112" y="22106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44" name="Google Shape;544;p47"/>
              <p:cNvCxnSpPr>
                <a:stCxn id="543" idx="0"/>
                <a:endCxn id="538" idx="5"/>
              </p:cNvCxnSpPr>
              <p:nvPr/>
            </p:nvCxnSpPr>
            <p:spPr>
              <a:xfrm rot="10800000">
                <a:off x="2093812" y="2026146"/>
                <a:ext cx="95400" cy="184500"/>
              </a:xfrm>
              <a:prstGeom prst="straightConnector1">
                <a:avLst/>
              </a:prstGeom>
              <a:noFill/>
              <a:ln cap="flat" cmpd="sng" w="17025">
                <a:solidFill>
                  <a:srgbClr val="595959"/>
                </a:solidFill>
                <a:prstDash val="solid"/>
                <a:round/>
                <a:headEnd len="med" w="med" type="none"/>
                <a:tailEnd len="med" w="med" type="none"/>
              </a:ln>
            </p:spPr>
          </p:cxnSp>
          <p:sp>
            <p:nvSpPr>
              <p:cNvPr id="541" name="Google Shape;541;p47"/>
              <p:cNvSpPr/>
              <p:nvPr/>
            </p:nvSpPr>
            <p:spPr>
              <a:xfrm>
                <a:off x="1652437" y="2534496"/>
                <a:ext cx="238200" cy="238200"/>
              </a:xfrm>
              <a:prstGeom prst="ellipse">
                <a:avLst/>
              </a:prstGeom>
              <a:solidFill>
                <a:srgbClr val="8E7CC3">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545" name="Google Shape;545;p47"/>
              <p:cNvCxnSpPr>
                <a:stCxn id="541" idx="6"/>
                <a:endCxn id="543" idx="3"/>
              </p:cNvCxnSpPr>
              <p:nvPr/>
            </p:nvCxnSpPr>
            <p:spPr>
              <a:xfrm flipH="1" rot="10800000">
                <a:off x="1890637" y="2413896"/>
                <a:ext cx="214500" cy="239700"/>
              </a:xfrm>
              <a:prstGeom prst="straightConnector1">
                <a:avLst/>
              </a:prstGeom>
              <a:noFill/>
              <a:ln cap="flat" cmpd="sng" w="17025">
                <a:solidFill>
                  <a:srgbClr val="595959"/>
                </a:solidFill>
                <a:prstDash val="solid"/>
                <a:round/>
                <a:headEnd len="med" w="med" type="none"/>
                <a:tailEnd len="med" w="med" type="none"/>
              </a:ln>
            </p:spPr>
          </p:cxnSp>
        </p:grpSp>
        <p:sp>
          <p:nvSpPr>
            <p:cNvPr id="546" name="Google Shape;546;p47"/>
            <p:cNvSpPr txBox="1"/>
            <p:nvPr/>
          </p:nvSpPr>
          <p:spPr>
            <a:xfrm>
              <a:off x="1693062" y="562337"/>
              <a:ext cx="17841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251">
                  <a:solidFill>
                    <a:srgbClr val="595959"/>
                  </a:solidFill>
                  <a:latin typeface="Optimistic Text"/>
                  <a:ea typeface="Optimistic Text"/>
                  <a:cs typeface="Optimistic Text"/>
                  <a:sym typeface="Optimistic Text"/>
                </a:rPr>
                <a:t>Open-Ended AHT</a:t>
              </a:r>
              <a:endParaRPr b="1" sz="1251">
                <a:solidFill>
                  <a:srgbClr val="595959"/>
                </a:solidFill>
                <a:latin typeface="Optimistic Text"/>
                <a:ea typeface="Optimistic Text"/>
                <a:cs typeface="Optimistic Text"/>
                <a:sym typeface="Optimistic Text"/>
              </a:endParaRPr>
            </a:p>
          </p:txBody>
        </p:sp>
        <p:cxnSp>
          <p:nvCxnSpPr>
            <p:cNvPr id="547" name="Google Shape;547;p47"/>
            <p:cNvCxnSpPr>
              <a:stCxn id="548" idx="2"/>
              <a:endCxn id="549" idx="0"/>
            </p:cNvCxnSpPr>
            <p:nvPr/>
          </p:nvCxnSpPr>
          <p:spPr>
            <a:xfrm rot="-5400000">
              <a:off x="2062650" y="3010813"/>
              <a:ext cx="1024800" cy="600"/>
            </a:xfrm>
            <a:prstGeom prst="bentConnector5">
              <a:avLst>
                <a:gd fmla="val -26003" name="adj1"/>
                <a:gd fmla="val 163358079" name="adj2"/>
                <a:gd fmla="val 125988" name="adj3"/>
              </a:avLst>
            </a:prstGeom>
            <a:noFill/>
            <a:ln cap="flat" cmpd="sng" w="17025">
              <a:solidFill>
                <a:srgbClr val="595959"/>
              </a:solidFill>
              <a:prstDash val="solid"/>
              <a:round/>
              <a:headEnd len="med" w="med" type="none"/>
              <a:tailEnd len="med" w="med" type="none"/>
            </a:ln>
          </p:spPr>
        </p:cxnSp>
        <p:cxnSp>
          <p:nvCxnSpPr>
            <p:cNvPr id="550" name="Google Shape;550;p47"/>
            <p:cNvCxnSpPr/>
            <p:nvPr/>
          </p:nvCxnSpPr>
          <p:spPr>
            <a:xfrm>
              <a:off x="2575990" y="2263806"/>
              <a:ext cx="0" cy="198300"/>
            </a:xfrm>
            <a:prstGeom prst="straightConnector1">
              <a:avLst/>
            </a:prstGeom>
            <a:noFill/>
            <a:ln cap="flat" cmpd="sng" w="17025">
              <a:solidFill>
                <a:srgbClr val="595959"/>
              </a:solidFill>
              <a:prstDash val="solid"/>
              <a:round/>
              <a:headEnd len="med" w="med" type="none"/>
              <a:tailEnd len="med" w="med" type="triangle"/>
            </a:ln>
          </p:spPr>
        </p:cxnSp>
        <p:sp>
          <p:nvSpPr>
            <p:cNvPr id="551" name="Google Shape;551;p47"/>
            <p:cNvSpPr txBox="1"/>
            <p:nvPr/>
          </p:nvSpPr>
          <p:spPr>
            <a:xfrm>
              <a:off x="1763877" y="909784"/>
              <a:ext cx="11133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072">
                  <a:solidFill>
                    <a:srgbClr val="595959"/>
                  </a:solidFill>
                </a:rPr>
                <a:t>Teammates</a:t>
              </a:r>
              <a:endParaRPr b="1" sz="1072">
                <a:solidFill>
                  <a:srgbClr val="595959"/>
                </a:solidFill>
              </a:endParaRPr>
            </a:p>
          </p:txBody>
        </p:sp>
        <p:cxnSp>
          <p:nvCxnSpPr>
            <p:cNvPr id="552" name="Google Shape;552;p47"/>
            <p:cNvCxnSpPr/>
            <p:nvPr/>
          </p:nvCxnSpPr>
          <p:spPr>
            <a:xfrm>
              <a:off x="2574756" y="3545672"/>
              <a:ext cx="3900" cy="179100"/>
            </a:xfrm>
            <a:prstGeom prst="straightConnector1">
              <a:avLst/>
            </a:prstGeom>
            <a:noFill/>
            <a:ln cap="flat" cmpd="sng" w="17025">
              <a:solidFill>
                <a:srgbClr val="595959"/>
              </a:solidFill>
              <a:prstDash val="solid"/>
              <a:round/>
              <a:headEnd len="med" w="med" type="none"/>
              <a:tailEnd len="med" w="med" type="triangle"/>
            </a:ln>
          </p:spPr>
        </p:cxnSp>
        <p:sp>
          <p:nvSpPr>
            <p:cNvPr id="553" name="Google Shape;553;p47"/>
            <p:cNvSpPr/>
            <p:nvPr/>
          </p:nvSpPr>
          <p:spPr>
            <a:xfrm>
              <a:off x="1861050" y="2472312"/>
              <a:ext cx="1427400" cy="391200"/>
            </a:xfrm>
            <a:prstGeom prst="roundRect">
              <a:avLst>
                <a:gd fmla="val 16667" name="adj"/>
              </a:avLst>
            </a:prstGeom>
            <a:solidFill>
              <a:srgbClr val="D9EAD3"/>
            </a:solidFill>
            <a:ln cap="flat" cmpd="sng" w="17025">
              <a:solidFill>
                <a:srgbClr val="38761D"/>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rPr lang="en" sz="1251">
                  <a:solidFill>
                    <a:srgbClr val="D9EAD3"/>
                  </a:solidFill>
                </a:rPr>
                <a:t>Tea</a:t>
              </a:r>
              <a:endParaRPr sz="1251">
                <a:solidFill>
                  <a:srgbClr val="D9EAD3"/>
                </a:solidFill>
              </a:endParaRPr>
            </a:p>
          </p:txBody>
        </p:sp>
        <p:sp>
          <p:nvSpPr>
            <p:cNvPr id="549" name="Google Shape;549;p47"/>
            <p:cNvSpPr txBox="1"/>
            <p:nvPr/>
          </p:nvSpPr>
          <p:spPr>
            <a:xfrm>
              <a:off x="1861050" y="2498862"/>
              <a:ext cx="1427400" cy="3381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38761D"/>
                  </a:solidFill>
                </a:rPr>
                <a:t>Teammate</a:t>
              </a:r>
              <a:endParaRPr b="1" sz="1072">
                <a:solidFill>
                  <a:srgbClr val="38761D"/>
                </a:solidFill>
              </a:endParaRPr>
            </a:p>
            <a:p>
              <a:pPr indent="0" lvl="0" marL="0" rtl="0" algn="ctr">
                <a:spcBef>
                  <a:spcPts val="0"/>
                </a:spcBef>
                <a:spcAft>
                  <a:spcPts val="0"/>
                </a:spcAft>
                <a:buNone/>
              </a:pPr>
              <a:r>
                <a:rPr b="1" lang="en" sz="1072">
                  <a:solidFill>
                    <a:srgbClr val="38761D"/>
                  </a:solidFill>
                </a:rPr>
                <a:t>Generation</a:t>
              </a:r>
              <a:endParaRPr b="1" sz="1072">
                <a:solidFill>
                  <a:srgbClr val="38761D"/>
                </a:solidFill>
              </a:endParaRPr>
            </a:p>
          </p:txBody>
        </p:sp>
        <p:sp>
          <p:nvSpPr>
            <p:cNvPr id="554" name="Google Shape;554;p47"/>
            <p:cNvSpPr/>
            <p:nvPr/>
          </p:nvSpPr>
          <p:spPr>
            <a:xfrm>
              <a:off x="1861050" y="3139688"/>
              <a:ext cx="1427400" cy="391200"/>
            </a:xfrm>
            <a:prstGeom prst="roundRect">
              <a:avLst>
                <a:gd fmla="val 16667" name="adj"/>
              </a:avLst>
            </a:prstGeom>
            <a:solidFill>
              <a:srgbClr val="CFE2F3"/>
            </a:solidFill>
            <a:ln cap="flat" cmpd="sng" w="17025">
              <a:solidFill>
                <a:srgbClr val="0B5394"/>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solidFill>
                  <a:srgbClr val="D9EAD3"/>
                </a:solidFill>
              </a:endParaRPr>
            </a:p>
          </p:txBody>
        </p:sp>
        <p:sp>
          <p:nvSpPr>
            <p:cNvPr id="548" name="Google Shape;548;p47"/>
            <p:cNvSpPr txBox="1"/>
            <p:nvPr/>
          </p:nvSpPr>
          <p:spPr>
            <a:xfrm>
              <a:off x="1861050" y="3132313"/>
              <a:ext cx="1427400" cy="3912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0B5394"/>
                  </a:solidFill>
                </a:rPr>
                <a:t>AHT Learning</a:t>
              </a:r>
              <a:endParaRPr b="1" sz="1072">
                <a:solidFill>
                  <a:srgbClr val="0B5394"/>
                </a:solidFill>
              </a:endParaRPr>
            </a:p>
          </p:txBody>
        </p:sp>
        <p:cxnSp>
          <p:nvCxnSpPr>
            <p:cNvPr id="555" name="Google Shape;555;p47"/>
            <p:cNvCxnSpPr>
              <a:stCxn id="553" idx="2"/>
              <a:endCxn id="548" idx="0"/>
            </p:cNvCxnSpPr>
            <p:nvPr/>
          </p:nvCxnSpPr>
          <p:spPr>
            <a:xfrm>
              <a:off x="2574750" y="2863512"/>
              <a:ext cx="0" cy="268800"/>
            </a:xfrm>
            <a:prstGeom prst="straightConnector1">
              <a:avLst/>
            </a:prstGeom>
            <a:noFill/>
            <a:ln cap="flat" cmpd="sng" w="17025">
              <a:solidFill>
                <a:srgbClr val="595959"/>
              </a:solidFill>
              <a:prstDash val="solid"/>
              <a:round/>
              <a:headEnd len="med" w="med" type="none"/>
              <a:tailEnd len="med" w="med" type="triangle"/>
            </a:ln>
          </p:spPr>
        </p:cxn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48"/>
          <p:cNvSpPr/>
          <p:nvPr/>
        </p:nvSpPr>
        <p:spPr>
          <a:xfrm>
            <a:off x="2790951" y="3186259"/>
            <a:ext cx="358500" cy="2853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1" name="Google Shape;561;p4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Background: The Ad Hoc Teamwork </a:t>
            </a:r>
            <a:r>
              <a:rPr b="1" lang="en" sz="2700"/>
              <a:t>Problem</a:t>
            </a:r>
            <a:endParaRPr b="1" sz="2700"/>
          </a:p>
        </p:txBody>
      </p:sp>
      <p:sp>
        <p:nvSpPr>
          <p:cNvPr id="562" name="Google Shape;562;p48"/>
          <p:cNvSpPr txBox="1"/>
          <p:nvPr/>
        </p:nvSpPr>
        <p:spPr>
          <a:xfrm>
            <a:off x="168950" y="4710775"/>
            <a:ext cx="69237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Helvetica Neue"/>
                <a:ea typeface="Helvetica Neue"/>
                <a:cs typeface="Helvetica Neue"/>
                <a:sym typeface="Helvetica Neue"/>
              </a:rPr>
              <a:t>[1] Stone et al., Ad Hoc Autonomous Agent Teams: Collaboration without Pre-Coordination, AAAI 2018.</a:t>
            </a:r>
            <a:endParaRPr sz="1000">
              <a:solidFill>
                <a:srgbClr val="3F3F3F"/>
              </a:solidFill>
              <a:latin typeface="Helvetica Neue"/>
              <a:ea typeface="Helvetica Neue"/>
              <a:cs typeface="Helvetica Neue"/>
              <a:sym typeface="Helvetica Neue"/>
            </a:endParaRPr>
          </a:p>
        </p:txBody>
      </p:sp>
      <p:sp>
        <p:nvSpPr>
          <p:cNvPr id="563" name="Google Shape;563;p4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64" name="Google Shape;564;p48"/>
          <p:cNvPicPr preferRelativeResize="0"/>
          <p:nvPr/>
        </p:nvPicPr>
        <p:blipFill rotWithShape="1">
          <a:blip r:embed="rId3">
            <a:alphaModFix/>
          </a:blip>
          <a:srcRect b="8802" l="0" r="0" t="9626"/>
          <a:stretch/>
        </p:blipFill>
        <p:spPr>
          <a:xfrm>
            <a:off x="6698425" y="3788375"/>
            <a:ext cx="1963000" cy="1066508"/>
          </a:xfrm>
          <a:prstGeom prst="rect">
            <a:avLst/>
          </a:prstGeom>
          <a:noFill/>
          <a:ln>
            <a:noFill/>
          </a:ln>
        </p:spPr>
      </p:pic>
      <p:sp>
        <p:nvSpPr>
          <p:cNvPr id="565" name="Google Shape;565;p48"/>
          <p:cNvSpPr/>
          <p:nvPr/>
        </p:nvSpPr>
        <p:spPr>
          <a:xfrm>
            <a:off x="1653700" y="1396113"/>
            <a:ext cx="5958600" cy="715800"/>
          </a:xfrm>
          <a:prstGeom prst="roundRect">
            <a:avLst>
              <a:gd fmla="val 16667" name="adj"/>
            </a:avLst>
          </a:prstGeom>
          <a:solidFill>
            <a:schemeClr val="lt2"/>
          </a:solidFill>
          <a:ln cap="flat" cmpd="sng" w="19050">
            <a:solidFill>
              <a:srgbClr val="BFBFB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0"/>
              </a:spcAft>
              <a:buNone/>
            </a:pPr>
            <a:r>
              <a:rPr b="1" lang="en" sz="1600">
                <a:solidFill>
                  <a:schemeClr val="dk1"/>
                </a:solidFill>
                <a:latin typeface="Helvetica Neue"/>
                <a:ea typeface="Helvetica Neue"/>
                <a:cs typeface="Helvetica Neue"/>
                <a:sym typeface="Helvetica Neue"/>
              </a:rPr>
              <a:t>Goal</a:t>
            </a:r>
            <a:r>
              <a:rPr baseline="30000" lang="en" sz="1600">
                <a:solidFill>
                  <a:schemeClr val="dk1"/>
                </a:solidFill>
                <a:latin typeface="Helvetica Neue"/>
                <a:ea typeface="Helvetica Neue"/>
                <a:cs typeface="Helvetica Neue"/>
                <a:sym typeface="Helvetica Neue"/>
              </a:rPr>
              <a:t> </a:t>
            </a:r>
            <a:r>
              <a:rPr lang="en" sz="1600">
                <a:solidFill>
                  <a:schemeClr val="dk1"/>
                </a:solidFill>
                <a:latin typeface="Helvetica Neue"/>
                <a:ea typeface="Helvetica Neue"/>
                <a:cs typeface="Helvetica Neue"/>
                <a:sym typeface="Helvetica Neue"/>
              </a:rPr>
              <a:t>: to design an AHT agent to coordinate with a set of </a:t>
            </a:r>
            <a:endParaRPr sz="1600">
              <a:solidFill>
                <a:schemeClr val="dk1"/>
              </a:solidFill>
              <a:latin typeface="Helvetica Neue"/>
              <a:ea typeface="Helvetica Neue"/>
              <a:cs typeface="Helvetica Neue"/>
              <a:sym typeface="Helvetica Neue"/>
            </a:endParaRPr>
          </a:p>
          <a:p>
            <a:pPr indent="0" lvl="0" marL="0" rtl="0" algn="ctr">
              <a:spcBef>
                <a:spcPts val="360"/>
              </a:spcBef>
              <a:spcAft>
                <a:spcPts val="0"/>
              </a:spcAft>
              <a:buNone/>
            </a:pPr>
            <a:r>
              <a:rPr b="1" lang="en" sz="1600">
                <a:solidFill>
                  <a:schemeClr val="dk1"/>
                </a:solidFill>
                <a:latin typeface="Helvetica Neue"/>
                <a:ea typeface="Helvetica Neue"/>
                <a:cs typeface="Helvetica Neue"/>
                <a:sym typeface="Helvetica Neue"/>
              </a:rPr>
              <a:t>unknown </a:t>
            </a:r>
            <a:r>
              <a:rPr lang="en" sz="1600">
                <a:solidFill>
                  <a:schemeClr val="dk1"/>
                </a:solidFill>
                <a:latin typeface="Helvetica Neue"/>
                <a:ea typeface="Helvetica Neue"/>
                <a:cs typeface="Helvetica Neue"/>
                <a:sym typeface="Helvetica Neue"/>
              </a:rPr>
              <a:t>but</a:t>
            </a:r>
            <a:r>
              <a:rPr b="1" lang="en" sz="1600">
                <a:solidFill>
                  <a:schemeClr val="dk1"/>
                </a:solidFill>
                <a:latin typeface="Helvetica Neue"/>
                <a:ea typeface="Helvetica Neue"/>
                <a:cs typeface="Helvetica Neue"/>
                <a:sym typeface="Helvetica Neue"/>
              </a:rPr>
              <a:t> competent </a:t>
            </a:r>
            <a:r>
              <a:rPr lang="en" sz="1600">
                <a:solidFill>
                  <a:schemeClr val="dk1"/>
                </a:solidFill>
                <a:latin typeface="Helvetica Neue"/>
                <a:ea typeface="Helvetica Neue"/>
                <a:cs typeface="Helvetica Neue"/>
                <a:sym typeface="Helvetica Neue"/>
              </a:rPr>
              <a:t>teammates</a:t>
            </a:r>
            <a:r>
              <a:rPr baseline="30000" lang="en" sz="1600">
                <a:solidFill>
                  <a:schemeClr val="dk1"/>
                </a:solidFill>
                <a:latin typeface="Helvetica Neue"/>
                <a:ea typeface="Helvetica Neue"/>
                <a:cs typeface="Helvetica Neue"/>
                <a:sym typeface="Helvetica Neue"/>
              </a:rPr>
              <a:t>[1]</a:t>
            </a:r>
            <a:r>
              <a:rPr lang="en" sz="1600">
                <a:solidFill>
                  <a:schemeClr val="dk1"/>
                </a:solidFill>
                <a:latin typeface="Helvetica Neue"/>
                <a:ea typeface="Helvetica Neue"/>
                <a:cs typeface="Helvetica Neue"/>
                <a:sym typeface="Helvetica Neue"/>
              </a:rPr>
              <a:t>        </a:t>
            </a:r>
            <a:endParaRPr sz="3200">
              <a:solidFill>
                <a:schemeClr val="dk1"/>
              </a:solidFill>
              <a:latin typeface="Helvetica Neue"/>
              <a:ea typeface="Helvetica Neue"/>
              <a:cs typeface="Helvetica Neue"/>
              <a:sym typeface="Helvetica Neue"/>
            </a:endParaRPr>
          </a:p>
        </p:txBody>
      </p:sp>
      <p:grpSp>
        <p:nvGrpSpPr>
          <p:cNvPr id="566" name="Google Shape;566;p48"/>
          <p:cNvGrpSpPr/>
          <p:nvPr/>
        </p:nvGrpSpPr>
        <p:grpSpPr>
          <a:xfrm>
            <a:off x="455060" y="2488984"/>
            <a:ext cx="5608412" cy="1350390"/>
            <a:chOff x="436735" y="2717959"/>
            <a:chExt cx="5608412" cy="1350390"/>
          </a:xfrm>
        </p:grpSpPr>
        <p:sp>
          <p:nvSpPr>
            <p:cNvPr id="567" name="Google Shape;567;p48"/>
            <p:cNvSpPr txBox="1"/>
            <p:nvPr/>
          </p:nvSpPr>
          <p:spPr>
            <a:xfrm>
              <a:off x="436735" y="3144250"/>
              <a:ext cx="2311800" cy="9234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1600">
                  <a:solidFill>
                    <a:schemeClr val="dk1"/>
                  </a:solidFill>
                  <a:latin typeface="Helvetica Neue"/>
                  <a:ea typeface="Helvetica Neue"/>
                  <a:cs typeface="Helvetica Neue"/>
                  <a:sym typeface="Helvetica Neue"/>
                </a:rPr>
                <a:t>AHT/ego agent</a:t>
              </a:r>
              <a:endParaRPr b="1" sz="16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rPr b="1" lang="en" sz="1600">
                  <a:solidFill>
                    <a:schemeClr val="dk1"/>
                  </a:solidFill>
                  <a:latin typeface="Helvetica Neue"/>
                  <a:ea typeface="Helvetica Neue"/>
                  <a:cs typeface="Helvetica Neue"/>
                  <a:sym typeface="Helvetica Neue"/>
                </a:rPr>
                <a:t>Teammate</a:t>
              </a:r>
              <a:r>
                <a:rPr lang="en" sz="1600">
                  <a:solidFill>
                    <a:schemeClr val="dk1"/>
                  </a:solidFill>
                  <a:latin typeface="Helvetica Neue"/>
                  <a:ea typeface="Helvetica Neue"/>
                  <a:cs typeface="Helvetica Neue"/>
                  <a:sym typeface="Helvetica Neue"/>
                </a:rPr>
                <a:t>       </a:t>
              </a:r>
              <a:endParaRPr sz="1600">
                <a:solidFill>
                  <a:schemeClr val="dk1"/>
                </a:solidFill>
                <a:latin typeface="Helvetica Neue"/>
                <a:ea typeface="Helvetica Neue"/>
                <a:cs typeface="Helvetica Neue"/>
                <a:sym typeface="Helvetica Neue"/>
              </a:endParaRPr>
            </a:p>
            <a:p>
              <a:pPr indent="0" lvl="0" marL="0" rtl="0" algn="r">
                <a:spcBef>
                  <a:spcPts val="0"/>
                </a:spcBef>
                <a:spcAft>
                  <a:spcPts val="0"/>
                </a:spcAft>
                <a:buNone/>
              </a:pPr>
              <a:r>
                <a:rPr b="1" lang="en" sz="1600">
                  <a:solidFill>
                    <a:schemeClr val="dk1"/>
                  </a:solidFill>
                  <a:latin typeface="Helvetica Neue"/>
                  <a:ea typeface="Helvetica Neue"/>
                  <a:cs typeface="Helvetica Neue"/>
                  <a:sym typeface="Helvetica Neue"/>
                </a:rPr>
                <a:t>Best Response </a:t>
              </a:r>
              <a:endParaRPr b="1" sz="1600">
                <a:solidFill>
                  <a:schemeClr val="dk1"/>
                </a:solidFill>
                <a:latin typeface="Helvetica Neue"/>
                <a:ea typeface="Helvetica Neue"/>
                <a:cs typeface="Helvetica Neue"/>
                <a:sym typeface="Helvetica Neue"/>
              </a:endParaRPr>
            </a:p>
          </p:txBody>
        </p:sp>
        <p:pic>
          <p:nvPicPr>
            <p:cNvPr id="568" name="Google Shape;568;p48"/>
            <p:cNvPicPr preferRelativeResize="0"/>
            <p:nvPr/>
          </p:nvPicPr>
          <p:blipFill>
            <a:blip r:embed="rId4">
              <a:alphaModFix/>
            </a:blip>
            <a:stretch>
              <a:fillRect/>
            </a:stretch>
          </p:blipFill>
          <p:spPr>
            <a:xfrm>
              <a:off x="2755548" y="3230541"/>
              <a:ext cx="400346" cy="204925"/>
            </a:xfrm>
            <a:prstGeom prst="rect">
              <a:avLst/>
            </a:prstGeom>
            <a:noFill/>
            <a:ln>
              <a:noFill/>
            </a:ln>
          </p:spPr>
        </p:pic>
        <p:pic>
          <p:nvPicPr>
            <p:cNvPr id="569" name="Google Shape;569;p48" title="{&quot;red&quot;:89,&quot;green&quot;:89,&quot;blue&quot;:89,&quot;origURL&quot;:&quot;https://saxarona.github.io/mathjax-viewer/?input=%5Cpi%5E%7B-i%7D%20%5Cin%20%5CPi#0&quot;,&quot;size&quot;:18,&quot;width&quot;:199.03937007874015,&quot;height&quot;:51.92125984251968,&quot;slideId&quot;:&quot;g3fb47bebb65_9_815&quot;,&quot;pageElementId&quot;:&quot;g3fb47bebb65_9_854&quot;,&quot;spaceCount&quot;:14,&quot;spaceStart&quot;:0}"/>
            <p:cNvPicPr preferRelativeResize="0"/>
            <p:nvPr/>
          </p:nvPicPr>
          <p:blipFill>
            <a:blip r:embed="rId5">
              <a:alphaModFix/>
            </a:blip>
            <a:stretch>
              <a:fillRect/>
            </a:stretch>
          </p:blipFill>
          <p:spPr>
            <a:xfrm>
              <a:off x="2755550" y="3435478"/>
              <a:ext cx="864108" cy="228029"/>
            </a:xfrm>
            <a:prstGeom prst="rect">
              <a:avLst/>
            </a:prstGeom>
            <a:noFill/>
            <a:ln>
              <a:noFill/>
            </a:ln>
          </p:spPr>
        </p:pic>
        <p:sp>
          <p:nvSpPr>
            <p:cNvPr id="570" name="Google Shape;570;p48"/>
            <p:cNvSpPr txBox="1"/>
            <p:nvPr/>
          </p:nvSpPr>
          <p:spPr>
            <a:xfrm>
              <a:off x="1294075" y="2717959"/>
              <a:ext cx="1444800" cy="402300"/>
            </a:xfrm>
            <a:prstGeom prst="rect">
              <a:avLst/>
            </a:prstGeom>
            <a:noFill/>
            <a:ln>
              <a:noFill/>
            </a:ln>
          </p:spPr>
          <p:txBody>
            <a:bodyPr anchorCtr="0" anchor="t" bIns="45700" lIns="91425" spcFirstLastPara="1" rIns="91425" wrap="square" tIns="45700">
              <a:noAutofit/>
            </a:bodyPr>
            <a:lstStyle/>
            <a:p>
              <a:pPr indent="0" lvl="0" marL="0" rtl="0" algn="r">
                <a:spcBef>
                  <a:spcPts val="360"/>
                </a:spcBef>
                <a:spcAft>
                  <a:spcPts val="0"/>
                </a:spcAft>
                <a:buNone/>
              </a:pPr>
              <a:r>
                <a:rPr b="1" lang="en" sz="1600">
                  <a:latin typeface="Helvetica Neue"/>
                  <a:ea typeface="Helvetica Neue"/>
                  <a:cs typeface="Helvetica Neue"/>
                  <a:sym typeface="Helvetica Neue"/>
                </a:rPr>
                <a:t>Dec-MDP</a:t>
              </a:r>
              <a:endParaRPr b="1" sz="1600">
                <a:latin typeface="Helvetica Neue"/>
                <a:ea typeface="Helvetica Neue"/>
                <a:cs typeface="Helvetica Neue"/>
                <a:sym typeface="Helvetica Neue"/>
              </a:endParaRPr>
            </a:p>
          </p:txBody>
        </p:sp>
        <p:pic>
          <p:nvPicPr>
            <p:cNvPr id="571" name="Google Shape;571;p48" title="{&quot;red&quot;:0,&quot;green&quot;:0,&quot;blue&quot;:0,&quot;origURL&quot;:&quot;https://saxarona.github.io/mathjax-viewer/?input=%5Ctext%7BBR%7D(%5Cpi%5E%7B-i%7D)%20%3A%3D%20%5Cunderset%7B%5Cpi%7D%7B%5Cmax%7D%20%5Cmathbb%7BE%7D_%7Bs_0%20%5Csim%20p_0%7D%20%5BV(s_0%20%7C%20%5Cpi%5E%7B-i%7D%2C%20%5Cpi)%5D#0&quot;,&quot;size&quot;:11,&quot;width&quot;:535.9606299212599,&quot;height&quot;:54.09448818897638,&quot;slideId&quot;:&quot;g3fb47bebb65_9_815&quot;,&quot;pageElementId&quot;:&quot;g3fb47bebb65_9_859&quot;,&quot;spaceCount&quot;:59,&quot;spaceStart&quot;:0}"/>
            <p:cNvPicPr preferRelativeResize="0"/>
            <p:nvPr/>
          </p:nvPicPr>
          <p:blipFill>
            <a:blip r:embed="rId6">
              <a:alphaModFix/>
            </a:blip>
            <a:stretch>
              <a:fillRect/>
            </a:stretch>
          </p:blipFill>
          <p:spPr>
            <a:xfrm>
              <a:off x="2738871" y="3724624"/>
              <a:ext cx="3306275" cy="343725"/>
            </a:xfrm>
            <a:prstGeom prst="rect">
              <a:avLst/>
            </a:prstGeom>
            <a:noFill/>
            <a:ln>
              <a:noFill/>
            </a:ln>
          </p:spPr>
        </p:pic>
        <p:pic>
          <p:nvPicPr>
            <p:cNvPr id="572" name="Google Shape;572;p48" title="{&quot;red&quot;:0,&quot;green&quot;:0,&quot;blue&quot;:0,&quot;origURL&quot;:&quot;https://saxarona.github.io/mathjax-viewer/?input=%20%5Clangle%20K%2C%20%5Cmathcal%7BS%7D%2C%20%5C%7B%5Cmathcal%7BA%5Ei%7D%5C%7D_%7Bi%3D1%7D%5EK%2C%20T%2C%20p_0%2C%20R%2C%20%5Cgamma%20%20%5Crangle%20#0&quot;,&quot;size&quot;:14,&quot;width&quot;:483.9685039370079,&quot;height&quot;:48.47244094488189,&quot;slideId&quot;:&quot;g3fb47bebb65_9_815&quot;,&quot;pageElementId&quot;:&quot;g3fb47bebb65_9_871&quot;,&quot;spaceCount&quot;:45,&quot;spaceStart&quot;:0}"/>
            <p:cNvPicPr preferRelativeResize="0"/>
            <p:nvPr/>
          </p:nvPicPr>
          <p:blipFill>
            <a:blip r:embed="rId7">
              <a:alphaModFix/>
            </a:blip>
            <a:stretch>
              <a:fillRect/>
            </a:stretch>
          </p:blipFill>
          <p:spPr>
            <a:xfrm>
              <a:off x="2738863" y="2795938"/>
              <a:ext cx="2232279" cy="228028"/>
            </a:xfrm>
            <a:prstGeom prst="rect">
              <a:avLst/>
            </a:prstGeom>
            <a:noFill/>
            <a:ln>
              <a:noFill/>
            </a:ln>
          </p:spPr>
        </p:pic>
      </p:grpSp>
      <p:sp>
        <p:nvSpPr>
          <p:cNvPr id="573" name="Google Shape;573;p48"/>
          <p:cNvSpPr/>
          <p:nvPr/>
        </p:nvSpPr>
        <p:spPr>
          <a:xfrm>
            <a:off x="3935974" y="3677325"/>
            <a:ext cx="241200" cy="216900"/>
          </a:xfrm>
          <a:prstGeom prst="roundRect">
            <a:avLst>
              <a:gd fmla="val 16667" name="adj"/>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4" name="Google Shape;574;p48"/>
          <p:cNvSpPr/>
          <p:nvPr/>
        </p:nvSpPr>
        <p:spPr>
          <a:xfrm>
            <a:off x="3105626" y="3471559"/>
            <a:ext cx="358500" cy="2853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5" name="Google Shape;575;p48"/>
          <p:cNvSpPr/>
          <p:nvPr/>
        </p:nvSpPr>
        <p:spPr>
          <a:xfrm>
            <a:off x="5364501" y="3471559"/>
            <a:ext cx="358500" cy="2853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6" name="Google Shape;576;p48"/>
          <p:cNvSpPr/>
          <p:nvPr/>
        </p:nvSpPr>
        <p:spPr>
          <a:xfrm>
            <a:off x="5722999" y="3505750"/>
            <a:ext cx="241200" cy="216900"/>
          </a:xfrm>
          <a:prstGeom prst="roundRect">
            <a:avLst>
              <a:gd fmla="val 16667" name="adj"/>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4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Background: T</a:t>
            </a:r>
            <a:r>
              <a:rPr b="1" lang="en" sz="2700"/>
              <a:t>he Ad Hoc Teamwork </a:t>
            </a:r>
            <a:r>
              <a:rPr b="1" lang="en" sz="2700"/>
              <a:t>Problem</a:t>
            </a:r>
            <a:endParaRPr b="1" sz="2700"/>
          </a:p>
        </p:txBody>
      </p:sp>
      <p:sp>
        <p:nvSpPr>
          <p:cNvPr id="582" name="Google Shape;582;p49"/>
          <p:cNvSpPr txBox="1"/>
          <p:nvPr/>
        </p:nvSpPr>
        <p:spPr>
          <a:xfrm>
            <a:off x="168950" y="4710775"/>
            <a:ext cx="69237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Helvetica Neue"/>
                <a:ea typeface="Helvetica Neue"/>
                <a:cs typeface="Helvetica Neue"/>
                <a:sym typeface="Helvetica Neue"/>
              </a:rPr>
              <a:t>[1] Stone et al., Ad Hoc Autonomous Agent Teams: Collaboration without Pre-Coordination, AAAI 2018.</a:t>
            </a:r>
            <a:endParaRPr sz="1000">
              <a:solidFill>
                <a:srgbClr val="3F3F3F"/>
              </a:solidFill>
              <a:latin typeface="Helvetica Neue"/>
              <a:ea typeface="Helvetica Neue"/>
              <a:cs typeface="Helvetica Neue"/>
              <a:sym typeface="Helvetica Neue"/>
            </a:endParaRPr>
          </a:p>
        </p:txBody>
      </p:sp>
      <p:sp>
        <p:nvSpPr>
          <p:cNvPr id="583" name="Google Shape;583;p4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584" name="Google Shape;584;p49"/>
          <p:cNvPicPr preferRelativeResize="0"/>
          <p:nvPr/>
        </p:nvPicPr>
        <p:blipFill rotWithShape="1">
          <a:blip r:embed="rId3">
            <a:alphaModFix/>
          </a:blip>
          <a:srcRect b="8802" l="0" r="0" t="9626"/>
          <a:stretch/>
        </p:blipFill>
        <p:spPr>
          <a:xfrm>
            <a:off x="6698425" y="3788375"/>
            <a:ext cx="1963000" cy="1066508"/>
          </a:xfrm>
          <a:prstGeom prst="rect">
            <a:avLst/>
          </a:prstGeom>
          <a:noFill/>
          <a:ln>
            <a:noFill/>
          </a:ln>
        </p:spPr>
      </p:pic>
      <p:sp>
        <p:nvSpPr>
          <p:cNvPr id="585" name="Google Shape;585;p49"/>
          <p:cNvSpPr txBox="1"/>
          <p:nvPr/>
        </p:nvSpPr>
        <p:spPr>
          <a:xfrm>
            <a:off x="706050" y="2720947"/>
            <a:ext cx="6630900" cy="6255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Let               denote the set of      -competent teammates</a:t>
            </a:r>
            <a:endParaRPr sz="1600">
              <a:solidFill>
                <a:schemeClr val="dk1"/>
              </a:solidFill>
              <a:latin typeface="Helvetica Neue"/>
              <a:ea typeface="Helvetica Neue"/>
              <a:cs typeface="Helvetica Neue"/>
              <a:sym typeface="Helvetica Neue"/>
            </a:endParaRPr>
          </a:p>
          <a:p>
            <a:pPr indent="-330200" lvl="0" marL="457200" rtl="0" algn="l">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Evaluation teammates are competent: </a:t>
            </a:r>
            <a:endParaRPr sz="1600">
              <a:solidFill>
                <a:schemeClr val="dk1"/>
              </a:solidFill>
              <a:latin typeface="Helvetica Neue"/>
              <a:ea typeface="Helvetica Neue"/>
              <a:cs typeface="Helvetica Neue"/>
              <a:sym typeface="Helvetica Neue"/>
            </a:endParaRPr>
          </a:p>
        </p:txBody>
      </p:sp>
      <p:grpSp>
        <p:nvGrpSpPr>
          <p:cNvPr id="586" name="Google Shape;586;p49"/>
          <p:cNvGrpSpPr/>
          <p:nvPr/>
        </p:nvGrpSpPr>
        <p:grpSpPr>
          <a:xfrm>
            <a:off x="471520" y="2385381"/>
            <a:ext cx="7463767" cy="431100"/>
            <a:chOff x="482525" y="3539113"/>
            <a:chExt cx="7463767" cy="431100"/>
          </a:xfrm>
        </p:grpSpPr>
        <p:sp>
          <p:nvSpPr>
            <p:cNvPr id="587" name="Google Shape;587;p49"/>
            <p:cNvSpPr txBox="1"/>
            <p:nvPr/>
          </p:nvSpPr>
          <p:spPr>
            <a:xfrm>
              <a:off x="482525" y="3539113"/>
              <a:ext cx="49164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Helvetica Neue"/>
                  <a:ea typeface="Helvetica Neue"/>
                  <a:cs typeface="Helvetica Neue"/>
                  <a:sym typeface="Helvetica Neue"/>
                </a:rPr>
                <a:t>Definition</a:t>
              </a:r>
              <a:r>
                <a:rPr lang="en" sz="1600">
                  <a:solidFill>
                    <a:schemeClr val="dk1"/>
                  </a:solidFill>
                  <a:latin typeface="Helvetica Neue"/>
                  <a:ea typeface="Helvetica Neue"/>
                  <a:cs typeface="Helvetica Neue"/>
                  <a:sym typeface="Helvetica Neue"/>
                </a:rPr>
                <a:t>: a teammate is      -</a:t>
              </a:r>
              <a:r>
                <a:rPr i="1" lang="en" sz="1600">
                  <a:solidFill>
                    <a:schemeClr val="dk1"/>
                  </a:solidFill>
                  <a:latin typeface="Helvetica Neue"/>
                  <a:ea typeface="Helvetica Neue"/>
                  <a:cs typeface="Helvetica Neue"/>
                  <a:sym typeface="Helvetica Neue"/>
                </a:rPr>
                <a:t>competent </a:t>
              </a:r>
              <a:r>
                <a:rPr lang="en" sz="1600">
                  <a:solidFill>
                    <a:schemeClr val="dk1"/>
                  </a:solidFill>
                  <a:latin typeface="Helvetica Neue"/>
                  <a:ea typeface="Helvetica Neue"/>
                  <a:cs typeface="Helvetica Neue"/>
                  <a:sym typeface="Helvetica Neue"/>
                </a:rPr>
                <a:t>if</a:t>
              </a:r>
              <a:endParaRPr sz="1600">
                <a:solidFill>
                  <a:schemeClr val="dk1"/>
                </a:solidFill>
                <a:latin typeface="Helvetica Neue"/>
                <a:ea typeface="Helvetica Neue"/>
                <a:cs typeface="Helvetica Neue"/>
                <a:sym typeface="Helvetica Neue"/>
              </a:endParaRPr>
            </a:p>
          </p:txBody>
        </p:sp>
        <p:pic>
          <p:nvPicPr>
            <p:cNvPr id="588" name="Google Shape;588;p49" title="{&quot;red&quot;:0,&quot;green&quot;:0,&quot;blue&quot;:0,&quot;origURL&quot;:&quot;https://saxarona.github.io/mathjax-viewer/?input=%5Cmathbb%7BE%7D%7Bs_0%20%5Csim%20p_0%7D%20%5BV(s_0%20%7C%20%5Cpi%5E%7B-i%7D%2C%20BR(%5Cpi%5E%7B-i%7D))%5D%20%5Cgeq%20C#0&quot;,&quot;size&quot;:24,&quot;width&quot;:385.7244094488189,&quot;height&quot;:58.181102362204726,&quot;slideId&quot;:&quot;g3e0011b578f_0_311&quot;,&quot;pageElementId&quot;:&quot;g3fa9b76b2cb_0_84&quot;,&quot;spaceCount&quot;:27,&quot;spaceStart&quot;:0}"/>
            <p:cNvPicPr preferRelativeResize="0"/>
            <p:nvPr/>
          </p:nvPicPr>
          <p:blipFill>
            <a:blip r:embed="rId4">
              <a:alphaModFix/>
            </a:blip>
            <a:stretch>
              <a:fillRect/>
            </a:stretch>
          </p:blipFill>
          <p:spPr>
            <a:xfrm>
              <a:off x="4562457" y="3621616"/>
              <a:ext cx="3383835" cy="259025"/>
            </a:xfrm>
            <a:prstGeom prst="rect">
              <a:avLst/>
            </a:prstGeom>
            <a:noFill/>
            <a:ln>
              <a:noFill/>
            </a:ln>
          </p:spPr>
        </p:pic>
      </p:grpSp>
      <p:grpSp>
        <p:nvGrpSpPr>
          <p:cNvPr id="589" name="Google Shape;589;p49"/>
          <p:cNvGrpSpPr/>
          <p:nvPr/>
        </p:nvGrpSpPr>
        <p:grpSpPr>
          <a:xfrm>
            <a:off x="461900" y="3520601"/>
            <a:ext cx="4368723" cy="516900"/>
            <a:chOff x="482525" y="3119850"/>
            <a:chExt cx="4368723" cy="516900"/>
          </a:xfrm>
        </p:grpSpPr>
        <p:pic>
          <p:nvPicPr>
            <p:cNvPr descr="\underset{\pi^\text{ego}}{\max} \mathbb{E}_{\pi^{-i}\sim\psi^\text{eval}(\Pi^\text{eval}), s_0 \sim p_0}[V(s_0 | \pi^{-i}, \pi^\text{ego})]." id="590" name="Google Shape;590;p49" title="MathEquation,#000000"/>
            <p:cNvPicPr preferRelativeResize="0"/>
            <p:nvPr/>
          </p:nvPicPr>
          <p:blipFill rotWithShape="1">
            <a:blip r:embed="rId5">
              <a:alphaModFix/>
            </a:blip>
            <a:srcRect b="0" l="0" r="1517" t="0"/>
            <a:stretch/>
          </p:blipFill>
          <p:spPr>
            <a:xfrm>
              <a:off x="1657198" y="3177200"/>
              <a:ext cx="3194050" cy="429900"/>
            </a:xfrm>
            <a:prstGeom prst="rect">
              <a:avLst/>
            </a:prstGeom>
            <a:noFill/>
            <a:ln>
              <a:noFill/>
            </a:ln>
          </p:spPr>
        </p:pic>
        <p:sp>
          <p:nvSpPr>
            <p:cNvPr id="591" name="Google Shape;591;p49"/>
            <p:cNvSpPr txBox="1"/>
            <p:nvPr/>
          </p:nvSpPr>
          <p:spPr>
            <a:xfrm>
              <a:off x="482525" y="3119850"/>
              <a:ext cx="1242000" cy="516900"/>
            </a:xfrm>
            <a:prstGeom prst="rect">
              <a:avLst/>
            </a:prstGeom>
            <a:noFill/>
            <a:ln>
              <a:noFill/>
            </a:ln>
          </p:spPr>
          <p:txBody>
            <a:bodyPr anchorCtr="0" anchor="t" bIns="91425" lIns="91425" spcFirstLastPara="1" rIns="91425" wrap="square" tIns="91425">
              <a:noAutofit/>
            </a:bodyPr>
            <a:lstStyle/>
            <a:p>
              <a:pPr indent="0" lvl="0" marL="0" rtl="0" algn="l">
                <a:spcBef>
                  <a:spcPts val="360"/>
                </a:spcBef>
                <a:spcAft>
                  <a:spcPts val="0"/>
                </a:spcAft>
                <a:buClr>
                  <a:schemeClr val="dk1"/>
                </a:buClr>
                <a:buSzPts val="1100"/>
                <a:buFont typeface="Arial"/>
                <a:buNone/>
              </a:pPr>
              <a:r>
                <a:rPr b="1" lang="en" sz="1600">
                  <a:solidFill>
                    <a:schemeClr val="dk1"/>
                  </a:solidFill>
                  <a:latin typeface="Helvetica Neue"/>
                  <a:ea typeface="Helvetica Neue"/>
                  <a:cs typeface="Helvetica Neue"/>
                  <a:sym typeface="Helvetica Neue"/>
                </a:rPr>
                <a:t>Objective</a:t>
              </a:r>
              <a:r>
                <a:rPr lang="en" sz="1600">
                  <a:solidFill>
                    <a:schemeClr val="dk1"/>
                  </a:solidFill>
                  <a:latin typeface="Helvetica Neue"/>
                  <a:ea typeface="Helvetica Neue"/>
                  <a:cs typeface="Helvetica Neue"/>
                  <a:sym typeface="Helvetica Neue"/>
                </a:rPr>
                <a:t>: </a:t>
              </a:r>
              <a:endParaRPr sz="1600">
                <a:solidFill>
                  <a:schemeClr val="dk1"/>
                </a:solidFill>
                <a:latin typeface="Helvetica Neue"/>
                <a:ea typeface="Helvetica Neue"/>
                <a:cs typeface="Helvetica Neue"/>
                <a:sym typeface="Helvetica Neue"/>
              </a:endParaRPr>
            </a:p>
          </p:txBody>
        </p:sp>
      </p:grpSp>
      <p:grpSp>
        <p:nvGrpSpPr>
          <p:cNvPr id="592" name="Google Shape;592;p49"/>
          <p:cNvGrpSpPr/>
          <p:nvPr/>
        </p:nvGrpSpPr>
        <p:grpSpPr>
          <a:xfrm>
            <a:off x="1535948" y="3734930"/>
            <a:ext cx="2732700" cy="801596"/>
            <a:chOff x="1535948" y="3734930"/>
            <a:chExt cx="2732700" cy="801596"/>
          </a:xfrm>
        </p:grpSpPr>
        <p:grpSp>
          <p:nvGrpSpPr>
            <p:cNvPr id="593" name="Google Shape;593;p49"/>
            <p:cNvGrpSpPr/>
            <p:nvPr/>
          </p:nvGrpSpPr>
          <p:grpSpPr>
            <a:xfrm>
              <a:off x="1535948" y="3734930"/>
              <a:ext cx="2732700" cy="801596"/>
              <a:chOff x="1535948" y="3734930"/>
              <a:chExt cx="2732700" cy="801596"/>
            </a:xfrm>
          </p:grpSpPr>
          <p:sp>
            <p:nvSpPr>
              <p:cNvPr id="594" name="Google Shape;594;p49"/>
              <p:cNvSpPr/>
              <p:nvPr/>
            </p:nvSpPr>
            <p:spPr>
              <a:xfrm>
                <a:off x="2759675" y="3734930"/>
                <a:ext cx="287400" cy="155100"/>
              </a:xfrm>
              <a:prstGeom prst="roundRect">
                <a:avLst>
                  <a:gd fmla="val 16667" name="adj"/>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595" name="Google Shape;595;p49"/>
              <p:cNvCxnSpPr>
                <a:stCxn id="594" idx="2"/>
              </p:cNvCxnSpPr>
              <p:nvPr/>
            </p:nvCxnSpPr>
            <p:spPr>
              <a:xfrm flipH="1">
                <a:off x="2901875" y="3890030"/>
                <a:ext cx="1500" cy="275100"/>
              </a:xfrm>
              <a:prstGeom prst="straightConnector1">
                <a:avLst/>
              </a:prstGeom>
              <a:noFill/>
              <a:ln cap="flat" cmpd="sng" w="9525">
                <a:solidFill>
                  <a:srgbClr val="CC0000"/>
                </a:solidFill>
                <a:prstDash val="solid"/>
                <a:round/>
                <a:headEnd len="med" w="med" type="none"/>
                <a:tailEnd len="med" w="med" type="triangle"/>
              </a:ln>
            </p:spPr>
          </p:cxnSp>
          <p:sp>
            <p:nvSpPr>
              <p:cNvPr id="596" name="Google Shape;596;p49"/>
              <p:cNvSpPr txBox="1"/>
              <p:nvPr/>
            </p:nvSpPr>
            <p:spPr>
              <a:xfrm>
                <a:off x="1535948" y="4165126"/>
                <a:ext cx="2732700" cy="371400"/>
              </a:xfrm>
              <a:prstGeom prst="rect">
                <a:avLst/>
              </a:prstGeom>
              <a:noFill/>
              <a:ln cap="flat" cmpd="sng" w="9525">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lang="en" sz="1200">
                    <a:latin typeface="Karla"/>
                    <a:ea typeface="Karla"/>
                    <a:cs typeface="Karla"/>
                    <a:sym typeface="Karla"/>
                  </a:rPr>
                  <a:t>Key Challenge:                is unknown</a:t>
                </a:r>
                <a:endParaRPr sz="1200">
                  <a:latin typeface="Karla"/>
                  <a:ea typeface="Karla"/>
                  <a:cs typeface="Karla"/>
                  <a:sym typeface="Karla"/>
                </a:endParaRPr>
              </a:p>
            </p:txBody>
          </p:sp>
        </p:grpSp>
        <p:pic>
          <p:nvPicPr>
            <p:cNvPr id="597" name="Google Shape;597;p49"/>
            <p:cNvPicPr preferRelativeResize="0"/>
            <p:nvPr/>
          </p:nvPicPr>
          <p:blipFill rotWithShape="1">
            <a:blip r:embed="rId6">
              <a:alphaModFix/>
            </a:blip>
            <a:srcRect b="0" l="0" r="0" t="8983"/>
            <a:stretch/>
          </p:blipFill>
          <p:spPr>
            <a:xfrm>
              <a:off x="2792167" y="4184803"/>
              <a:ext cx="471250" cy="234750"/>
            </a:xfrm>
            <a:prstGeom prst="rect">
              <a:avLst/>
            </a:prstGeom>
            <a:noFill/>
            <a:ln>
              <a:noFill/>
            </a:ln>
          </p:spPr>
        </p:pic>
      </p:grpSp>
      <p:pic>
        <p:nvPicPr>
          <p:cNvPr id="598" name="Google Shape;598;p49" title="{&quot;red&quot;:0,&quot;green&quot;:0,&quot;blue&quot;:0,&quot;origURL&quot;:&quot;https://saxarona.github.io/mathjax-viewer/?input=%5CPi%5E%7B-i%7D_C%20(p_0)#0&quot;,&quot;size&quot;:14,&quot;width&quot;:236.2204724409449,&quot;height&quot;:31.511811023622048,&quot;slideId&quot;:&quot;g3fb47bebb65_9_815&quot;,&quot;pageElementId&quot;:&quot;g3fb47bebb65_9_888&quot;,&quot;spaceCount&quot;:13,&quot;spaceStart&quot;:0}"/>
          <p:cNvPicPr preferRelativeResize="0"/>
          <p:nvPr/>
        </p:nvPicPr>
        <p:blipFill>
          <a:blip r:embed="rId7">
            <a:alphaModFix/>
          </a:blip>
          <a:stretch>
            <a:fillRect/>
          </a:stretch>
        </p:blipFill>
        <p:spPr>
          <a:xfrm>
            <a:off x="1648600" y="2801350"/>
            <a:ext cx="701675" cy="255150"/>
          </a:xfrm>
          <a:prstGeom prst="rect">
            <a:avLst/>
          </a:prstGeom>
          <a:noFill/>
          <a:ln>
            <a:noFill/>
          </a:ln>
        </p:spPr>
      </p:pic>
      <p:pic>
        <p:nvPicPr>
          <p:cNvPr id="599" name="Google Shape;599;p49" title="{&quot;red&quot;:63,&quot;green&quot;:63,&quot;blue&quot;:63,&quot;origURL&quot;:&quot;https://saxarona.github.io/mathjax-viewer/?input=p_0#0&quot;,&quot;size&quot;:16,&quot;width&quot;:594.6377952755905,&quot;height&quot;:44.196850393700785,&quot;slideId&quot;:&quot;g3e0011b578f_0_311&quot;,&quot;pageElementId&quot;:&quot;g3fa9b76b2cb_0_46&quot;,&quot;spaceCount&quot;:4,&quot;spaceStart&quot;:76}"/>
          <p:cNvPicPr preferRelativeResize="0"/>
          <p:nvPr/>
        </p:nvPicPr>
        <p:blipFill>
          <a:blip r:embed="rId8">
            <a:alphaModFix/>
          </a:blip>
          <a:stretch>
            <a:fillRect/>
          </a:stretch>
        </p:blipFill>
        <p:spPr>
          <a:xfrm>
            <a:off x="2994773" y="2556650"/>
            <a:ext cx="246427" cy="164300"/>
          </a:xfrm>
          <a:prstGeom prst="rect">
            <a:avLst/>
          </a:prstGeom>
          <a:noFill/>
          <a:ln>
            <a:noFill/>
          </a:ln>
        </p:spPr>
      </p:pic>
      <p:pic>
        <p:nvPicPr>
          <p:cNvPr id="600" name="Google Shape;600;p49" title="{&quot;red&quot;:63,&quot;green&quot;:63,&quot;blue&quot;:63,&quot;origURL&quot;:&quot;https://saxarona.github.io/mathjax-viewer/?input=p_0#0&quot;,&quot;size&quot;:16,&quot;width&quot;:594.6377952755905,&quot;height&quot;:44.196850393700785,&quot;slideId&quot;:&quot;g3e0011b578f_0_311&quot;,&quot;pageElementId&quot;:&quot;g3fa9b76b2cb_0_46&quot;,&quot;spaceCount&quot;:4,&quot;spaceStart&quot;:76}"/>
          <p:cNvPicPr preferRelativeResize="0"/>
          <p:nvPr/>
        </p:nvPicPr>
        <p:blipFill>
          <a:blip r:embed="rId8">
            <a:alphaModFix/>
          </a:blip>
          <a:stretch>
            <a:fillRect/>
          </a:stretch>
        </p:blipFill>
        <p:spPr>
          <a:xfrm>
            <a:off x="4018273" y="2895386"/>
            <a:ext cx="246427" cy="164300"/>
          </a:xfrm>
          <a:prstGeom prst="rect">
            <a:avLst/>
          </a:prstGeom>
          <a:noFill/>
          <a:ln>
            <a:noFill/>
          </a:ln>
        </p:spPr>
      </p:pic>
      <p:sp>
        <p:nvSpPr>
          <p:cNvPr id="601" name="Google Shape;601;p49"/>
          <p:cNvSpPr/>
          <p:nvPr/>
        </p:nvSpPr>
        <p:spPr>
          <a:xfrm>
            <a:off x="1653700" y="1396113"/>
            <a:ext cx="5958600" cy="715800"/>
          </a:xfrm>
          <a:prstGeom prst="roundRect">
            <a:avLst>
              <a:gd fmla="val 16667" name="adj"/>
            </a:avLst>
          </a:prstGeom>
          <a:solidFill>
            <a:schemeClr val="lt2"/>
          </a:solidFill>
          <a:ln cap="flat" cmpd="sng" w="19050">
            <a:solidFill>
              <a:srgbClr val="BFBFB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360"/>
              </a:spcBef>
              <a:spcAft>
                <a:spcPts val="0"/>
              </a:spcAft>
              <a:buNone/>
            </a:pPr>
            <a:r>
              <a:rPr b="1" lang="en" sz="1600">
                <a:solidFill>
                  <a:schemeClr val="dk1"/>
                </a:solidFill>
                <a:latin typeface="Helvetica Neue"/>
                <a:ea typeface="Helvetica Neue"/>
                <a:cs typeface="Helvetica Neue"/>
                <a:sym typeface="Helvetica Neue"/>
              </a:rPr>
              <a:t>Goal</a:t>
            </a:r>
            <a:r>
              <a:rPr baseline="30000" lang="en" sz="1600">
                <a:solidFill>
                  <a:schemeClr val="dk1"/>
                </a:solidFill>
                <a:latin typeface="Helvetica Neue"/>
                <a:ea typeface="Helvetica Neue"/>
                <a:cs typeface="Helvetica Neue"/>
                <a:sym typeface="Helvetica Neue"/>
              </a:rPr>
              <a:t> </a:t>
            </a:r>
            <a:r>
              <a:rPr lang="en" sz="1600">
                <a:solidFill>
                  <a:schemeClr val="dk1"/>
                </a:solidFill>
                <a:latin typeface="Helvetica Neue"/>
                <a:ea typeface="Helvetica Neue"/>
                <a:cs typeface="Helvetica Neue"/>
                <a:sym typeface="Helvetica Neue"/>
              </a:rPr>
              <a:t>: to design an AHT agent to coordinate with a set of </a:t>
            </a:r>
            <a:endParaRPr sz="1600">
              <a:solidFill>
                <a:schemeClr val="dk1"/>
              </a:solidFill>
              <a:latin typeface="Helvetica Neue"/>
              <a:ea typeface="Helvetica Neue"/>
              <a:cs typeface="Helvetica Neue"/>
              <a:sym typeface="Helvetica Neue"/>
            </a:endParaRPr>
          </a:p>
          <a:p>
            <a:pPr indent="0" lvl="0" marL="0" rtl="0" algn="ctr">
              <a:spcBef>
                <a:spcPts val="360"/>
              </a:spcBef>
              <a:spcAft>
                <a:spcPts val="0"/>
              </a:spcAft>
              <a:buNone/>
            </a:pPr>
            <a:r>
              <a:rPr b="1" lang="en" sz="1600">
                <a:solidFill>
                  <a:schemeClr val="dk1"/>
                </a:solidFill>
                <a:latin typeface="Helvetica Neue"/>
                <a:ea typeface="Helvetica Neue"/>
                <a:cs typeface="Helvetica Neue"/>
                <a:sym typeface="Helvetica Neue"/>
              </a:rPr>
              <a:t>unknown </a:t>
            </a:r>
            <a:r>
              <a:rPr lang="en" sz="1600">
                <a:solidFill>
                  <a:schemeClr val="dk1"/>
                </a:solidFill>
                <a:latin typeface="Helvetica Neue"/>
                <a:ea typeface="Helvetica Neue"/>
                <a:cs typeface="Helvetica Neue"/>
                <a:sym typeface="Helvetica Neue"/>
              </a:rPr>
              <a:t>but</a:t>
            </a:r>
            <a:r>
              <a:rPr b="1" lang="en" sz="1600">
                <a:solidFill>
                  <a:schemeClr val="dk1"/>
                </a:solidFill>
                <a:latin typeface="Helvetica Neue"/>
                <a:ea typeface="Helvetica Neue"/>
                <a:cs typeface="Helvetica Neue"/>
                <a:sym typeface="Helvetica Neue"/>
              </a:rPr>
              <a:t> competent </a:t>
            </a:r>
            <a:r>
              <a:rPr lang="en" sz="1600">
                <a:solidFill>
                  <a:schemeClr val="dk1"/>
                </a:solidFill>
                <a:latin typeface="Helvetica Neue"/>
                <a:ea typeface="Helvetica Neue"/>
                <a:cs typeface="Helvetica Neue"/>
                <a:sym typeface="Helvetica Neue"/>
              </a:rPr>
              <a:t>teammates</a:t>
            </a:r>
            <a:r>
              <a:rPr baseline="30000" lang="en" sz="1600">
                <a:solidFill>
                  <a:schemeClr val="dk1"/>
                </a:solidFill>
                <a:latin typeface="Helvetica Neue"/>
                <a:ea typeface="Helvetica Neue"/>
                <a:cs typeface="Helvetica Neue"/>
                <a:sym typeface="Helvetica Neue"/>
              </a:rPr>
              <a:t>[1]</a:t>
            </a:r>
            <a:r>
              <a:rPr lang="en" sz="1600">
                <a:solidFill>
                  <a:schemeClr val="dk1"/>
                </a:solidFill>
                <a:latin typeface="Helvetica Neue"/>
                <a:ea typeface="Helvetica Neue"/>
                <a:cs typeface="Helvetica Neue"/>
                <a:sym typeface="Helvetica Neue"/>
              </a:rPr>
              <a:t>        </a:t>
            </a:r>
            <a:endParaRPr sz="3200">
              <a:solidFill>
                <a:schemeClr val="dk1"/>
              </a:solidFill>
              <a:latin typeface="Helvetica Neue"/>
              <a:ea typeface="Helvetica Neue"/>
              <a:cs typeface="Helvetica Neue"/>
              <a:sym typeface="Helvetica Neue"/>
            </a:endParaRPr>
          </a:p>
        </p:txBody>
      </p:sp>
      <p:pic>
        <p:nvPicPr>
          <p:cNvPr id="602" name="Google Shape;602;p49" title="{&quot;red&quot;:0,&quot;green&quot;:0,&quot;blue&quot;:0,&quot;origURL&quot;:&quot;https://saxarona.github.io/mathjax-viewer/?input=%5CPi%5E%5Ctext%7Beval%7D%20%5Csubseteq%20%5CPi%5E%7B-i%7D_C%20(p_0)#0&quot;,&quot;size&quot;:14,&quot;width&quot;:391.65354330708664,&quot;height&quot;:31.511811023622048,&quot;slideId&quot;:&quot;g3fb47bebb65_9_815&quot;,&quot;pageElementId&quot;:&quot;g3fb47bebb65_9_896&quot;,&quot;spaceCount&quot;:27,&quot;spaceStart&quot;:0}"/>
          <p:cNvPicPr preferRelativeResize="0"/>
          <p:nvPr/>
        </p:nvPicPr>
        <p:blipFill>
          <a:blip r:embed="rId9">
            <a:alphaModFix/>
          </a:blip>
          <a:stretch>
            <a:fillRect/>
          </a:stretch>
        </p:blipFill>
        <p:spPr>
          <a:xfrm>
            <a:off x="4754050" y="3048525"/>
            <a:ext cx="1653539" cy="2979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608" name="Google Shape;608;p5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Subproblems of </a:t>
            </a:r>
            <a:r>
              <a:rPr b="1" lang="en" sz="2700"/>
              <a:t>Ad Hoc Teamwork </a:t>
            </a:r>
            <a:endParaRPr b="1" sz="2700"/>
          </a:p>
        </p:txBody>
      </p:sp>
      <p:sp>
        <p:nvSpPr>
          <p:cNvPr id="609" name="Google Shape;609;p50"/>
          <p:cNvSpPr txBox="1"/>
          <p:nvPr/>
        </p:nvSpPr>
        <p:spPr>
          <a:xfrm>
            <a:off x="4400875" y="4132025"/>
            <a:ext cx="4204500" cy="10065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[1] Barrett et al., Making friends on the fly: Cooperating with new teammates. Artificial Intelligence, 242:143-171, 2017</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[2] Ravula et al., Ad Hoc Teamwork With Behavior Switching Agents. IJCAI 2019.</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[3] Macke et al., Expected Value of Communication for Planning in Ad Hoc Teamwork. AAAI 2021.</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[4] Papoudakis et al., Agent Modelling under Partial Observability for Deep Reinforcement Learning. NeurIPS 2021.</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[5] Rahman et al., Towards Open Ad Hoc Teamwork Using Graph-based Policy Learning. ICML 2021.</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[6] Strouse et al., Collaborating with Humans without Human Data. NeurIPS 2021.</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[7] Lupu et al., Trajectory Diversity for Zero-Shot Coordination. ICML 2021.</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[8] Zhao et al., Maximum Entropy Population-Based Training for Zero-Shot Human-AI Coordination. AAAI 2023.</a:t>
            </a:r>
            <a:endParaRPr sz="600">
              <a:solidFill>
                <a:srgbClr val="434343"/>
              </a:solidFill>
              <a:latin typeface="Helvetica Neue"/>
              <a:ea typeface="Helvetica Neue"/>
              <a:cs typeface="Helvetica Neue"/>
              <a:sym typeface="Helvetica Neue"/>
            </a:endParaRPr>
          </a:p>
          <a:p>
            <a:pPr indent="0" lvl="0" marL="0" rtl="0" algn="r">
              <a:spcBef>
                <a:spcPts val="0"/>
              </a:spcBef>
              <a:spcAft>
                <a:spcPts val="0"/>
              </a:spcAft>
              <a:buNone/>
            </a:pPr>
            <a:r>
              <a:rPr lang="en" sz="600">
                <a:solidFill>
                  <a:srgbClr val="434343"/>
                </a:solidFill>
                <a:latin typeface="Helvetica Neue"/>
                <a:ea typeface="Helvetica Neue"/>
                <a:cs typeface="Helvetica Neue"/>
                <a:sym typeface="Helvetica Neue"/>
              </a:rPr>
              <a:t>[9] Sarkar et al., Diverse Conventions in Human-AI Collaboration. NeurIPS 2023.</a:t>
            </a:r>
            <a:endParaRPr sz="600">
              <a:solidFill>
                <a:srgbClr val="434343"/>
              </a:solidFill>
              <a:latin typeface="Helvetica Neue"/>
              <a:ea typeface="Helvetica Neue"/>
              <a:cs typeface="Helvetica Neue"/>
              <a:sym typeface="Helvetica Neue"/>
            </a:endParaRPr>
          </a:p>
        </p:txBody>
      </p:sp>
      <p:grpSp>
        <p:nvGrpSpPr>
          <p:cNvPr id="610" name="Google Shape;610;p50"/>
          <p:cNvGrpSpPr/>
          <p:nvPr/>
        </p:nvGrpSpPr>
        <p:grpSpPr>
          <a:xfrm>
            <a:off x="6646854" y="1117597"/>
            <a:ext cx="1433632" cy="2635187"/>
            <a:chOff x="88655" y="562337"/>
            <a:chExt cx="1617000" cy="2972239"/>
          </a:xfrm>
        </p:grpSpPr>
        <p:sp>
          <p:nvSpPr>
            <p:cNvPr id="611" name="Google Shape;611;p50"/>
            <p:cNvSpPr/>
            <p:nvPr/>
          </p:nvSpPr>
          <p:spPr>
            <a:xfrm>
              <a:off x="164500" y="939825"/>
              <a:ext cx="1427400" cy="1211400"/>
            </a:xfrm>
            <a:prstGeom prst="roundRect">
              <a:avLst>
                <a:gd fmla="val 16667" name="adj"/>
              </a:avLst>
            </a:prstGeom>
            <a:solidFill>
              <a:srgbClr val="FFFFFF"/>
            </a:solidFill>
            <a:ln cap="flat" cmpd="sng" w="16850">
              <a:solidFill>
                <a:srgbClr val="595959"/>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12" name="Google Shape;612;p50"/>
            <p:cNvSpPr txBox="1"/>
            <p:nvPr/>
          </p:nvSpPr>
          <p:spPr>
            <a:xfrm>
              <a:off x="88655" y="562337"/>
              <a:ext cx="1617000" cy="391200"/>
            </a:xfrm>
            <a:prstGeom prst="rect">
              <a:avLst/>
            </a:prstGeom>
            <a:noFill/>
            <a:ln>
              <a:noFill/>
            </a:ln>
          </p:spPr>
          <p:txBody>
            <a:bodyPr anchorCtr="0" anchor="t" bIns="81050" lIns="81050" spcFirstLastPara="1" rIns="81050" wrap="square" tIns="81050">
              <a:noAutofit/>
            </a:bodyPr>
            <a:lstStyle/>
            <a:p>
              <a:pPr indent="0" lvl="0" marL="0" rtl="0" algn="l">
                <a:spcBef>
                  <a:spcPts val="0"/>
                </a:spcBef>
                <a:spcAft>
                  <a:spcPts val="0"/>
                </a:spcAft>
                <a:buNone/>
              </a:pPr>
              <a:r>
                <a:rPr b="1" lang="en" sz="1241">
                  <a:solidFill>
                    <a:srgbClr val="595959"/>
                  </a:solidFill>
                  <a:latin typeface="Optimistic Text"/>
                  <a:ea typeface="Optimistic Text"/>
                  <a:cs typeface="Optimistic Text"/>
                  <a:sym typeface="Optimistic Text"/>
                </a:rPr>
                <a:t>Two-Stage AHT</a:t>
              </a:r>
              <a:endParaRPr b="1" sz="1241">
                <a:solidFill>
                  <a:srgbClr val="595959"/>
                </a:solidFill>
                <a:latin typeface="Optimistic Text"/>
                <a:ea typeface="Optimistic Text"/>
                <a:cs typeface="Optimistic Text"/>
                <a:sym typeface="Optimistic Text"/>
              </a:endParaRPr>
            </a:p>
          </p:txBody>
        </p:sp>
        <p:sp>
          <p:nvSpPr>
            <p:cNvPr id="613" name="Google Shape;613;p50"/>
            <p:cNvSpPr/>
            <p:nvPr/>
          </p:nvSpPr>
          <p:spPr>
            <a:xfrm>
              <a:off x="153125" y="2476000"/>
              <a:ext cx="1427400" cy="391200"/>
            </a:xfrm>
            <a:prstGeom prst="roundRect">
              <a:avLst>
                <a:gd fmla="val 16667" name="adj"/>
              </a:avLst>
            </a:prstGeom>
            <a:solidFill>
              <a:srgbClr val="D9EAD3"/>
            </a:solidFill>
            <a:ln cap="flat" cmpd="sng" w="16850">
              <a:solidFill>
                <a:srgbClr val="38761D"/>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rPr lang="en" sz="1241">
                  <a:solidFill>
                    <a:srgbClr val="D9EAD3"/>
                  </a:solidFill>
                </a:rPr>
                <a:t>Tea</a:t>
              </a:r>
              <a:endParaRPr sz="1241">
                <a:solidFill>
                  <a:srgbClr val="D9EAD3"/>
                </a:solidFill>
              </a:endParaRPr>
            </a:p>
          </p:txBody>
        </p:sp>
        <p:sp>
          <p:nvSpPr>
            <p:cNvPr id="614" name="Google Shape;614;p50"/>
            <p:cNvSpPr txBox="1"/>
            <p:nvPr/>
          </p:nvSpPr>
          <p:spPr>
            <a:xfrm>
              <a:off x="153125" y="2502550"/>
              <a:ext cx="1427400" cy="338100"/>
            </a:xfrm>
            <a:prstGeom prst="rect">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rPr b="1" lang="en" sz="1064">
                  <a:solidFill>
                    <a:srgbClr val="38761D"/>
                  </a:solidFill>
                </a:rPr>
                <a:t>Teammate</a:t>
              </a:r>
              <a:endParaRPr b="1" sz="1064">
                <a:solidFill>
                  <a:srgbClr val="38761D"/>
                </a:solidFill>
              </a:endParaRPr>
            </a:p>
            <a:p>
              <a:pPr indent="0" lvl="0" marL="0" rtl="0" algn="ctr">
                <a:spcBef>
                  <a:spcPts val="0"/>
                </a:spcBef>
                <a:spcAft>
                  <a:spcPts val="0"/>
                </a:spcAft>
                <a:buNone/>
              </a:pPr>
              <a:r>
                <a:rPr b="1" lang="en" sz="1064">
                  <a:solidFill>
                    <a:srgbClr val="38761D"/>
                  </a:solidFill>
                </a:rPr>
                <a:t>Generation</a:t>
              </a:r>
              <a:endParaRPr b="1" sz="1064">
                <a:solidFill>
                  <a:srgbClr val="38761D"/>
                </a:solidFill>
              </a:endParaRPr>
            </a:p>
          </p:txBody>
        </p:sp>
        <p:sp>
          <p:nvSpPr>
            <p:cNvPr id="615" name="Google Shape;615;p50"/>
            <p:cNvSpPr/>
            <p:nvPr/>
          </p:nvSpPr>
          <p:spPr>
            <a:xfrm>
              <a:off x="153125" y="3143376"/>
              <a:ext cx="1427400" cy="391200"/>
            </a:xfrm>
            <a:prstGeom prst="roundRect">
              <a:avLst>
                <a:gd fmla="val 16667" name="adj"/>
              </a:avLst>
            </a:prstGeom>
            <a:solidFill>
              <a:srgbClr val="CFE2F3"/>
            </a:solidFill>
            <a:ln cap="flat" cmpd="sng" w="16850">
              <a:solidFill>
                <a:srgbClr val="0B5394"/>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solidFill>
                  <a:srgbClr val="D9EAD3"/>
                </a:solidFill>
              </a:endParaRPr>
            </a:p>
          </p:txBody>
        </p:sp>
        <p:sp>
          <p:nvSpPr>
            <p:cNvPr id="616" name="Google Shape;616;p50"/>
            <p:cNvSpPr txBox="1"/>
            <p:nvPr/>
          </p:nvSpPr>
          <p:spPr>
            <a:xfrm>
              <a:off x="153125" y="3136000"/>
              <a:ext cx="1427400" cy="391200"/>
            </a:xfrm>
            <a:prstGeom prst="rect">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rPr b="1" lang="en" sz="1064">
                  <a:solidFill>
                    <a:srgbClr val="0B5394"/>
                  </a:solidFill>
                </a:rPr>
                <a:t>AHT Learning</a:t>
              </a:r>
              <a:endParaRPr b="1" sz="1064">
                <a:solidFill>
                  <a:srgbClr val="0B5394"/>
                </a:solidFill>
              </a:endParaRPr>
            </a:p>
          </p:txBody>
        </p:sp>
        <p:cxnSp>
          <p:nvCxnSpPr>
            <p:cNvPr id="617" name="Google Shape;617;p50"/>
            <p:cNvCxnSpPr>
              <a:stCxn id="613" idx="2"/>
              <a:endCxn id="616" idx="0"/>
            </p:cNvCxnSpPr>
            <p:nvPr/>
          </p:nvCxnSpPr>
          <p:spPr>
            <a:xfrm>
              <a:off x="866825" y="2867200"/>
              <a:ext cx="0" cy="268800"/>
            </a:xfrm>
            <a:prstGeom prst="straightConnector1">
              <a:avLst/>
            </a:prstGeom>
            <a:noFill/>
            <a:ln cap="flat" cmpd="sng" w="16850">
              <a:solidFill>
                <a:srgbClr val="595959"/>
              </a:solidFill>
              <a:prstDash val="solid"/>
              <a:round/>
              <a:headEnd len="med" w="med" type="none"/>
              <a:tailEnd len="med" w="med" type="triangle"/>
            </a:ln>
          </p:spPr>
        </p:cxnSp>
        <p:grpSp>
          <p:nvGrpSpPr>
            <p:cNvPr id="618" name="Google Shape;618;p50"/>
            <p:cNvGrpSpPr/>
            <p:nvPr/>
          </p:nvGrpSpPr>
          <p:grpSpPr>
            <a:xfrm>
              <a:off x="104464" y="1202021"/>
              <a:ext cx="1486940" cy="949278"/>
              <a:chOff x="2171367" y="843950"/>
              <a:chExt cx="1785900" cy="1140000"/>
            </a:xfrm>
          </p:grpSpPr>
          <p:sp>
            <p:nvSpPr>
              <p:cNvPr id="619" name="Google Shape;619;p50"/>
              <p:cNvSpPr/>
              <p:nvPr/>
            </p:nvSpPr>
            <p:spPr>
              <a:xfrm>
                <a:off x="2171367" y="843950"/>
                <a:ext cx="1785900" cy="1140000"/>
              </a:xfrm>
              <a:prstGeom prst="roundRect">
                <a:avLst>
                  <a:gd fmla="val 16667" name="adj"/>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grpSp>
            <p:nvGrpSpPr>
              <p:cNvPr id="620" name="Google Shape;620;p50"/>
              <p:cNvGrpSpPr/>
              <p:nvPr/>
            </p:nvGrpSpPr>
            <p:grpSpPr>
              <a:xfrm>
                <a:off x="2495979" y="961296"/>
                <a:ext cx="1157608" cy="905333"/>
                <a:chOff x="666279" y="1518171"/>
                <a:chExt cx="1157608" cy="905333"/>
              </a:xfrm>
            </p:grpSpPr>
            <p:sp>
              <p:nvSpPr>
                <p:cNvPr id="621" name="Google Shape;621;p50"/>
                <p:cNvSpPr/>
                <p:nvPr/>
              </p:nvSpPr>
              <p:spPr>
                <a:xfrm>
                  <a:off x="730223" y="1639584"/>
                  <a:ext cx="238200" cy="238200"/>
                </a:xfrm>
                <a:prstGeom prst="ellipse">
                  <a:avLst/>
                </a:prstGeom>
                <a:solidFill>
                  <a:srgbClr val="38761D">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22" name="Google Shape;622;p50"/>
                <p:cNvSpPr/>
                <p:nvPr/>
              </p:nvSpPr>
              <p:spPr>
                <a:xfrm>
                  <a:off x="666279" y="2185305"/>
                  <a:ext cx="238200" cy="238200"/>
                </a:xfrm>
                <a:prstGeom prst="ellipse">
                  <a:avLst/>
                </a:prstGeom>
                <a:solidFill>
                  <a:srgbClr val="990000">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23" name="Google Shape;623;p50"/>
                <p:cNvSpPr/>
                <p:nvPr/>
              </p:nvSpPr>
              <p:spPr>
                <a:xfrm>
                  <a:off x="1585687" y="1518171"/>
                  <a:ext cx="238200" cy="238200"/>
                </a:xfrm>
                <a:prstGeom prst="ellipse">
                  <a:avLst/>
                </a:prstGeom>
                <a:solidFill>
                  <a:srgbClr val="0B5394">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cxnSp>
              <p:nvCxnSpPr>
                <p:cNvPr id="624" name="Google Shape;624;p50"/>
                <p:cNvCxnSpPr>
                  <a:stCxn id="621" idx="6"/>
                  <a:endCxn id="623" idx="2"/>
                </p:cNvCxnSpPr>
                <p:nvPr/>
              </p:nvCxnSpPr>
              <p:spPr>
                <a:xfrm flipH="1" rot="10800000">
                  <a:off x="968423" y="1637184"/>
                  <a:ext cx="617400" cy="121500"/>
                </a:xfrm>
                <a:prstGeom prst="straightConnector1">
                  <a:avLst/>
                </a:prstGeom>
                <a:noFill/>
                <a:ln cap="flat" cmpd="sng" w="16850">
                  <a:solidFill>
                    <a:srgbClr val="595959"/>
                  </a:solidFill>
                  <a:prstDash val="solid"/>
                  <a:round/>
                  <a:headEnd len="med" w="med" type="none"/>
                  <a:tailEnd len="med" w="med" type="none"/>
                </a:ln>
              </p:spPr>
            </p:cxnSp>
            <p:cxnSp>
              <p:nvCxnSpPr>
                <p:cNvPr id="625" name="Google Shape;625;p50"/>
                <p:cNvCxnSpPr>
                  <a:stCxn id="622" idx="6"/>
                  <a:endCxn id="623" idx="3"/>
                </p:cNvCxnSpPr>
                <p:nvPr/>
              </p:nvCxnSpPr>
              <p:spPr>
                <a:xfrm flipH="1" rot="10800000">
                  <a:off x="904479" y="1721505"/>
                  <a:ext cx="716100" cy="582900"/>
                </a:xfrm>
                <a:prstGeom prst="straightConnector1">
                  <a:avLst/>
                </a:prstGeom>
                <a:noFill/>
                <a:ln cap="flat" cmpd="sng" w="16850">
                  <a:solidFill>
                    <a:srgbClr val="595959"/>
                  </a:solidFill>
                  <a:prstDash val="solid"/>
                  <a:round/>
                  <a:headEnd len="med" w="med" type="none"/>
                  <a:tailEnd len="med" w="med" type="none"/>
                </a:ln>
              </p:spPr>
            </p:cxnSp>
            <p:cxnSp>
              <p:nvCxnSpPr>
                <p:cNvPr id="626" name="Google Shape;626;p50"/>
                <p:cNvCxnSpPr>
                  <a:stCxn id="621" idx="4"/>
                  <a:endCxn id="622" idx="0"/>
                </p:cNvCxnSpPr>
                <p:nvPr/>
              </p:nvCxnSpPr>
              <p:spPr>
                <a:xfrm flipH="1">
                  <a:off x="785423" y="1877784"/>
                  <a:ext cx="63900" cy="307500"/>
                </a:xfrm>
                <a:prstGeom prst="straightConnector1">
                  <a:avLst/>
                </a:prstGeom>
                <a:noFill/>
                <a:ln cap="flat" cmpd="sng" w="16850">
                  <a:solidFill>
                    <a:srgbClr val="595959"/>
                  </a:solidFill>
                  <a:prstDash val="solid"/>
                  <a:round/>
                  <a:headEnd len="med" w="med" type="none"/>
                  <a:tailEnd len="med" w="med" type="none"/>
                </a:ln>
              </p:spPr>
            </p:cxnSp>
          </p:grpSp>
        </p:grpSp>
        <p:sp>
          <p:nvSpPr>
            <p:cNvPr id="627" name="Google Shape;627;p50"/>
            <p:cNvSpPr txBox="1"/>
            <p:nvPr/>
          </p:nvSpPr>
          <p:spPr>
            <a:xfrm>
              <a:off x="197271" y="909784"/>
              <a:ext cx="1113300" cy="391200"/>
            </a:xfrm>
            <a:prstGeom prst="rect">
              <a:avLst/>
            </a:prstGeom>
            <a:noFill/>
            <a:ln>
              <a:noFill/>
            </a:ln>
          </p:spPr>
          <p:txBody>
            <a:bodyPr anchorCtr="0" anchor="t" bIns="81050" lIns="81050" spcFirstLastPara="1" rIns="81050" wrap="square" tIns="81050">
              <a:noAutofit/>
            </a:bodyPr>
            <a:lstStyle/>
            <a:p>
              <a:pPr indent="0" lvl="0" marL="0" rtl="0" algn="l">
                <a:spcBef>
                  <a:spcPts val="0"/>
                </a:spcBef>
                <a:spcAft>
                  <a:spcPts val="0"/>
                </a:spcAft>
                <a:buNone/>
              </a:pPr>
              <a:r>
                <a:rPr b="1" lang="en" sz="1064">
                  <a:solidFill>
                    <a:srgbClr val="595959"/>
                  </a:solidFill>
                </a:rPr>
                <a:t>Teammates</a:t>
              </a:r>
              <a:endParaRPr b="1" sz="1064">
                <a:solidFill>
                  <a:srgbClr val="595959"/>
                </a:solidFill>
              </a:endParaRPr>
            </a:p>
          </p:txBody>
        </p:sp>
      </p:grpSp>
      <p:grpSp>
        <p:nvGrpSpPr>
          <p:cNvPr id="628" name="Google Shape;628;p50"/>
          <p:cNvGrpSpPr/>
          <p:nvPr/>
        </p:nvGrpSpPr>
        <p:grpSpPr>
          <a:xfrm>
            <a:off x="326314" y="1553730"/>
            <a:ext cx="5785227" cy="1251643"/>
            <a:chOff x="311700" y="1512410"/>
            <a:chExt cx="4854600" cy="1050300"/>
          </a:xfrm>
        </p:grpSpPr>
        <p:sp>
          <p:nvSpPr>
            <p:cNvPr id="629" name="Google Shape;629;p50"/>
            <p:cNvSpPr txBox="1"/>
            <p:nvPr/>
          </p:nvSpPr>
          <p:spPr>
            <a:xfrm>
              <a:off x="311700" y="1512410"/>
              <a:ext cx="4854600" cy="1050300"/>
            </a:xfrm>
            <a:prstGeom prst="rect">
              <a:avLst/>
            </a:prstGeom>
            <a:noFill/>
            <a:ln>
              <a:noFill/>
            </a:ln>
          </p:spPr>
          <p:txBody>
            <a:bodyPr anchorCtr="0" anchor="t" bIns="108950" lIns="108950" spcFirstLastPara="1" rIns="108950" wrap="square" tIns="108950">
              <a:noAutofit/>
            </a:bodyPr>
            <a:lstStyle/>
            <a:p>
              <a:pPr indent="0" lvl="0" marL="0" rtl="0" algn="l">
                <a:lnSpc>
                  <a:spcPct val="115000"/>
                </a:lnSpc>
                <a:spcBef>
                  <a:spcPts val="0"/>
                </a:spcBef>
                <a:spcAft>
                  <a:spcPts val="0"/>
                </a:spcAft>
                <a:buNone/>
              </a:pPr>
              <a:r>
                <a:rPr b="1" lang="en" sz="1600">
                  <a:solidFill>
                    <a:schemeClr val="dk1"/>
                  </a:solidFill>
                  <a:latin typeface="Helvetica Neue"/>
                  <a:ea typeface="Helvetica Neue"/>
                  <a:cs typeface="Helvetica Neue"/>
                  <a:sym typeface="Helvetica Neue"/>
                </a:rPr>
                <a:t>Training an AHT Agent</a:t>
              </a:r>
              <a:r>
                <a:rPr lang="en" sz="1600">
                  <a:solidFill>
                    <a:schemeClr val="dk1"/>
                  </a:solidFill>
                  <a:latin typeface="Helvetica Neue"/>
                  <a:ea typeface="Helvetica Neue"/>
                  <a:cs typeface="Helvetica Neue"/>
                  <a:sym typeface="Helvetica Neue"/>
                </a:rPr>
                <a:t> </a:t>
              </a:r>
              <a:r>
                <a:rPr baseline="30000" lang="en" sz="1600">
                  <a:solidFill>
                    <a:schemeClr val="dk1"/>
                  </a:solidFill>
                  <a:latin typeface="Helvetica Neue"/>
                  <a:ea typeface="Helvetica Neue"/>
                  <a:cs typeface="Helvetica Neue"/>
                  <a:sym typeface="Helvetica Neue"/>
                </a:rPr>
                <a:t>[1, 2, 3, 4, 5]: </a:t>
              </a:r>
              <a:endParaRPr baseline="30000" sz="1600">
                <a:solidFill>
                  <a:schemeClr val="dk1"/>
                </a:solidFill>
                <a:latin typeface="Helvetica Neue"/>
                <a:ea typeface="Helvetica Neue"/>
                <a:cs typeface="Helvetica Neue"/>
                <a:sym typeface="Helvetica Neue"/>
              </a:endParaRPr>
            </a:p>
            <a:p>
              <a:pPr indent="-374021" lvl="0" marL="544843"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Train a          to coordinate with a pre-specified</a:t>
              </a:r>
              <a:endParaRPr sz="1600">
                <a:solidFill>
                  <a:schemeClr val="dk1"/>
                </a:solidFill>
                <a:latin typeface="Helvetica Neue"/>
                <a:ea typeface="Helvetica Neue"/>
                <a:cs typeface="Helvetica Neue"/>
                <a:sym typeface="Helvetica Neue"/>
              </a:endParaRPr>
            </a:p>
            <a:p>
              <a:pPr indent="-230243" lvl="1" marL="885369"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Challenging to construct a good training set  </a:t>
              </a:r>
              <a:endParaRPr sz="1600">
                <a:solidFill>
                  <a:schemeClr val="dk1"/>
                </a:solidFill>
                <a:latin typeface="Helvetica Neue"/>
                <a:ea typeface="Helvetica Neue"/>
                <a:cs typeface="Helvetica Neue"/>
                <a:sym typeface="Helvetica Neue"/>
              </a:endParaRPr>
            </a:p>
            <a:p>
              <a:pPr indent="-230243" lvl="1" marL="885369"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Generalization is inherently limited by</a:t>
              </a:r>
              <a:endParaRPr sz="1600">
                <a:solidFill>
                  <a:schemeClr val="dk1"/>
                </a:solidFill>
                <a:latin typeface="Helvetica Neue"/>
                <a:ea typeface="Helvetica Neue"/>
                <a:cs typeface="Helvetica Neue"/>
                <a:sym typeface="Helvetica Neue"/>
              </a:endParaRPr>
            </a:p>
          </p:txBody>
        </p:sp>
        <p:pic>
          <p:nvPicPr>
            <p:cNvPr id="630" name="Google Shape;630;p50"/>
            <p:cNvPicPr preferRelativeResize="0"/>
            <p:nvPr/>
          </p:nvPicPr>
          <p:blipFill>
            <a:blip r:embed="rId3">
              <a:alphaModFix/>
            </a:blip>
            <a:stretch>
              <a:fillRect/>
            </a:stretch>
          </p:blipFill>
          <p:spPr>
            <a:xfrm>
              <a:off x="1434830" y="1845485"/>
              <a:ext cx="328451" cy="168124"/>
            </a:xfrm>
            <a:prstGeom prst="rect">
              <a:avLst/>
            </a:prstGeom>
            <a:noFill/>
            <a:ln>
              <a:noFill/>
            </a:ln>
          </p:spPr>
        </p:pic>
        <p:pic>
          <p:nvPicPr>
            <p:cNvPr id="631" name="Google Shape;631;p50"/>
            <p:cNvPicPr preferRelativeResize="0"/>
            <p:nvPr/>
          </p:nvPicPr>
          <p:blipFill>
            <a:blip r:embed="rId4">
              <a:alphaModFix/>
            </a:blip>
            <a:stretch>
              <a:fillRect/>
            </a:stretch>
          </p:blipFill>
          <p:spPr>
            <a:xfrm>
              <a:off x="4046985" y="2314465"/>
              <a:ext cx="479078" cy="195362"/>
            </a:xfrm>
            <a:prstGeom prst="rect">
              <a:avLst/>
            </a:prstGeom>
            <a:noFill/>
            <a:ln>
              <a:noFill/>
            </a:ln>
          </p:spPr>
        </p:pic>
        <p:pic>
          <p:nvPicPr>
            <p:cNvPr id="632" name="Google Shape;632;p50"/>
            <p:cNvPicPr preferRelativeResize="0"/>
            <p:nvPr/>
          </p:nvPicPr>
          <p:blipFill>
            <a:blip r:embed="rId4">
              <a:alphaModFix/>
            </a:blip>
            <a:stretch>
              <a:fillRect/>
            </a:stretch>
          </p:blipFill>
          <p:spPr>
            <a:xfrm>
              <a:off x="4460719" y="1805509"/>
              <a:ext cx="479114" cy="195371"/>
            </a:xfrm>
            <a:prstGeom prst="rect">
              <a:avLst/>
            </a:prstGeom>
            <a:noFill/>
            <a:ln>
              <a:noFill/>
            </a:ln>
          </p:spPr>
        </p:pic>
      </p:grpSp>
      <p:grpSp>
        <p:nvGrpSpPr>
          <p:cNvPr id="633" name="Google Shape;633;p50"/>
          <p:cNvGrpSpPr/>
          <p:nvPr/>
        </p:nvGrpSpPr>
        <p:grpSpPr>
          <a:xfrm>
            <a:off x="326314" y="2805366"/>
            <a:ext cx="5968172" cy="1111200"/>
            <a:chOff x="315839" y="3010366"/>
            <a:chExt cx="5968172" cy="1111200"/>
          </a:xfrm>
        </p:grpSpPr>
        <p:grpSp>
          <p:nvGrpSpPr>
            <p:cNvPr id="634" name="Google Shape;634;p50"/>
            <p:cNvGrpSpPr/>
            <p:nvPr/>
          </p:nvGrpSpPr>
          <p:grpSpPr>
            <a:xfrm>
              <a:off x="315839" y="3010366"/>
              <a:ext cx="5968172" cy="1111200"/>
              <a:chOff x="336775" y="2406506"/>
              <a:chExt cx="5968172" cy="1111200"/>
            </a:xfrm>
          </p:grpSpPr>
          <p:sp>
            <p:nvSpPr>
              <p:cNvPr id="635" name="Google Shape;635;p50"/>
              <p:cNvSpPr txBox="1"/>
              <p:nvPr/>
            </p:nvSpPr>
            <p:spPr>
              <a:xfrm>
                <a:off x="336775" y="2406506"/>
                <a:ext cx="5785200" cy="11112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rPr b="1" lang="en" sz="1600">
                    <a:solidFill>
                      <a:schemeClr val="dk1"/>
                    </a:solidFill>
                    <a:latin typeface="Helvetica Neue"/>
                    <a:ea typeface="Helvetica Neue"/>
                    <a:cs typeface="Helvetica Neue"/>
                    <a:sym typeface="Helvetica Neue"/>
                  </a:rPr>
                  <a:t>Teammate Generation </a:t>
                </a:r>
                <a:r>
                  <a:rPr baseline="30000" lang="en" sz="1600">
                    <a:solidFill>
                      <a:schemeClr val="dk1"/>
                    </a:solidFill>
                    <a:latin typeface="Helvetica Neue"/>
                    <a:ea typeface="Helvetica Neue"/>
                    <a:cs typeface="Helvetica Neue"/>
                    <a:sym typeface="Helvetica Neue"/>
                  </a:rPr>
                  <a:t>[6, 7, 8, 9]</a:t>
                </a:r>
                <a:endParaRPr sz="1600">
                  <a:solidFill>
                    <a:schemeClr val="dk1"/>
                  </a:solidFill>
                  <a:latin typeface="Helvetica Neue"/>
                  <a:ea typeface="Helvetica Neue"/>
                  <a:cs typeface="Helvetica Neue"/>
                  <a:sym typeface="Helvetica Neue"/>
                </a:endParaRPr>
              </a:p>
              <a:p>
                <a:pPr indent="-330199" lvl="0" marL="457199"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Generate diverse            such that          generalizes to </a:t>
                </a:r>
                <a:endParaRPr sz="1600">
                  <a:solidFill>
                    <a:schemeClr val="dk1"/>
                  </a:solidFill>
                  <a:latin typeface="Helvetica Neue"/>
                  <a:ea typeface="Helvetica Neue"/>
                  <a:cs typeface="Helvetica Neue"/>
                  <a:sym typeface="Helvetica Neue"/>
                </a:endParaRPr>
              </a:p>
              <a:p>
                <a:pPr indent="-209549" lvl="1" marL="742947"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Unclear how diversity maximization heuristics connect to AHT objective</a:t>
                </a:r>
                <a:endParaRPr sz="1600">
                  <a:solidFill>
                    <a:schemeClr val="dk1"/>
                  </a:solidFill>
                  <a:latin typeface="Helvetica Neue"/>
                  <a:ea typeface="Helvetica Neue"/>
                  <a:cs typeface="Helvetica Neue"/>
                  <a:sym typeface="Helvetica Neue"/>
                </a:endParaRPr>
              </a:p>
            </p:txBody>
          </p:sp>
          <p:pic>
            <p:nvPicPr>
              <p:cNvPr id="636" name="Google Shape;636;p50"/>
              <p:cNvPicPr preferRelativeResize="0"/>
              <p:nvPr/>
            </p:nvPicPr>
            <p:blipFill rotWithShape="1">
              <a:blip r:embed="rId5">
                <a:alphaModFix/>
              </a:blip>
              <a:srcRect b="0" l="0" r="0" t="8983"/>
              <a:stretch/>
            </p:blipFill>
            <p:spPr>
              <a:xfrm>
                <a:off x="5837509" y="2702308"/>
                <a:ext cx="467438" cy="232825"/>
              </a:xfrm>
              <a:prstGeom prst="rect">
                <a:avLst/>
              </a:prstGeom>
              <a:noFill/>
              <a:ln>
                <a:noFill/>
              </a:ln>
            </p:spPr>
          </p:pic>
        </p:grpSp>
        <p:pic>
          <p:nvPicPr>
            <p:cNvPr id="637" name="Google Shape;637;p50"/>
            <p:cNvPicPr preferRelativeResize="0"/>
            <p:nvPr/>
          </p:nvPicPr>
          <p:blipFill>
            <a:blip r:embed="rId4">
              <a:alphaModFix/>
            </a:blip>
            <a:stretch>
              <a:fillRect/>
            </a:stretch>
          </p:blipFill>
          <p:spPr>
            <a:xfrm>
              <a:off x="2481859" y="3293265"/>
              <a:ext cx="570959" cy="232829"/>
            </a:xfrm>
            <a:prstGeom prst="rect">
              <a:avLst/>
            </a:prstGeom>
            <a:noFill/>
            <a:ln>
              <a:noFill/>
            </a:ln>
          </p:spPr>
        </p:pic>
        <p:pic>
          <p:nvPicPr>
            <p:cNvPr id="638" name="Google Shape;638;p50"/>
            <p:cNvPicPr preferRelativeResize="0"/>
            <p:nvPr/>
          </p:nvPicPr>
          <p:blipFill>
            <a:blip r:embed="rId3">
              <a:alphaModFix/>
            </a:blip>
            <a:stretch>
              <a:fillRect/>
            </a:stretch>
          </p:blipFill>
          <p:spPr>
            <a:xfrm>
              <a:off x="4030383" y="3343340"/>
              <a:ext cx="391415" cy="200353"/>
            </a:xfrm>
            <a:prstGeom prst="rect">
              <a:avLst/>
            </a:prstGeom>
            <a:noFill/>
            <a:ln>
              <a:noFill/>
            </a:ln>
          </p:spPr>
        </p:pic>
      </p:gr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5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644" name="Google Shape;644;p51"/>
          <p:cNvGrpSpPr/>
          <p:nvPr/>
        </p:nvGrpSpPr>
        <p:grpSpPr>
          <a:xfrm>
            <a:off x="6646854" y="1117597"/>
            <a:ext cx="1433632" cy="2635187"/>
            <a:chOff x="88655" y="562337"/>
            <a:chExt cx="1617000" cy="2972239"/>
          </a:xfrm>
        </p:grpSpPr>
        <p:sp>
          <p:nvSpPr>
            <p:cNvPr id="645" name="Google Shape;645;p51"/>
            <p:cNvSpPr/>
            <p:nvPr/>
          </p:nvSpPr>
          <p:spPr>
            <a:xfrm>
              <a:off x="164500" y="939825"/>
              <a:ext cx="1427400" cy="1211400"/>
            </a:xfrm>
            <a:prstGeom prst="roundRect">
              <a:avLst>
                <a:gd fmla="val 16667" name="adj"/>
              </a:avLst>
            </a:prstGeom>
            <a:solidFill>
              <a:srgbClr val="FFFFFF"/>
            </a:solidFill>
            <a:ln cap="flat" cmpd="sng" w="16850">
              <a:solidFill>
                <a:srgbClr val="595959"/>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46" name="Google Shape;646;p51"/>
            <p:cNvSpPr txBox="1"/>
            <p:nvPr/>
          </p:nvSpPr>
          <p:spPr>
            <a:xfrm>
              <a:off x="88655" y="562337"/>
              <a:ext cx="1617000" cy="391200"/>
            </a:xfrm>
            <a:prstGeom prst="rect">
              <a:avLst/>
            </a:prstGeom>
            <a:noFill/>
            <a:ln>
              <a:noFill/>
            </a:ln>
          </p:spPr>
          <p:txBody>
            <a:bodyPr anchorCtr="0" anchor="t" bIns="81050" lIns="81050" spcFirstLastPara="1" rIns="81050" wrap="square" tIns="81050">
              <a:noAutofit/>
            </a:bodyPr>
            <a:lstStyle/>
            <a:p>
              <a:pPr indent="0" lvl="0" marL="0" rtl="0" algn="l">
                <a:spcBef>
                  <a:spcPts val="0"/>
                </a:spcBef>
                <a:spcAft>
                  <a:spcPts val="0"/>
                </a:spcAft>
                <a:buNone/>
              </a:pPr>
              <a:r>
                <a:rPr b="1" lang="en" sz="1241">
                  <a:solidFill>
                    <a:srgbClr val="595959"/>
                  </a:solidFill>
                  <a:latin typeface="Optimistic Text"/>
                  <a:ea typeface="Optimistic Text"/>
                  <a:cs typeface="Optimistic Text"/>
                  <a:sym typeface="Optimistic Text"/>
                </a:rPr>
                <a:t>Two-Stage AHT</a:t>
              </a:r>
              <a:endParaRPr b="1" sz="1241">
                <a:solidFill>
                  <a:srgbClr val="595959"/>
                </a:solidFill>
                <a:latin typeface="Optimistic Text"/>
                <a:ea typeface="Optimistic Text"/>
                <a:cs typeface="Optimistic Text"/>
                <a:sym typeface="Optimistic Text"/>
              </a:endParaRPr>
            </a:p>
          </p:txBody>
        </p:sp>
        <p:sp>
          <p:nvSpPr>
            <p:cNvPr id="647" name="Google Shape;647;p51"/>
            <p:cNvSpPr/>
            <p:nvPr/>
          </p:nvSpPr>
          <p:spPr>
            <a:xfrm>
              <a:off x="153125" y="2476000"/>
              <a:ext cx="1427400" cy="391200"/>
            </a:xfrm>
            <a:prstGeom prst="roundRect">
              <a:avLst>
                <a:gd fmla="val 16667" name="adj"/>
              </a:avLst>
            </a:prstGeom>
            <a:solidFill>
              <a:srgbClr val="D9EAD3"/>
            </a:solidFill>
            <a:ln cap="flat" cmpd="sng" w="16850">
              <a:solidFill>
                <a:srgbClr val="38761D"/>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rPr lang="en" sz="1241">
                  <a:solidFill>
                    <a:srgbClr val="D9EAD3"/>
                  </a:solidFill>
                </a:rPr>
                <a:t>Tea</a:t>
              </a:r>
              <a:endParaRPr sz="1241">
                <a:solidFill>
                  <a:srgbClr val="D9EAD3"/>
                </a:solidFill>
              </a:endParaRPr>
            </a:p>
          </p:txBody>
        </p:sp>
        <p:sp>
          <p:nvSpPr>
            <p:cNvPr id="648" name="Google Shape;648;p51"/>
            <p:cNvSpPr txBox="1"/>
            <p:nvPr/>
          </p:nvSpPr>
          <p:spPr>
            <a:xfrm>
              <a:off x="153125" y="2502550"/>
              <a:ext cx="1427400" cy="338100"/>
            </a:xfrm>
            <a:prstGeom prst="rect">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rPr b="1" lang="en" sz="1064">
                  <a:solidFill>
                    <a:srgbClr val="38761D"/>
                  </a:solidFill>
                </a:rPr>
                <a:t>Teammate</a:t>
              </a:r>
              <a:endParaRPr b="1" sz="1064">
                <a:solidFill>
                  <a:srgbClr val="38761D"/>
                </a:solidFill>
              </a:endParaRPr>
            </a:p>
            <a:p>
              <a:pPr indent="0" lvl="0" marL="0" rtl="0" algn="ctr">
                <a:spcBef>
                  <a:spcPts val="0"/>
                </a:spcBef>
                <a:spcAft>
                  <a:spcPts val="0"/>
                </a:spcAft>
                <a:buNone/>
              </a:pPr>
              <a:r>
                <a:rPr b="1" lang="en" sz="1064">
                  <a:solidFill>
                    <a:srgbClr val="38761D"/>
                  </a:solidFill>
                </a:rPr>
                <a:t>Generation</a:t>
              </a:r>
              <a:endParaRPr b="1" sz="1064">
                <a:solidFill>
                  <a:srgbClr val="38761D"/>
                </a:solidFill>
              </a:endParaRPr>
            </a:p>
          </p:txBody>
        </p:sp>
        <p:sp>
          <p:nvSpPr>
            <p:cNvPr id="649" name="Google Shape;649;p51"/>
            <p:cNvSpPr/>
            <p:nvPr/>
          </p:nvSpPr>
          <p:spPr>
            <a:xfrm>
              <a:off x="153125" y="3143376"/>
              <a:ext cx="1427400" cy="391200"/>
            </a:xfrm>
            <a:prstGeom prst="roundRect">
              <a:avLst>
                <a:gd fmla="val 16667" name="adj"/>
              </a:avLst>
            </a:prstGeom>
            <a:solidFill>
              <a:srgbClr val="CFE2F3"/>
            </a:solidFill>
            <a:ln cap="flat" cmpd="sng" w="16850">
              <a:solidFill>
                <a:srgbClr val="0B5394"/>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solidFill>
                  <a:srgbClr val="D9EAD3"/>
                </a:solidFill>
              </a:endParaRPr>
            </a:p>
          </p:txBody>
        </p:sp>
        <p:sp>
          <p:nvSpPr>
            <p:cNvPr id="650" name="Google Shape;650;p51"/>
            <p:cNvSpPr txBox="1"/>
            <p:nvPr/>
          </p:nvSpPr>
          <p:spPr>
            <a:xfrm>
              <a:off x="153125" y="3136000"/>
              <a:ext cx="1427400" cy="391200"/>
            </a:xfrm>
            <a:prstGeom prst="rect">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rPr b="1" lang="en" sz="1064">
                  <a:solidFill>
                    <a:srgbClr val="0B5394"/>
                  </a:solidFill>
                </a:rPr>
                <a:t>AHT Learning</a:t>
              </a:r>
              <a:endParaRPr b="1" sz="1064">
                <a:solidFill>
                  <a:srgbClr val="0B5394"/>
                </a:solidFill>
              </a:endParaRPr>
            </a:p>
          </p:txBody>
        </p:sp>
        <p:cxnSp>
          <p:nvCxnSpPr>
            <p:cNvPr id="651" name="Google Shape;651;p51"/>
            <p:cNvCxnSpPr>
              <a:stCxn id="647" idx="2"/>
              <a:endCxn id="650" idx="0"/>
            </p:cNvCxnSpPr>
            <p:nvPr/>
          </p:nvCxnSpPr>
          <p:spPr>
            <a:xfrm>
              <a:off x="866825" y="2867200"/>
              <a:ext cx="0" cy="268800"/>
            </a:xfrm>
            <a:prstGeom prst="straightConnector1">
              <a:avLst/>
            </a:prstGeom>
            <a:noFill/>
            <a:ln cap="flat" cmpd="sng" w="16850">
              <a:solidFill>
                <a:srgbClr val="595959"/>
              </a:solidFill>
              <a:prstDash val="solid"/>
              <a:round/>
              <a:headEnd len="med" w="med" type="none"/>
              <a:tailEnd len="med" w="med" type="triangle"/>
            </a:ln>
          </p:spPr>
        </p:cxnSp>
        <p:grpSp>
          <p:nvGrpSpPr>
            <p:cNvPr id="652" name="Google Shape;652;p51"/>
            <p:cNvGrpSpPr/>
            <p:nvPr/>
          </p:nvGrpSpPr>
          <p:grpSpPr>
            <a:xfrm>
              <a:off x="104464" y="1202021"/>
              <a:ext cx="1486940" cy="949278"/>
              <a:chOff x="2171367" y="843950"/>
              <a:chExt cx="1785900" cy="1140000"/>
            </a:xfrm>
          </p:grpSpPr>
          <p:sp>
            <p:nvSpPr>
              <p:cNvPr id="653" name="Google Shape;653;p51"/>
              <p:cNvSpPr/>
              <p:nvPr/>
            </p:nvSpPr>
            <p:spPr>
              <a:xfrm>
                <a:off x="2171367" y="843950"/>
                <a:ext cx="1785900" cy="1140000"/>
              </a:xfrm>
              <a:prstGeom prst="roundRect">
                <a:avLst>
                  <a:gd fmla="val 16667" name="adj"/>
                </a:avLst>
              </a:prstGeom>
              <a:noFill/>
              <a:ln>
                <a:noFill/>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grpSp>
            <p:nvGrpSpPr>
              <p:cNvPr id="654" name="Google Shape;654;p51"/>
              <p:cNvGrpSpPr/>
              <p:nvPr/>
            </p:nvGrpSpPr>
            <p:grpSpPr>
              <a:xfrm>
                <a:off x="2495979" y="961296"/>
                <a:ext cx="1157608" cy="905333"/>
                <a:chOff x="666279" y="1518171"/>
                <a:chExt cx="1157608" cy="905333"/>
              </a:xfrm>
            </p:grpSpPr>
            <p:sp>
              <p:nvSpPr>
                <p:cNvPr id="655" name="Google Shape;655;p51"/>
                <p:cNvSpPr/>
                <p:nvPr/>
              </p:nvSpPr>
              <p:spPr>
                <a:xfrm>
                  <a:off x="730223" y="1639584"/>
                  <a:ext cx="238200" cy="238200"/>
                </a:xfrm>
                <a:prstGeom prst="ellipse">
                  <a:avLst/>
                </a:prstGeom>
                <a:solidFill>
                  <a:srgbClr val="38761D">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56" name="Google Shape;656;p51"/>
                <p:cNvSpPr/>
                <p:nvPr/>
              </p:nvSpPr>
              <p:spPr>
                <a:xfrm>
                  <a:off x="666279" y="2185305"/>
                  <a:ext cx="238200" cy="238200"/>
                </a:xfrm>
                <a:prstGeom prst="ellipse">
                  <a:avLst/>
                </a:prstGeom>
                <a:solidFill>
                  <a:srgbClr val="990000">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sp>
              <p:nvSpPr>
                <p:cNvPr id="657" name="Google Shape;657;p51"/>
                <p:cNvSpPr/>
                <p:nvPr/>
              </p:nvSpPr>
              <p:spPr>
                <a:xfrm>
                  <a:off x="1585687" y="1518171"/>
                  <a:ext cx="238200" cy="238200"/>
                </a:xfrm>
                <a:prstGeom prst="ellipse">
                  <a:avLst/>
                </a:prstGeom>
                <a:solidFill>
                  <a:srgbClr val="0B5394">
                    <a:alpha val="50000"/>
                  </a:srgbClr>
                </a:solidFill>
                <a:ln cap="flat" cmpd="sng" w="16850">
                  <a:solidFill>
                    <a:srgbClr val="666666"/>
                  </a:solidFill>
                  <a:prstDash val="solid"/>
                  <a:round/>
                  <a:headEnd len="sm" w="sm" type="none"/>
                  <a:tailEnd len="sm" w="sm" type="none"/>
                </a:ln>
              </p:spPr>
              <p:txBody>
                <a:bodyPr anchorCtr="0" anchor="ctr" bIns="81050" lIns="81050" spcFirstLastPara="1" rIns="81050" wrap="square" tIns="81050">
                  <a:noAutofit/>
                </a:bodyPr>
                <a:lstStyle/>
                <a:p>
                  <a:pPr indent="0" lvl="0" marL="0" rtl="0" algn="ctr">
                    <a:spcBef>
                      <a:spcPts val="0"/>
                    </a:spcBef>
                    <a:spcAft>
                      <a:spcPts val="0"/>
                    </a:spcAft>
                    <a:buNone/>
                  </a:pPr>
                  <a:r>
                    <a:t/>
                  </a:r>
                  <a:endParaRPr sz="1241"/>
                </a:p>
              </p:txBody>
            </p:sp>
            <p:cxnSp>
              <p:nvCxnSpPr>
                <p:cNvPr id="658" name="Google Shape;658;p51"/>
                <p:cNvCxnSpPr>
                  <a:stCxn id="655" idx="6"/>
                  <a:endCxn id="657" idx="2"/>
                </p:cNvCxnSpPr>
                <p:nvPr/>
              </p:nvCxnSpPr>
              <p:spPr>
                <a:xfrm flipH="1" rot="10800000">
                  <a:off x="968423" y="1637184"/>
                  <a:ext cx="617400" cy="121500"/>
                </a:xfrm>
                <a:prstGeom prst="straightConnector1">
                  <a:avLst/>
                </a:prstGeom>
                <a:noFill/>
                <a:ln cap="flat" cmpd="sng" w="16850">
                  <a:solidFill>
                    <a:srgbClr val="595959"/>
                  </a:solidFill>
                  <a:prstDash val="solid"/>
                  <a:round/>
                  <a:headEnd len="med" w="med" type="none"/>
                  <a:tailEnd len="med" w="med" type="none"/>
                </a:ln>
              </p:spPr>
            </p:cxnSp>
            <p:cxnSp>
              <p:nvCxnSpPr>
                <p:cNvPr id="659" name="Google Shape;659;p51"/>
                <p:cNvCxnSpPr>
                  <a:stCxn id="656" idx="6"/>
                  <a:endCxn id="657" idx="3"/>
                </p:cNvCxnSpPr>
                <p:nvPr/>
              </p:nvCxnSpPr>
              <p:spPr>
                <a:xfrm flipH="1" rot="10800000">
                  <a:off x="904479" y="1721505"/>
                  <a:ext cx="716100" cy="582900"/>
                </a:xfrm>
                <a:prstGeom prst="straightConnector1">
                  <a:avLst/>
                </a:prstGeom>
                <a:noFill/>
                <a:ln cap="flat" cmpd="sng" w="16850">
                  <a:solidFill>
                    <a:srgbClr val="595959"/>
                  </a:solidFill>
                  <a:prstDash val="solid"/>
                  <a:round/>
                  <a:headEnd len="med" w="med" type="none"/>
                  <a:tailEnd len="med" w="med" type="none"/>
                </a:ln>
              </p:spPr>
            </p:cxnSp>
            <p:cxnSp>
              <p:nvCxnSpPr>
                <p:cNvPr id="660" name="Google Shape;660;p51"/>
                <p:cNvCxnSpPr>
                  <a:stCxn id="655" idx="4"/>
                  <a:endCxn id="656" idx="0"/>
                </p:cNvCxnSpPr>
                <p:nvPr/>
              </p:nvCxnSpPr>
              <p:spPr>
                <a:xfrm flipH="1">
                  <a:off x="785423" y="1877784"/>
                  <a:ext cx="63900" cy="307500"/>
                </a:xfrm>
                <a:prstGeom prst="straightConnector1">
                  <a:avLst/>
                </a:prstGeom>
                <a:noFill/>
                <a:ln cap="flat" cmpd="sng" w="16850">
                  <a:solidFill>
                    <a:srgbClr val="595959"/>
                  </a:solidFill>
                  <a:prstDash val="solid"/>
                  <a:round/>
                  <a:headEnd len="med" w="med" type="none"/>
                  <a:tailEnd len="med" w="med" type="none"/>
                </a:ln>
              </p:spPr>
            </p:cxnSp>
          </p:grpSp>
        </p:grpSp>
        <p:sp>
          <p:nvSpPr>
            <p:cNvPr id="661" name="Google Shape;661;p51"/>
            <p:cNvSpPr txBox="1"/>
            <p:nvPr/>
          </p:nvSpPr>
          <p:spPr>
            <a:xfrm>
              <a:off x="197271" y="909784"/>
              <a:ext cx="1113300" cy="391200"/>
            </a:xfrm>
            <a:prstGeom prst="rect">
              <a:avLst/>
            </a:prstGeom>
            <a:noFill/>
            <a:ln>
              <a:noFill/>
            </a:ln>
          </p:spPr>
          <p:txBody>
            <a:bodyPr anchorCtr="0" anchor="t" bIns="81050" lIns="81050" spcFirstLastPara="1" rIns="81050" wrap="square" tIns="81050">
              <a:noAutofit/>
            </a:bodyPr>
            <a:lstStyle/>
            <a:p>
              <a:pPr indent="0" lvl="0" marL="0" rtl="0" algn="l">
                <a:spcBef>
                  <a:spcPts val="0"/>
                </a:spcBef>
                <a:spcAft>
                  <a:spcPts val="0"/>
                </a:spcAft>
                <a:buNone/>
              </a:pPr>
              <a:r>
                <a:rPr b="1" lang="en" sz="1064">
                  <a:solidFill>
                    <a:srgbClr val="595959"/>
                  </a:solidFill>
                </a:rPr>
                <a:t>Teammates</a:t>
              </a:r>
              <a:endParaRPr b="1" sz="1064">
                <a:solidFill>
                  <a:srgbClr val="595959"/>
                </a:solidFill>
              </a:endParaRPr>
            </a:p>
          </p:txBody>
        </p:sp>
      </p:grpSp>
      <p:sp>
        <p:nvSpPr>
          <p:cNvPr id="662" name="Google Shape;662;p51"/>
          <p:cNvSpPr txBox="1"/>
          <p:nvPr/>
        </p:nvSpPr>
        <p:spPr>
          <a:xfrm>
            <a:off x="457200" y="1949100"/>
            <a:ext cx="4319700" cy="1563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1" lang="en" sz="1600">
                <a:solidFill>
                  <a:schemeClr val="dk1"/>
                </a:solidFill>
                <a:latin typeface="Helvetica Neue"/>
                <a:ea typeface="Helvetica Neue"/>
                <a:cs typeface="Helvetica Neue"/>
                <a:sym typeface="Helvetica Neue"/>
              </a:rPr>
              <a:t>Two-stage Framework for AHT</a:t>
            </a:r>
            <a:endParaRPr b="1" sz="1600">
              <a:solidFill>
                <a:schemeClr val="dk1"/>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Challenging to specify how many teammates to generate</a:t>
            </a:r>
            <a:endParaRPr sz="1600">
              <a:solidFill>
                <a:schemeClr val="dk1"/>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1"/>
              </a:buClr>
              <a:buSzPts val="1600"/>
              <a:buFont typeface="Helvetica Neue"/>
              <a:buChar char="•"/>
            </a:pPr>
            <a:r>
              <a:rPr lang="en" sz="1600">
                <a:solidFill>
                  <a:schemeClr val="dk1"/>
                </a:solidFill>
                <a:latin typeface="Helvetica Neue"/>
                <a:ea typeface="Helvetica Neue"/>
                <a:cs typeface="Helvetica Neue"/>
                <a:sym typeface="Helvetica Neue"/>
              </a:rPr>
              <a:t>Limits consideration of how teammates influence ego agent learning</a:t>
            </a:r>
            <a:endParaRPr sz="1600">
              <a:solidFill>
                <a:schemeClr val="dk1"/>
              </a:solidFill>
              <a:latin typeface="Helvetica Neue"/>
              <a:ea typeface="Helvetica Neue"/>
              <a:cs typeface="Helvetica Neue"/>
              <a:sym typeface="Helvetica Neue"/>
            </a:endParaRPr>
          </a:p>
        </p:txBody>
      </p:sp>
      <p:sp>
        <p:nvSpPr>
          <p:cNvPr id="663" name="Google Shape;663;p5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Subproblems of Ad Hoc Teamwork </a:t>
            </a:r>
            <a:endParaRPr b="1" sz="27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5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Open-Ended Ad Hoc Teamwork</a:t>
            </a:r>
            <a:endParaRPr b="1" sz="2700"/>
          </a:p>
        </p:txBody>
      </p:sp>
      <p:sp>
        <p:nvSpPr>
          <p:cNvPr id="669" name="Google Shape;669;p52"/>
          <p:cNvSpPr txBox="1"/>
          <p:nvPr/>
        </p:nvSpPr>
        <p:spPr>
          <a:xfrm>
            <a:off x="1024050" y="2110574"/>
            <a:ext cx="4444800" cy="130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1"/>
                </a:solidFill>
                <a:latin typeface="Helvetica Neue"/>
                <a:ea typeface="Helvetica Neue"/>
                <a:cs typeface="Helvetica Neue"/>
                <a:sym typeface="Helvetica Neue"/>
              </a:rPr>
              <a:t>Can we frame AHT as an open-ended</a:t>
            </a:r>
            <a:r>
              <a:rPr baseline="30000" lang="en" sz="1800">
                <a:solidFill>
                  <a:schemeClr val="dk1"/>
                </a:solidFill>
                <a:latin typeface="Helvetica Neue"/>
                <a:ea typeface="Helvetica Neue"/>
                <a:cs typeface="Helvetica Neue"/>
                <a:sym typeface="Helvetica Neue"/>
              </a:rPr>
              <a:t>[1]</a:t>
            </a:r>
            <a:r>
              <a:rPr b="1" lang="en" sz="1800">
                <a:solidFill>
                  <a:schemeClr val="dk1"/>
                </a:solidFill>
                <a:latin typeface="Helvetica Neue"/>
                <a:ea typeface="Helvetica Neue"/>
                <a:cs typeface="Helvetica Neue"/>
                <a:sym typeface="Helvetica Neue"/>
              </a:rPr>
              <a:t>, interactive learning process between a teammate generator and an ego agent?</a:t>
            </a:r>
            <a:endParaRPr b="1" sz="18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1200">
              <a:solidFill>
                <a:schemeClr val="dk1"/>
              </a:solidFill>
              <a:latin typeface="Helvetica Neue"/>
              <a:ea typeface="Helvetica Neue"/>
              <a:cs typeface="Helvetica Neue"/>
              <a:sym typeface="Helvetica Neue"/>
            </a:endParaRPr>
          </a:p>
        </p:txBody>
      </p:sp>
      <p:grpSp>
        <p:nvGrpSpPr>
          <p:cNvPr id="670" name="Google Shape;670;p52"/>
          <p:cNvGrpSpPr/>
          <p:nvPr/>
        </p:nvGrpSpPr>
        <p:grpSpPr>
          <a:xfrm>
            <a:off x="5881825" y="1255728"/>
            <a:ext cx="1670543" cy="2947293"/>
            <a:chOff x="1763875" y="909784"/>
            <a:chExt cx="1595400" cy="2814989"/>
          </a:xfrm>
        </p:grpSpPr>
        <p:sp>
          <p:nvSpPr>
            <p:cNvPr id="671" name="Google Shape;671;p52"/>
            <p:cNvSpPr/>
            <p:nvPr/>
          </p:nvSpPr>
          <p:spPr>
            <a:xfrm>
              <a:off x="1853575" y="989500"/>
              <a:ext cx="1467600" cy="949200"/>
            </a:xfrm>
            <a:prstGeom prst="roundRect">
              <a:avLst>
                <a:gd fmla="val 16667" name="adj"/>
              </a:avLst>
            </a:prstGeom>
            <a:solidFill>
              <a:srgbClr val="FFFFFF">
                <a:alpha val="50000"/>
              </a:srgbClr>
            </a:solidFill>
            <a:ln>
              <a:noFill/>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72" name="Google Shape;672;p52"/>
            <p:cNvSpPr/>
            <p:nvPr/>
          </p:nvSpPr>
          <p:spPr>
            <a:xfrm>
              <a:off x="1763875" y="939950"/>
              <a:ext cx="1595400" cy="1211400"/>
            </a:xfrm>
            <a:prstGeom prst="roundRect">
              <a:avLst>
                <a:gd fmla="val 16667" name="adj"/>
              </a:avLst>
            </a:prstGeom>
            <a:solidFill>
              <a:srgbClr val="FFFFFF"/>
            </a:solidFill>
            <a:ln cap="flat" cmpd="sng" w="19950">
              <a:solidFill>
                <a:srgbClr val="595959"/>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grpSp>
          <p:nvGrpSpPr>
            <p:cNvPr id="673" name="Google Shape;673;p52"/>
            <p:cNvGrpSpPr/>
            <p:nvPr/>
          </p:nvGrpSpPr>
          <p:grpSpPr>
            <a:xfrm>
              <a:off x="2284849" y="1057087"/>
              <a:ext cx="963824" cy="753871"/>
              <a:chOff x="666279" y="1518171"/>
              <a:chExt cx="1157608" cy="905333"/>
            </a:xfrm>
          </p:grpSpPr>
          <p:sp>
            <p:nvSpPr>
              <p:cNvPr id="674" name="Google Shape;674;p52"/>
              <p:cNvSpPr/>
              <p:nvPr/>
            </p:nvSpPr>
            <p:spPr>
              <a:xfrm>
                <a:off x="730223" y="1639584"/>
                <a:ext cx="238200" cy="238200"/>
              </a:xfrm>
              <a:prstGeom prst="ellipse">
                <a:avLst/>
              </a:prstGeom>
              <a:solidFill>
                <a:srgbClr val="38761D">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75" name="Google Shape;675;p52"/>
              <p:cNvSpPr/>
              <p:nvPr/>
            </p:nvSpPr>
            <p:spPr>
              <a:xfrm>
                <a:off x="666279" y="2185305"/>
                <a:ext cx="238200" cy="238200"/>
              </a:xfrm>
              <a:prstGeom prst="ellipse">
                <a:avLst/>
              </a:prstGeom>
              <a:solidFill>
                <a:srgbClr val="990000">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76" name="Google Shape;676;p52"/>
              <p:cNvSpPr/>
              <p:nvPr/>
            </p:nvSpPr>
            <p:spPr>
              <a:xfrm>
                <a:off x="1585687" y="1518171"/>
                <a:ext cx="238200" cy="238200"/>
              </a:xfrm>
              <a:prstGeom prst="ellipse">
                <a:avLst/>
              </a:prstGeom>
              <a:solidFill>
                <a:srgbClr val="0B5394">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677" name="Google Shape;677;p52"/>
              <p:cNvCxnSpPr>
                <a:stCxn id="674" idx="6"/>
                <a:endCxn id="676" idx="2"/>
              </p:cNvCxnSpPr>
              <p:nvPr/>
            </p:nvCxnSpPr>
            <p:spPr>
              <a:xfrm flipH="1" rot="10800000">
                <a:off x="968423" y="1637184"/>
                <a:ext cx="617400" cy="121500"/>
              </a:xfrm>
              <a:prstGeom prst="straightConnector1">
                <a:avLst/>
              </a:prstGeom>
              <a:noFill/>
              <a:ln cap="flat" cmpd="sng" w="19950">
                <a:solidFill>
                  <a:srgbClr val="595959"/>
                </a:solidFill>
                <a:prstDash val="solid"/>
                <a:round/>
                <a:headEnd len="med" w="med" type="none"/>
                <a:tailEnd len="med" w="med" type="none"/>
              </a:ln>
            </p:spPr>
          </p:cxnSp>
          <p:cxnSp>
            <p:nvCxnSpPr>
              <p:cNvPr id="678" name="Google Shape;678;p52"/>
              <p:cNvCxnSpPr>
                <a:stCxn id="675" idx="6"/>
                <a:endCxn id="676" idx="3"/>
              </p:cNvCxnSpPr>
              <p:nvPr/>
            </p:nvCxnSpPr>
            <p:spPr>
              <a:xfrm flipH="1" rot="10800000">
                <a:off x="904479" y="1721505"/>
                <a:ext cx="716100" cy="582900"/>
              </a:xfrm>
              <a:prstGeom prst="straightConnector1">
                <a:avLst/>
              </a:prstGeom>
              <a:noFill/>
              <a:ln cap="flat" cmpd="sng" w="19950">
                <a:solidFill>
                  <a:srgbClr val="595959"/>
                </a:solidFill>
                <a:prstDash val="solid"/>
                <a:round/>
                <a:headEnd len="med" w="med" type="none"/>
                <a:tailEnd len="med" w="med" type="none"/>
              </a:ln>
            </p:spPr>
          </p:cxnSp>
          <p:cxnSp>
            <p:nvCxnSpPr>
              <p:cNvPr id="679" name="Google Shape;679;p52"/>
              <p:cNvCxnSpPr>
                <a:stCxn id="674" idx="4"/>
                <a:endCxn id="675" idx="0"/>
              </p:cNvCxnSpPr>
              <p:nvPr/>
            </p:nvCxnSpPr>
            <p:spPr>
              <a:xfrm flipH="1">
                <a:off x="785423" y="1877784"/>
                <a:ext cx="63900" cy="307500"/>
              </a:xfrm>
              <a:prstGeom prst="straightConnector1">
                <a:avLst/>
              </a:prstGeom>
              <a:noFill/>
              <a:ln cap="flat" cmpd="sng" w="19950">
                <a:solidFill>
                  <a:srgbClr val="595959"/>
                </a:solidFill>
                <a:prstDash val="solid"/>
                <a:round/>
                <a:headEnd len="med" w="med" type="none"/>
                <a:tailEnd len="med" w="med" type="none"/>
              </a:ln>
            </p:spPr>
          </p:cxnSp>
        </p:grpSp>
        <p:sp>
          <p:nvSpPr>
            <p:cNvPr id="680" name="Google Shape;680;p52"/>
            <p:cNvSpPr/>
            <p:nvPr/>
          </p:nvSpPr>
          <p:spPr>
            <a:xfrm>
              <a:off x="1915475" y="1040225"/>
              <a:ext cx="1405800" cy="993600"/>
            </a:xfrm>
            <a:prstGeom prst="roundRect">
              <a:avLst>
                <a:gd fmla="val 16667" name="adj"/>
              </a:avLst>
            </a:prstGeom>
            <a:solidFill>
              <a:srgbClr val="FFFFFF">
                <a:alpha val="60000"/>
              </a:srgbClr>
            </a:solidFill>
            <a:ln>
              <a:noFill/>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grpSp>
          <p:nvGrpSpPr>
            <p:cNvPr id="681" name="Google Shape;681;p52"/>
            <p:cNvGrpSpPr/>
            <p:nvPr/>
          </p:nvGrpSpPr>
          <p:grpSpPr>
            <a:xfrm>
              <a:off x="2115312" y="1182104"/>
              <a:ext cx="1113380" cy="753871"/>
              <a:chOff x="818679" y="1670571"/>
              <a:chExt cx="1337233" cy="905333"/>
            </a:xfrm>
          </p:grpSpPr>
          <p:sp>
            <p:nvSpPr>
              <p:cNvPr id="682" name="Google Shape;682;p52"/>
              <p:cNvSpPr/>
              <p:nvPr/>
            </p:nvSpPr>
            <p:spPr>
              <a:xfrm>
                <a:off x="882623" y="1791984"/>
                <a:ext cx="238200" cy="238200"/>
              </a:xfrm>
              <a:prstGeom prst="ellipse">
                <a:avLst/>
              </a:prstGeom>
              <a:solidFill>
                <a:srgbClr val="38761D">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83" name="Google Shape;683;p52"/>
              <p:cNvSpPr/>
              <p:nvPr/>
            </p:nvSpPr>
            <p:spPr>
              <a:xfrm>
                <a:off x="818679" y="2337705"/>
                <a:ext cx="238200" cy="238200"/>
              </a:xfrm>
              <a:prstGeom prst="ellipse">
                <a:avLst/>
              </a:prstGeom>
              <a:solidFill>
                <a:srgbClr val="990000">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84" name="Google Shape;684;p52"/>
              <p:cNvSpPr/>
              <p:nvPr/>
            </p:nvSpPr>
            <p:spPr>
              <a:xfrm>
                <a:off x="1738087" y="1670571"/>
                <a:ext cx="238200" cy="238200"/>
              </a:xfrm>
              <a:prstGeom prst="ellipse">
                <a:avLst/>
              </a:prstGeom>
              <a:solidFill>
                <a:srgbClr val="0B5394">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685" name="Google Shape;685;p52"/>
              <p:cNvCxnSpPr>
                <a:stCxn id="682" idx="6"/>
                <a:endCxn id="684" idx="2"/>
              </p:cNvCxnSpPr>
              <p:nvPr/>
            </p:nvCxnSpPr>
            <p:spPr>
              <a:xfrm flipH="1" rot="10800000">
                <a:off x="1120823" y="1789584"/>
                <a:ext cx="617400" cy="121500"/>
              </a:xfrm>
              <a:prstGeom prst="straightConnector1">
                <a:avLst/>
              </a:prstGeom>
              <a:noFill/>
              <a:ln cap="flat" cmpd="sng" w="19950">
                <a:solidFill>
                  <a:srgbClr val="595959"/>
                </a:solidFill>
                <a:prstDash val="solid"/>
                <a:round/>
                <a:headEnd len="med" w="med" type="none"/>
                <a:tailEnd len="med" w="med" type="none"/>
              </a:ln>
            </p:spPr>
          </p:cxnSp>
          <p:cxnSp>
            <p:nvCxnSpPr>
              <p:cNvPr id="686" name="Google Shape;686;p52"/>
              <p:cNvCxnSpPr>
                <a:stCxn id="683" idx="6"/>
                <a:endCxn id="687" idx="3"/>
              </p:cNvCxnSpPr>
              <p:nvPr/>
            </p:nvCxnSpPr>
            <p:spPr>
              <a:xfrm flipH="1" rot="10800000">
                <a:off x="1056879" y="2261505"/>
                <a:ext cx="895800" cy="195300"/>
              </a:xfrm>
              <a:prstGeom prst="straightConnector1">
                <a:avLst/>
              </a:prstGeom>
              <a:noFill/>
              <a:ln cap="flat" cmpd="sng" w="19950">
                <a:solidFill>
                  <a:srgbClr val="595959"/>
                </a:solidFill>
                <a:prstDash val="solid"/>
                <a:round/>
                <a:headEnd len="med" w="med" type="none"/>
                <a:tailEnd len="med" w="med" type="none"/>
              </a:ln>
            </p:spPr>
          </p:cxnSp>
          <p:cxnSp>
            <p:nvCxnSpPr>
              <p:cNvPr id="688" name="Google Shape;688;p52"/>
              <p:cNvCxnSpPr>
                <a:stCxn id="682" idx="4"/>
                <a:endCxn id="683" idx="0"/>
              </p:cNvCxnSpPr>
              <p:nvPr/>
            </p:nvCxnSpPr>
            <p:spPr>
              <a:xfrm flipH="1">
                <a:off x="937823" y="2030184"/>
                <a:ext cx="63900" cy="307500"/>
              </a:xfrm>
              <a:prstGeom prst="straightConnector1">
                <a:avLst/>
              </a:prstGeom>
              <a:noFill/>
              <a:ln cap="flat" cmpd="sng" w="19950">
                <a:solidFill>
                  <a:srgbClr val="595959"/>
                </a:solidFill>
                <a:prstDash val="solid"/>
                <a:round/>
                <a:headEnd len="med" w="med" type="none"/>
                <a:tailEnd len="med" w="med" type="none"/>
              </a:ln>
            </p:spPr>
          </p:cxnSp>
          <p:sp>
            <p:nvSpPr>
              <p:cNvPr id="687" name="Google Shape;687;p52"/>
              <p:cNvSpPr/>
              <p:nvPr/>
            </p:nvSpPr>
            <p:spPr>
              <a:xfrm>
                <a:off x="1917712" y="2058246"/>
                <a:ext cx="238200" cy="238200"/>
              </a:xfrm>
              <a:prstGeom prst="ellipse">
                <a:avLst/>
              </a:prstGeom>
              <a:solidFill>
                <a:srgbClr val="E69138">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689" name="Google Shape;689;p52"/>
              <p:cNvCxnSpPr>
                <a:stCxn id="687" idx="0"/>
                <a:endCxn id="684" idx="5"/>
              </p:cNvCxnSpPr>
              <p:nvPr/>
            </p:nvCxnSpPr>
            <p:spPr>
              <a:xfrm rot="10800000">
                <a:off x="1941412" y="1873746"/>
                <a:ext cx="95400" cy="184500"/>
              </a:xfrm>
              <a:prstGeom prst="straightConnector1">
                <a:avLst/>
              </a:prstGeom>
              <a:noFill/>
              <a:ln cap="flat" cmpd="sng" w="19950">
                <a:solidFill>
                  <a:srgbClr val="595959"/>
                </a:solidFill>
                <a:prstDash val="solid"/>
                <a:round/>
                <a:headEnd len="med" w="med" type="none"/>
                <a:tailEnd len="med" w="med" type="none"/>
              </a:ln>
            </p:spPr>
          </p:cxnSp>
        </p:grpSp>
        <p:sp>
          <p:nvSpPr>
            <p:cNvPr id="690" name="Google Shape;690;p52"/>
            <p:cNvSpPr/>
            <p:nvPr/>
          </p:nvSpPr>
          <p:spPr>
            <a:xfrm>
              <a:off x="1853675" y="1040225"/>
              <a:ext cx="1467600" cy="1065000"/>
            </a:xfrm>
            <a:prstGeom prst="roundRect">
              <a:avLst>
                <a:gd fmla="val 16667" name="adj"/>
              </a:avLst>
            </a:prstGeom>
            <a:solidFill>
              <a:srgbClr val="FFFFFF">
                <a:alpha val="60000"/>
              </a:srgbClr>
            </a:solidFill>
            <a:ln>
              <a:noFill/>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grpSp>
          <p:nvGrpSpPr>
            <p:cNvPr id="691" name="Google Shape;691;p52"/>
            <p:cNvGrpSpPr/>
            <p:nvPr/>
          </p:nvGrpSpPr>
          <p:grpSpPr>
            <a:xfrm>
              <a:off x="1945533" y="1314446"/>
              <a:ext cx="1113380" cy="790836"/>
              <a:chOff x="971079" y="1822971"/>
              <a:chExt cx="1337233" cy="949725"/>
            </a:xfrm>
          </p:grpSpPr>
          <p:sp>
            <p:nvSpPr>
              <p:cNvPr id="692" name="Google Shape;692;p52"/>
              <p:cNvSpPr/>
              <p:nvPr/>
            </p:nvSpPr>
            <p:spPr>
              <a:xfrm>
                <a:off x="1035023" y="1944384"/>
                <a:ext cx="238200" cy="238200"/>
              </a:xfrm>
              <a:prstGeom prst="ellipse">
                <a:avLst/>
              </a:prstGeom>
              <a:solidFill>
                <a:srgbClr val="38761D">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93" name="Google Shape;693;p52"/>
              <p:cNvSpPr/>
              <p:nvPr/>
            </p:nvSpPr>
            <p:spPr>
              <a:xfrm>
                <a:off x="971079" y="2490105"/>
                <a:ext cx="238200" cy="238200"/>
              </a:xfrm>
              <a:prstGeom prst="ellipse">
                <a:avLst/>
              </a:prstGeom>
              <a:solidFill>
                <a:srgbClr val="990000">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sp>
            <p:nvSpPr>
              <p:cNvPr id="694" name="Google Shape;694;p52"/>
              <p:cNvSpPr/>
              <p:nvPr/>
            </p:nvSpPr>
            <p:spPr>
              <a:xfrm>
                <a:off x="1890487" y="1822971"/>
                <a:ext cx="238200" cy="238200"/>
              </a:xfrm>
              <a:prstGeom prst="ellipse">
                <a:avLst/>
              </a:prstGeom>
              <a:solidFill>
                <a:srgbClr val="0B5394">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695" name="Google Shape;695;p52"/>
              <p:cNvCxnSpPr>
                <a:stCxn id="692" idx="6"/>
                <a:endCxn id="694" idx="2"/>
              </p:cNvCxnSpPr>
              <p:nvPr/>
            </p:nvCxnSpPr>
            <p:spPr>
              <a:xfrm flipH="1" rot="10800000">
                <a:off x="1273223" y="1941984"/>
                <a:ext cx="617400" cy="121500"/>
              </a:xfrm>
              <a:prstGeom prst="straightConnector1">
                <a:avLst/>
              </a:prstGeom>
              <a:noFill/>
              <a:ln cap="flat" cmpd="sng" w="19950">
                <a:solidFill>
                  <a:srgbClr val="595959"/>
                </a:solidFill>
                <a:prstDash val="solid"/>
                <a:round/>
                <a:headEnd len="med" w="med" type="none"/>
                <a:tailEnd len="med" w="med" type="none"/>
              </a:ln>
            </p:spPr>
          </p:cxnSp>
          <p:cxnSp>
            <p:nvCxnSpPr>
              <p:cNvPr id="696" name="Google Shape;696;p52"/>
              <p:cNvCxnSpPr>
                <a:stCxn id="693" idx="6"/>
                <a:endCxn id="697" idx="2"/>
              </p:cNvCxnSpPr>
              <p:nvPr/>
            </p:nvCxnSpPr>
            <p:spPr>
              <a:xfrm>
                <a:off x="1209279" y="2609205"/>
                <a:ext cx="443100" cy="44400"/>
              </a:xfrm>
              <a:prstGeom prst="straightConnector1">
                <a:avLst/>
              </a:prstGeom>
              <a:noFill/>
              <a:ln cap="flat" cmpd="sng" w="19950">
                <a:solidFill>
                  <a:srgbClr val="595959"/>
                </a:solidFill>
                <a:prstDash val="solid"/>
                <a:round/>
                <a:headEnd len="med" w="med" type="none"/>
                <a:tailEnd len="med" w="med" type="none"/>
              </a:ln>
            </p:spPr>
          </p:cxnSp>
          <p:cxnSp>
            <p:nvCxnSpPr>
              <p:cNvPr id="698" name="Google Shape;698;p52"/>
              <p:cNvCxnSpPr>
                <a:stCxn id="692" idx="4"/>
                <a:endCxn id="693" idx="0"/>
              </p:cNvCxnSpPr>
              <p:nvPr/>
            </p:nvCxnSpPr>
            <p:spPr>
              <a:xfrm flipH="1">
                <a:off x="1090223" y="2182584"/>
                <a:ext cx="63900" cy="307500"/>
              </a:xfrm>
              <a:prstGeom prst="straightConnector1">
                <a:avLst/>
              </a:prstGeom>
              <a:noFill/>
              <a:ln cap="flat" cmpd="sng" w="19950">
                <a:solidFill>
                  <a:srgbClr val="595959"/>
                </a:solidFill>
                <a:prstDash val="solid"/>
                <a:round/>
                <a:headEnd len="med" w="med" type="none"/>
                <a:tailEnd len="med" w="med" type="none"/>
              </a:ln>
            </p:spPr>
          </p:cxnSp>
          <p:sp>
            <p:nvSpPr>
              <p:cNvPr id="699" name="Google Shape;699;p52"/>
              <p:cNvSpPr/>
              <p:nvPr/>
            </p:nvSpPr>
            <p:spPr>
              <a:xfrm>
                <a:off x="2070112" y="2210646"/>
                <a:ext cx="238200" cy="238200"/>
              </a:xfrm>
              <a:prstGeom prst="ellipse">
                <a:avLst/>
              </a:prstGeom>
              <a:solidFill>
                <a:srgbClr val="E69138">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700" name="Google Shape;700;p52"/>
              <p:cNvCxnSpPr>
                <a:stCxn id="699" idx="0"/>
                <a:endCxn id="694" idx="5"/>
              </p:cNvCxnSpPr>
              <p:nvPr/>
            </p:nvCxnSpPr>
            <p:spPr>
              <a:xfrm rot="10800000">
                <a:off x="2093812" y="2026146"/>
                <a:ext cx="95400" cy="184500"/>
              </a:xfrm>
              <a:prstGeom prst="straightConnector1">
                <a:avLst/>
              </a:prstGeom>
              <a:noFill/>
              <a:ln cap="flat" cmpd="sng" w="19950">
                <a:solidFill>
                  <a:srgbClr val="595959"/>
                </a:solidFill>
                <a:prstDash val="solid"/>
                <a:round/>
                <a:headEnd len="med" w="med" type="none"/>
                <a:tailEnd len="med" w="med" type="none"/>
              </a:ln>
            </p:spPr>
          </p:cxnSp>
          <p:sp>
            <p:nvSpPr>
              <p:cNvPr id="697" name="Google Shape;697;p52"/>
              <p:cNvSpPr/>
              <p:nvPr/>
            </p:nvSpPr>
            <p:spPr>
              <a:xfrm>
                <a:off x="1652437" y="2534496"/>
                <a:ext cx="238200" cy="238200"/>
              </a:xfrm>
              <a:prstGeom prst="ellipse">
                <a:avLst/>
              </a:prstGeom>
              <a:solidFill>
                <a:srgbClr val="8E7CC3">
                  <a:alpha val="50000"/>
                </a:srgbClr>
              </a:solidFill>
              <a:ln cap="flat" cmpd="sng" w="19950">
                <a:solidFill>
                  <a:srgbClr val="666666"/>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p>
            </p:txBody>
          </p:sp>
          <p:cxnSp>
            <p:nvCxnSpPr>
              <p:cNvPr id="701" name="Google Shape;701;p52"/>
              <p:cNvCxnSpPr>
                <a:stCxn id="697" idx="6"/>
                <a:endCxn id="699" idx="3"/>
              </p:cNvCxnSpPr>
              <p:nvPr/>
            </p:nvCxnSpPr>
            <p:spPr>
              <a:xfrm flipH="1" rot="10800000">
                <a:off x="1890637" y="2413896"/>
                <a:ext cx="214500" cy="239700"/>
              </a:xfrm>
              <a:prstGeom prst="straightConnector1">
                <a:avLst/>
              </a:prstGeom>
              <a:noFill/>
              <a:ln cap="flat" cmpd="sng" w="19950">
                <a:solidFill>
                  <a:srgbClr val="595959"/>
                </a:solidFill>
                <a:prstDash val="solid"/>
                <a:round/>
                <a:headEnd len="med" w="med" type="none"/>
                <a:tailEnd len="med" w="med" type="none"/>
              </a:ln>
            </p:spPr>
          </p:cxnSp>
        </p:grpSp>
        <p:cxnSp>
          <p:nvCxnSpPr>
            <p:cNvPr id="702" name="Google Shape;702;p52"/>
            <p:cNvCxnSpPr>
              <a:stCxn id="703" idx="2"/>
              <a:endCxn id="704" idx="0"/>
            </p:cNvCxnSpPr>
            <p:nvPr/>
          </p:nvCxnSpPr>
          <p:spPr>
            <a:xfrm rot="-5400000">
              <a:off x="2062650" y="3010813"/>
              <a:ext cx="1024800" cy="600"/>
            </a:xfrm>
            <a:prstGeom prst="bentConnector5">
              <a:avLst>
                <a:gd fmla="val -26003" name="adj1"/>
                <a:gd fmla="val 163358079" name="adj2"/>
                <a:gd fmla="val 125988" name="adj3"/>
              </a:avLst>
            </a:prstGeom>
            <a:noFill/>
            <a:ln cap="flat" cmpd="sng" w="19950">
              <a:solidFill>
                <a:srgbClr val="595959"/>
              </a:solidFill>
              <a:prstDash val="solid"/>
              <a:round/>
              <a:headEnd len="med" w="med" type="none"/>
              <a:tailEnd len="med" w="med" type="none"/>
            </a:ln>
          </p:spPr>
        </p:cxnSp>
        <p:cxnSp>
          <p:nvCxnSpPr>
            <p:cNvPr id="705" name="Google Shape;705;p52"/>
            <p:cNvCxnSpPr/>
            <p:nvPr/>
          </p:nvCxnSpPr>
          <p:spPr>
            <a:xfrm>
              <a:off x="2575990" y="2263806"/>
              <a:ext cx="0" cy="198300"/>
            </a:xfrm>
            <a:prstGeom prst="straightConnector1">
              <a:avLst/>
            </a:prstGeom>
            <a:noFill/>
            <a:ln cap="flat" cmpd="sng" w="19950">
              <a:solidFill>
                <a:srgbClr val="595959"/>
              </a:solidFill>
              <a:prstDash val="solid"/>
              <a:round/>
              <a:headEnd len="med" w="med" type="none"/>
              <a:tailEnd len="med" w="med" type="triangle"/>
            </a:ln>
          </p:spPr>
        </p:cxnSp>
        <p:sp>
          <p:nvSpPr>
            <p:cNvPr id="706" name="Google Shape;706;p52"/>
            <p:cNvSpPr txBox="1"/>
            <p:nvPr/>
          </p:nvSpPr>
          <p:spPr>
            <a:xfrm>
              <a:off x="1763877" y="909784"/>
              <a:ext cx="1113300" cy="391200"/>
            </a:xfrm>
            <a:prstGeom prst="rect">
              <a:avLst/>
            </a:prstGeom>
            <a:noFill/>
            <a:ln>
              <a:noFill/>
            </a:ln>
          </p:spPr>
          <p:txBody>
            <a:bodyPr anchorCtr="0" anchor="t" bIns="95725" lIns="95725" spcFirstLastPara="1" rIns="95725" wrap="square" tIns="95725">
              <a:noAutofit/>
            </a:bodyPr>
            <a:lstStyle/>
            <a:p>
              <a:pPr indent="0" lvl="0" marL="0" rtl="0" algn="l">
                <a:spcBef>
                  <a:spcPts val="0"/>
                </a:spcBef>
                <a:spcAft>
                  <a:spcPts val="0"/>
                </a:spcAft>
                <a:buNone/>
              </a:pPr>
              <a:r>
                <a:rPr b="1" lang="en" sz="1256">
                  <a:solidFill>
                    <a:srgbClr val="595959"/>
                  </a:solidFill>
                </a:rPr>
                <a:t>Teammates</a:t>
              </a:r>
              <a:endParaRPr b="1" sz="1256">
                <a:solidFill>
                  <a:srgbClr val="595959"/>
                </a:solidFill>
              </a:endParaRPr>
            </a:p>
          </p:txBody>
        </p:sp>
        <p:cxnSp>
          <p:nvCxnSpPr>
            <p:cNvPr id="707" name="Google Shape;707;p52"/>
            <p:cNvCxnSpPr/>
            <p:nvPr/>
          </p:nvCxnSpPr>
          <p:spPr>
            <a:xfrm>
              <a:off x="2574756" y="3545672"/>
              <a:ext cx="3900" cy="179100"/>
            </a:xfrm>
            <a:prstGeom prst="straightConnector1">
              <a:avLst/>
            </a:prstGeom>
            <a:noFill/>
            <a:ln cap="flat" cmpd="sng" w="19950">
              <a:solidFill>
                <a:srgbClr val="595959"/>
              </a:solidFill>
              <a:prstDash val="solid"/>
              <a:round/>
              <a:headEnd len="med" w="med" type="none"/>
              <a:tailEnd len="med" w="med" type="triangle"/>
            </a:ln>
          </p:spPr>
        </p:cxnSp>
        <p:sp>
          <p:nvSpPr>
            <p:cNvPr id="708" name="Google Shape;708;p52"/>
            <p:cNvSpPr/>
            <p:nvPr/>
          </p:nvSpPr>
          <p:spPr>
            <a:xfrm>
              <a:off x="1861050" y="2472312"/>
              <a:ext cx="1427400" cy="391200"/>
            </a:xfrm>
            <a:prstGeom prst="roundRect">
              <a:avLst>
                <a:gd fmla="val 16667" name="adj"/>
              </a:avLst>
            </a:prstGeom>
            <a:solidFill>
              <a:srgbClr val="D9EAD3"/>
            </a:solidFill>
            <a:ln cap="flat" cmpd="sng" w="19950">
              <a:solidFill>
                <a:srgbClr val="38761D"/>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rPr lang="en" sz="1466">
                  <a:solidFill>
                    <a:srgbClr val="D9EAD3"/>
                  </a:solidFill>
                </a:rPr>
                <a:t>Tea</a:t>
              </a:r>
              <a:endParaRPr sz="1466">
                <a:solidFill>
                  <a:srgbClr val="D9EAD3"/>
                </a:solidFill>
              </a:endParaRPr>
            </a:p>
          </p:txBody>
        </p:sp>
        <p:sp>
          <p:nvSpPr>
            <p:cNvPr id="704" name="Google Shape;704;p52"/>
            <p:cNvSpPr txBox="1"/>
            <p:nvPr/>
          </p:nvSpPr>
          <p:spPr>
            <a:xfrm>
              <a:off x="1861050" y="2498862"/>
              <a:ext cx="1427400" cy="338100"/>
            </a:xfrm>
            <a:prstGeom prst="rect">
              <a:avLst/>
            </a:prstGeom>
            <a:noFill/>
            <a:ln>
              <a:noFill/>
            </a:ln>
          </p:spPr>
          <p:txBody>
            <a:bodyPr anchorCtr="0" anchor="ctr" bIns="95725" lIns="95725" spcFirstLastPara="1" rIns="95725" wrap="square" tIns="95725">
              <a:noAutofit/>
            </a:bodyPr>
            <a:lstStyle/>
            <a:p>
              <a:pPr indent="0" lvl="0" marL="0" rtl="0" algn="ctr">
                <a:spcBef>
                  <a:spcPts val="0"/>
                </a:spcBef>
                <a:spcAft>
                  <a:spcPts val="0"/>
                </a:spcAft>
                <a:buNone/>
              </a:pPr>
              <a:r>
                <a:rPr b="1" lang="en" sz="1256">
                  <a:solidFill>
                    <a:srgbClr val="38761D"/>
                  </a:solidFill>
                </a:rPr>
                <a:t>Teammate</a:t>
              </a:r>
              <a:endParaRPr b="1" sz="1256">
                <a:solidFill>
                  <a:srgbClr val="38761D"/>
                </a:solidFill>
              </a:endParaRPr>
            </a:p>
            <a:p>
              <a:pPr indent="0" lvl="0" marL="0" rtl="0" algn="ctr">
                <a:spcBef>
                  <a:spcPts val="0"/>
                </a:spcBef>
                <a:spcAft>
                  <a:spcPts val="0"/>
                </a:spcAft>
                <a:buNone/>
              </a:pPr>
              <a:r>
                <a:rPr b="1" lang="en" sz="1256">
                  <a:solidFill>
                    <a:srgbClr val="38761D"/>
                  </a:solidFill>
                </a:rPr>
                <a:t>Generation</a:t>
              </a:r>
              <a:endParaRPr b="1" sz="1256">
                <a:solidFill>
                  <a:srgbClr val="38761D"/>
                </a:solidFill>
              </a:endParaRPr>
            </a:p>
          </p:txBody>
        </p:sp>
        <p:sp>
          <p:nvSpPr>
            <p:cNvPr id="709" name="Google Shape;709;p52"/>
            <p:cNvSpPr/>
            <p:nvPr/>
          </p:nvSpPr>
          <p:spPr>
            <a:xfrm>
              <a:off x="1861050" y="3139688"/>
              <a:ext cx="1427400" cy="391200"/>
            </a:xfrm>
            <a:prstGeom prst="roundRect">
              <a:avLst>
                <a:gd fmla="val 16667" name="adj"/>
              </a:avLst>
            </a:prstGeom>
            <a:solidFill>
              <a:srgbClr val="CFE2F3"/>
            </a:solidFill>
            <a:ln cap="flat" cmpd="sng" w="19950">
              <a:solidFill>
                <a:srgbClr val="0B5394"/>
              </a:solidFill>
              <a:prstDash val="solid"/>
              <a:round/>
              <a:headEnd len="sm" w="sm" type="none"/>
              <a:tailEnd len="sm" w="sm" type="none"/>
            </a:ln>
          </p:spPr>
          <p:txBody>
            <a:bodyPr anchorCtr="0" anchor="ctr" bIns="95725" lIns="95725" spcFirstLastPara="1" rIns="95725" wrap="square" tIns="95725">
              <a:noAutofit/>
            </a:bodyPr>
            <a:lstStyle/>
            <a:p>
              <a:pPr indent="0" lvl="0" marL="0" rtl="0" algn="ctr">
                <a:spcBef>
                  <a:spcPts val="0"/>
                </a:spcBef>
                <a:spcAft>
                  <a:spcPts val="0"/>
                </a:spcAft>
                <a:buNone/>
              </a:pPr>
              <a:r>
                <a:t/>
              </a:r>
              <a:endParaRPr sz="1466">
                <a:solidFill>
                  <a:srgbClr val="D9EAD3"/>
                </a:solidFill>
              </a:endParaRPr>
            </a:p>
          </p:txBody>
        </p:sp>
        <p:sp>
          <p:nvSpPr>
            <p:cNvPr id="703" name="Google Shape;703;p52"/>
            <p:cNvSpPr txBox="1"/>
            <p:nvPr/>
          </p:nvSpPr>
          <p:spPr>
            <a:xfrm>
              <a:off x="1861050" y="3132313"/>
              <a:ext cx="1427400" cy="391200"/>
            </a:xfrm>
            <a:prstGeom prst="rect">
              <a:avLst/>
            </a:prstGeom>
            <a:noFill/>
            <a:ln>
              <a:noFill/>
            </a:ln>
          </p:spPr>
          <p:txBody>
            <a:bodyPr anchorCtr="0" anchor="ctr" bIns="95725" lIns="95725" spcFirstLastPara="1" rIns="95725" wrap="square" tIns="95725">
              <a:noAutofit/>
            </a:bodyPr>
            <a:lstStyle/>
            <a:p>
              <a:pPr indent="0" lvl="0" marL="0" rtl="0" algn="ctr">
                <a:spcBef>
                  <a:spcPts val="0"/>
                </a:spcBef>
                <a:spcAft>
                  <a:spcPts val="0"/>
                </a:spcAft>
                <a:buNone/>
              </a:pPr>
              <a:r>
                <a:rPr b="1" lang="en" sz="1256">
                  <a:solidFill>
                    <a:srgbClr val="0B5394"/>
                  </a:solidFill>
                </a:rPr>
                <a:t>AHT Learning</a:t>
              </a:r>
              <a:endParaRPr b="1" sz="1256">
                <a:solidFill>
                  <a:srgbClr val="0B5394"/>
                </a:solidFill>
              </a:endParaRPr>
            </a:p>
          </p:txBody>
        </p:sp>
        <p:cxnSp>
          <p:nvCxnSpPr>
            <p:cNvPr id="710" name="Google Shape;710;p52"/>
            <p:cNvCxnSpPr>
              <a:stCxn id="708" idx="2"/>
              <a:endCxn id="703" idx="0"/>
            </p:cNvCxnSpPr>
            <p:nvPr/>
          </p:nvCxnSpPr>
          <p:spPr>
            <a:xfrm>
              <a:off x="2574750" y="2863512"/>
              <a:ext cx="0" cy="268800"/>
            </a:xfrm>
            <a:prstGeom prst="straightConnector1">
              <a:avLst/>
            </a:prstGeom>
            <a:noFill/>
            <a:ln cap="flat" cmpd="sng" w="19950">
              <a:solidFill>
                <a:srgbClr val="595959"/>
              </a:solidFill>
              <a:prstDash val="solid"/>
              <a:round/>
              <a:headEnd len="med" w="med" type="none"/>
              <a:tailEnd len="med" w="med" type="triangle"/>
            </a:ln>
          </p:spPr>
        </p:cxnSp>
      </p:grpSp>
      <p:sp>
        <p:nvSpPr>
          <p:cNvPr id="711" name="Google Shape;711;p5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12" name="Google Shape;712;p52"/>
          <p:cNvSpPr txBox="1"/>
          <p:nvPr/>
        </p:nvSpPr>
        <p:spPr>
          <a:xfrm>
            <a:off x="168950" y="4791700"/>
            <a:ext cx="69387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Karla"/>
                <a:ea typeface="Karla"/>
                <a:cs typeface="Karla"/>
                <a:sym typeface="Karla"/>
              </a:rPr>
              <a:t>[1] Dennis et al., Emergent Complexity and Zero-Shot Transfer via Unsupervised Environment Design. NeurIPS 2020.</a:t>
            </a:r>
            <a:endParaRPr sz="1000">
              <a:solidFill>
                <a:srgbClr val="3F3F3F"/>
              </a:solidFill>
              <a:latin typeface="Karla"/>
              <a:ea typeface="Karla"/>
              <a:cs typeface="Karla"/>
              <a:sym typeface="Karl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6" name="Shape 716"/>
        <p:cNvGrpSpPr/>
        <p:nvPr/>
      </p:nvGrpSpPr>
      <p:grpSpPr>
        <a:xfrm>
          <a:off x="0" y="0"/>
          <a:ext cx="0" cy="0"/>
          <a:chOff x="0" y="0"/>
          <a:chExt cx="0" cy="0"/>
        </a:xfrm>
      </p:grpSpPr>
      <p:sp>
        <p:nvSpPr>
          <p:cNvPr id="717" name="Google Shape;717;p53"/>
          <p:cNvSpPr txBox="1"/>
          <p:nvPr/>
        </p:nvSpPr>
        <p:spPr>
          <a:xfrm>
            <a:off x="400050" y="1676100"/>
            <a:ext cx="6037800" cy="23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rgbClr val="3F3F3F"/>
                </a:solidFill>
                <a:latin typeface="Helvetica Neue"/>
                <a:ea typeface="Helvetica Neue"/>
                <a:cs typeface="Helvetica Neue"/>
                <a:sym typeface="Helvetica Neue"/>
              </a:rPr>
              <a:t>Minimax Regret Objective</a:t>
            </a:r>
            <a:r>
              <a:rPr lang="en" sz="1600">
                <a:solidFill>
                  <a:srgbClr val="3F3F3F"/>
                </a:solidFill>
                <a:latin typeface="Helvetica Neue"/>
                <a:ea typeface="Helvetica Neue"/>
                <a:cs typeface="Helvetica Neue"/>
                <a:sym typeface="Helvetica Neue"/>
              </a:rPr>
              <a:t>: </a:t>
            </a:r>
            <a:endParaRPr sz="1600" u="sng">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highlight>
                <a:srgbClr val="FFF2CC"/>
              </a:highlight>
              <a:latin typeface="Helvetica Neue"/>
              <a:ea typeface="Helvetica Neue"/>
              <a:cs typeface="Helvetica Neue"/>
              <a:sym typeface="Helvetica Neue"/>
            </a:endParaRPr>
          </a:p>
          <a:p>
            <a:pPr indent="0" lvl="0" marL="0" rtl="0" algn="l">
              <a:spcBef>
                <a:spcPts val="0"/>
              </a:spcBef>
              <a:spcAft>
                <a:spcPts val="0"/>
              </a:spcAft>
              <a:buNone/>
            </a:pPr>
            <a:r>
              <a:rPr b="1" lang="en" sz="1600">
                <a:solidFill>
                  <a:srgbClr val="3F3F3F"/>
                </a:solidFill>
                <a:latin typeface="Helvetica Neue"/>
                <a:ea typeface="Helvetica Neue"/>
                <a:cs typeface="Helvetica Neue"/>
                <a:sym typeface="Helvetica Neue"/>
              </a:rPr>
              <a:t>Cooperative Regret</a:t>
            </a:r>
            <a:r>
              <a:rPr baseline="30000" lang="en" sz="1600">
                <a:solidFill>
                  <a:srgbClr val="3F3F3F"/>
                </a:solidFill>
                <a:latin typeface="Helvetica Neue"/>
                <a:ea typeface="Helvetica Neue"/>
                <a:cs typeface="Helvetica Neue"/>
                <a:sym typeface="Helvetica Neue"/>
              </a:rPr>
              <a:t>[1]</a:t>
            </a:r>
            <a:r>
              <a:rPr lang="en" sz="1600">
                <a:solidFill>
                  <a:srgbClr val="3F3F3F"/>
                </a:solidFill>
                <a:latin typeface="Helvetica Neue"/>
                <a:ea typeface="Helvetica Neue"/>
                <a:cs typeface="Helvetica Neue"/>
                <a:sym typeface="Helvetica Neue"/>
              </a:rPr>
              <a:t>:</a:t>
            </a:r>
            <a:endParaRPr sz="1600">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a:solidFill>
                <a:srgbClr val="3F3F3F"/>
              </a:solidFill>
              <a:latin typeface="Helvetica Neue"/>
              <a:ea typeface="Helvetica Neue"/>
              <a:cs typeface="Helvetica Neue"/>
              <a:sym typeface="Helvetica Neue"/>
            </a:endParaRPr>
          </a:p>
          <a:p>
            <a:pPr indent="0" lvl="0" marL="0" rtl="0" algn="l">
              <a:spcBef>
                <a:spcPts val="0"/>
              </a:spcBef>
              <a:spcAft>
                <a:spcPts val="0"/>
              </a:spcAft>
              <a:buNone/>
            </a:pPr>
            <a:r>
              <a:t/>
            </a:r>
            <a:endParaRPr sz="1600" u="sng">
              <a:solidFill>
                <a:srgbClr val="3F3F3F"/>
              </a:solidFill>
              <a:latin typeface="Helvetica Neue"/>
              <a:ea typeface="Helvetica Neue"/>
              <a:cs typeface="Helvetica Neue"/>
              <a:sym typeface="Helvetica Neue"/>
            </a:endParaRPr>
          </a:p>
        </p:txBody>
      </p:sp>
      <p:sp>
        <p:nvSpPr>
          <p:cNvPr id="718" name="Google Shape;718;p5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700"/>
              <a:t>Problem Formulation: Open-Ended AHT</a:t>
            </a:r>
            <a:endParaRPr b="1" sz="2700"/>
          </a:p>
        </p:txBody>
      </p:sp>
      <p:grpSp>
        <p:nvGrpSpPr>
          <p:cNvPr id="719" name="Google Shape;719;p53"/>
          <p:cNvGrpSpPr/>
          <p:nvPr/>
        </p:nvGrpSpPr>
        <p:grpSpPr>
          <a:xfrm>
            <a:off x="6599230" y="1396727"/>
            <a:ext cx="1594450" cy="2825952"/>
            <a:chOff x="1693062" y="562337"/>
            <a:chExt cx="1784100" cy="3162435"/>
          </a:xfrm>
        </p:grpSpPr>
        <p:sp>
          <p:nvSpPr>
            <p:cNvPr id="720" name="Google Shape;720;p53"/>
            <p:cNvSpPr/>
            <p:nvPr/>
          </p:nvSpPr>
          <p:spPr>
            <a:xfrm>
              <a:off x="1853575" y="989500"/>
              <a:ext cx="1467600" cy="949200"/>
            </a:xfrm>
            <a:prstGeom prst="roundRect">
              <a:avLst>
                <a:gd fmla="val 16667" name="adj"/>
              </a:avLst>
            </a:prstGeom>
            <a:solidFill>
              <a:srgbClr val="FFFFFF">
                <a:alpha val="5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21" name="Google Shape;721;p53"/>
            <p:cNvSpPr/>
            <p:nvPr/>
          </p:nvSpPr>
          <p:spPr>
            <a:xfrm>
              <a:off x="1763875" y="939950"/>
              <a:ext cx="1595400" cy="1211400"/>
            </a:xfrm>
            <a:prstGeom prst="roundRect">
              <a:avLst>
                <a:gd fmla="val 16667" name="adj"/>
              </a:avLst>
            </a:prstGeom>
            <a:solidFill>
              <a:srgbClr val="FFFFFF"/>
            </a:solidFill>
            <a:ln cap="flat" cmpd="sng" w="17025">
              <a:solidFill>
                <a:srgbClr val="595959"/>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722" name="Google Shape;722;p53"/>
            <p:cNvGrpSpPr/>
            <p:nvPr/>
          </p:nvGrpSpPr>
          <p:grpSpPr>
            <a:xfrm>
              <a:off x="2284849" y="1057087"/>
              <a:ext cx="963824" cy="753871"/>
              <a:chOff x="666279" y="1518171"/>
              <a:chExt cx="1157608" cy="905333"/>
            </a:xfrm>
          </p:grpSpPr>
          <p:sp>
            <p:nvSpPr>
              <p:cNvPr id="723" name="Google Shape;723;p53"/>
              <p:cNvSpPr/>
              <p:nvPr/>
            </p:nvSpPr>
            <p:spPr>
              <a:xfrm>
                <a:off x="730223" y="16395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24" name="Google Shape;724;p53"/>
              <p:cNvSpPr/>
              <p:nvPr/>
            </p:nvSpPr>
            <p:spPr>
              <a:xfrm>
                <a:off x="666279" y="21853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25" name="Google Shape;725;p53"/>
              <p:cNvSpPr/>
              <p:nvPr/>
            </p:nvSpPr>
            <p:spPr>
              <a:xfrm>
                <a:off x="1585687" y="15181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26" name="Google Shape;726;p53"/>
              <p:cNvCxnSpPr>
                <a:stCxn id="723" idx="6"/>
                <a:endCxn id="725" idx="2"/>
              </p:cNvCxnSpPr>
              <p:nvPr/>
            </p:nvCxnSpPr>
            <p:spPr>
              <a:xfrm flipH="1" rot="10800000">
                <a:off x="968423" y="16371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727" name="Google Shape;727;p53"/>
              <p:cNvCxnSpPr>
                <a:stCxn id="724" idx="6"/>
                <a:endCxn id="725" idx="3"/>
              </p:cNvCxnSpPr>
              <p:nvPr/>
            </p:nvCxnSpPr>
            <p:spPr>
              <a:xfrm flipH="1" rot="10800000">
                <a:off x="904479" y="1721505"/>
                <a:ext cx="716100" cy="582900"/>
              </a:xfrm>
              <a:prstGeom prst="straightConnector1">
                <a:avLst/>
              </a:prstGeom>
              <a:noFill/>
              <a:ln cap="flat" cmpd="sng" w="17025">
                <a:solidFill>
                  <a:srgbClr val="595959"/>
                </a:solidFill>
                <a:prstDash val="solid"/>
                <a:round/>
                <a:headEnd len="med" w="med" type="none"/>
                <a:tailEnd len="med" w="med" type="none"/>
              </a:ln>
            </p:spPr>
          </p:cxnSp>
          <p:cxnSp>
            <p:nvCxnSpPr>
              <p:cNvPr id="728" name="Google Shape;728;p53"/>
              <p:cNvCxnSpPr>
                <a:stCxn id="723" idx="4"/>
                <a:endCxn id="724" idx="0"/>
              </p:cNvCxnSpPr>
              <p:nvPr/>
            </p:nvCxnSpPr>
            <p:spPr>
              <a:xfrm flipH="1">
                <a:off x="785423" y="1877784"/>
                <a:ext cx="63900" cy="307500"/>
              </a:xfrm>
              <a:prstGeom prst="straightConnector1">
                <a:avLst/>
              </a:prstGeom>
              <a:noFill/>
              <a:ln cap="flat" cmpd="sng" w="17025">
                <a:solidFill>
                  <a:srgbClr val="595959"/>
                </a:solidFill>
                <a:prstDash val="solid"/>
                <a:round/>
                <a:headEnd len="med" w="med" type="none"/>
                <a:tailEnd len="med" w="med" type="none"/>
              </a:ln>
            </p:spPr>
          </p:cxnSp>
        </p:grpSp>
        <p:sp>
          <p:nvSpPr>
            <p:cNvPr id="729" name="Google Shape;729;p53"/>
            <p:cNvSpPr/>
            <p:nvPr/>
          </p:nvSpPr>
          <p:spPr>
            <a:xfrm>
              <a:off x="1915475" y="1040225"/>
              <a:ext cx="1405800" cy="9936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730" name="Google Shape;730;p53"/>
            <p:cNvGrpSpPr/>
            <p:nvPr/>
          </p:nvGrpSpPr>
          <p:grpSpPr>
            <a:xfrm>
              <a:off x="2115312" y="1182104"/>
              <a:ext cx="1113380" cy="753871"/>
              <a:chOff x="818679" y="1670571"/>
              <a:chExt cx="1337233" cy="905333"/>
            </a:xfrm>
          </p:grpSpPr>
          <p:sp>
            <p:nvSpPr>
              <p:cNvPr id="731" name="Google Shape;731;p53"/>
              <p:cNvSpPr/>
              <p:nvPr/>
            </p:nvSpPr>
            <p:spPr>
              <a:xfrm>
                <a:off x="882623" y="17919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32" name="Google Shape;732;p53"/>
              <p:cNvSpPr/>
              <p:nvPr/>
            </p:nvSpPr>
            <p:spPr>
              <a:xfrm>
                <a:off x="818679" y="23377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33" name="Google Shape;733;p53"/>
              <p:cNvSpPr/>
              <p:nvPr/>
            </p:nvSpPr>
            <p:spPr>
              <a:xfrm>
                <a:off x="1738087" y="16705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34" name="Google Shape;734;p53"/>
              <p:cNvCxnSpPr>
                <a:stCxn id="731" idx="6"/>
                <a:endCxn id="733" idx="2"/>
              </p:cNvCxnSpPr>
              <p:nvPr/>
            </p:nvCxnSpPr>
            <p:spPr>
              <a:xfrm flipH="1" rot="10800000">
                <a:off x="1120823" y="17895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735" name="Google Shape;735;p53"/>
              <p:cNvCxnSpPr>
                <a:stCxn id="732" idx="6"/>
                <a:endCxn id="736" idx="3"/>
              </p:cNvCxnSpPr>
              <p:nvPr/>
            </p:nvCxnSpPr>
            <p:spPr>
              <a:xfrm flipH="1" rot="10800000">
                <a:off x="1056879" y="2261505"/>
                <a:ext cx="895800" cy="195300"/>
              </a:xfrm>
              <a:prstGeom prst="straightConnector1">
                <a:avLst/>
              </a:prstGeom>
              <a:noFill/>
              <a:ln cap="flat" cmpd="sng" w="17025">
                <a:solidFill>
                  <a:srgbClr val="595959"/>
                </a:solidFill>
                <a:prstDash val="solid"/>
                <a:round/>
                <a:headEnd len="med" w="med" type="none"/>
                <a:tailEnd len="med" w="med" type="none"/>
              </a:ln>
            </p:spPr>
          </p:cxnSp>
          <p:cxnSp>
            <p:nvCxnSpPr>
              <p:cNvPr id="737" name="Google Shape;737;p53"/>
              <p:cNvCxnSpPr>
                <a:stCxn id="731" idx="4"/>
                <a:endCxn id="732" idx="0"/>
              </p:cNvCxnSpPr>
              <p:nvPr/>
            </p:nvCxnSpPr>
            <p:spPr>
              <a:xfrm flipH="1">
                <a:off x="937823" y="20301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736" name="Google Shape;736;p53"/>
              <p:cNvSpPr/>
              <p:nvPr/>
            </p:nvSpPr>
            <p:spPr>
              <a:xfrm>
                <a:off x="1917712" y="20582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38" name="Google Shape;738;p53"/>
              <p:cNvCxnSpPr>
                <a:stCxn id="736" idx="0"/>
                <a:endCxn id="733" idx="5"/>
              </p:cNvCxnSpPr>
              <p:nvPr/>
            </p:nvCxnSpPr>
            <p:spPr>
              <a:xfrm rot="10800000">
                <a:off x="1941412" y="1873746"/>
                <a:ext cx="95400" cy="184500"/>
              </a:xfrm>
              <a:prstGeom prst="straightConnector1">
                <a:avLst/>
              </a:prstGeom>
              <a:noFill/>
              <a:ln cap="flat" cmpd="sng" w="17025">
                <a:solidFill>
                  <a:srgbClr val="595959"/>
                </a:solidFill>
                <a:prstDash val="solid"/>
                <a:round/>
                <a:headEnd len="med" w="med" type="none"/>
                <a:tailEnd len="med" w="med" type="none"/>
              </a:ln>
            </p:spPr>
          </p:cxnSp>
        </p:grpSp>
        <p:sp>
          <p:nvSpPr>
            <p:cNvPr id="739" name="Google Shape;739;p53"/>
            <p:cNvSpPr/>
            <p:nvPr/>
          </p:nvSpPr>
          <p:spPr>
            <a:xfrm>
              <a:off x="1853675" y="1040225"/>
              <a:ext cx="1467600" cy="10650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740" name="Google Shape;740;p53"/>
            <p:cNvGrpSpPr/>
            <p:nvPr/>
          </p:nvGrpSpPr>
          <p:grpSpPr>
            <a:xfrm>
              <a:off x="1945533" y="1314446"/>
              <a:ext cx="1113380" cy="790836"/>
              <a:chOff x="971079" y="1822971"/>
              <a:chExt cx="1337233" cy="949725"/>
            </a:xfrm>
          </p:grpSpPr>
          <p:sp>
            <p:nvSpPr>
              <p:cNvPr id="741" name="Google Shape;741;p53"/>
              <p:cNvSpPr/>
              <p:nvPr/>
            </p:nvSpPr>
            <p:spPr>
              <a:xfrm>
                <a:off x="1035023" y="19443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42" name="Google Shape;742;p53"/>
              <p:cNvSpPr/>
              <p:nvPr/>
            </p:nvSpPr>
            <p:spPr>
              <a:xfrm>
                <a:off x="971079" y="24901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743" name="Google Shape;743;p53"/>
              <p:cNvSpPr/>
              <p:nvPr/>
            </p:nvSpPr>
            <p:spPr>
              <a:xfrm>
                <a:off x="1890487" y="18229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44" name="Google Shape;744;p53"/>
              <p:cNvCxnSpPr>
                <a:stCxn id="741" idx="6"/>
                <a:endCxn id="743" idx="2"/>
              </p:cNvCxnSpPr>
              <p:nvPr/>
            </p:nvCxnSpPr>
            <p:spPr>
              <a:xfrm flipH="1" rot="10800000">
                <a:off x="1273223" y="19419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745" name="Google Shape;745;p53"/>
              <p:cNvCxnSpPr>
                <a:stCxn id="742" idx="6"/>
                <a:endCxn id="746" idx="2"/>
              </p:cNvCxnSpPr>
              <p:nvPr/>
            </p:nvCxnSpPr>
            <p:spPr>
              <a:xfrm>
                <a:off x="1209279" y="2609205"/>
                <a:ext cx="443100" cy="44400"/>
              </a:xfrm>
              <a:prstGeom prst="straightConnector1">
                <a:avLst/>
              </a:prstGeom>
              <a:noFill/>
              <a:ln cap="flat" cmpd="sng" w="17025">
                <a:solidFill>
                  <a:srgbClr val="595959"/>
                </a:solidFill>
                <a:prstDash val="solid"/>
                <a:round/>
                <a:headEnd len="med" w="med" type="none"/>
                <a:tailEnd len="med" w="med" type="none"/>
              </a:ln>
            </p:spPr>
          </p:cxnSp>
          <p:cxnSp>
            <p:nvCxnSpPr>
              <p:cNvPr id="747" name="Google Shape;747;p53"/>
              <p:cNvCxnSpPr>
                <a:stCxn id="741" idx="4"/>
                <a:endCxn id="742" idx="0"/>
              </p:cNvCxnSpPr>
              <p:nvPr/>
            </p:nvCxnSpPr>
            <p:spPr>
              <a:xfrm flipH="1">
                <a:off x="1090223" y="21825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748" name="Google Shape;748;p53"/>
              <p:cNvSpPr/>
              <p:nvPr/>
            </p:nvSpPr>
            <p:spPr>
              <a:xfrm>
                <a:off x="2070112" y="22106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49" name="Google Shape;749;p53"/>
              <p:cNvCxnSpPr>
                <a:stCxn id="748" idx="0"/>
                <a:endCxn id="743" idx="5"/>
              </p:cNvCxnSpPr>
              <p:nvPr/>
            </p:nvCxnSpPr>
            <p:spPr>
              <a:xfrm rot="10800000">
                <a:off x="2093812" y="2026146"/>
                <a:ext cx="95400" cy="184500"/>
              </a:xfrm>
              <a:prstGeom prst="straightConnector1">
                <a:avLst/>
              </a:prstGeom>
              <a:noFill/>
              <a:ln cap="flat" cmpd="sng" w="17025">
                <a:solidFill>
                  <a:srgbClr val="595959"/>
                </a:solidFill>
                <a:prstDash val="solid"/>
                <a:round/>
                <a:headEnd len="med" w="med" type="none"/>
                <a:tailEnd len="med" w="med" type="none"/>
              </a:ln>
            </p:spPr>
          </p:cxnSp>
          <p:sp>
            <p:nvSpPr>
              <p:cNvPr id="746" name="Google Shape;746;p53"/>
              <p:cNvSpPr/>
              <p:nvPr/>
            </p:nvSpPr>
            <p:spPr>
              <a:xfrm>
                <a:off x="1652437" y="2534496"/>
                <a:ext cx="238200" cy="238200"/>
              </a:xfrm>
              <a:prstGeom prst="ellipse">
                <a:avLst/>
              </a:prstGeom>
              <a:solidFill>
                <a:srgbClr val="8E7CC3">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750" name="Google Shape;750;p53"/>
              <p:cNvCxnSpPr>
                <a:stCxn id="746" idx="6"/>
                <a:endCxn id="748" idx="3"/>
              </p:cNvCxnSpPr>
              <p:nvPr/>
            </p:nvCxnSpPr>
            <p:spPr>
              <a:xfrm flipH="1" rot="10800000">
                <a:off x="1890637" y="2413896"/>
                <a:ext cx="214500" cy="239700"/>
              </a:xfrm>
              <a:prstGeom prst="straightConnector1">
                <a:avLst/>
              </a:prstGeom>
              <a:noFill/>
              <a:ln cap="flat" cmpd="sng" w="17025">
                <a:solidFill>
                  <a:srgbClr val="595959"/>
                </a:solidFill>
                <a:prstDash val="solid"/>
                <a:round/>
                <a:headEnd len="med" w="med" type="none"/>
                <a:tailEnd len="med" w="med" type="none"/>
              </a:ln>
            </p:spPr>
          </p:cxnSp>
        </p:grpSp>
        <p:sp>
          <p:nvSpPr>
            <p:cNvPr id="751" name="Google Shape;751;p53"/>
            <p:cNvSpPr txBox="1"/>
            <p:nvPr/>
          </p:nvSpPr>
          <p:spPr>
            <a:xfrm>
              <a:off x="1693062" y="562337"/>
              <a:ext cx="17841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251">
                  <a:solidFill>
                    <a:srgbClr val="595959"/>
                  </a:solidFill>
                  <a:latin typeface="Optimistic Text"/>
                  <a:ea typeface="Optimistic Text"/>
                  <a:cs typeface="Optimistic Text"/>
                  <a:sym typeface="Optimistic Text"/>
                </a:rPr>
                <a:t>Open-Ended AHT</a:t>
              </a:r>
              <a:endParaRPr b="1" sz="1251">
                <a:solidFill>
                  <a:srgbClr val="595959"/>
                </a:solidFill>
                <a:latin typeface="Optimistic Text"/>
                <a:ea typeface="Optimistic Text"/>
                <a:cs typeface="Optimistic Text"/>
                <a:sym typeface="Optimistic Text"/>
              </a:endParaRPr>
            </a:p>
          </p:txBody>
        </p:sp>
        <p:cxnSp>
          <p:nvCxnSpPr>
            <p:cNvPr id="752" name="Google Shape;752;p53"/>
            <p:cNvCxnSpPr>
              <a:stCxn id="753" idx="2"/>
              <a:endCxn id="754" idx="0"/>
            </p:cNvCxnSpPr>
            <p:nvPr/>
          </p:nvCxnSpPr>
          <p:spPr>
            <a:xfrm rot="-5400000">
              <a:off x="2062650" y="3010813"/>
              <a:ext cx="1024800" cy="600"/>
            </a:xfrm>
            <a:prstGeom prst="bentConnector5">
              <a:avLst>
                <a:gd fmla="val -26003" name="adj1"/>
                <a:gd fmla="val 163358079" name="adj2"/>
                <a:gd fmla="val 125988" name="adj3"/>
              </a:avLst>
            </a:prstGeom>
            <a:noFill/>
            <a:ln cap="flat" cmpd="sng" w="17025">
              <a:solidFill>
                <a:srgbClr val="595959"/>
              </a:solidFill>
              <a:prstDash val="solid"/>
              <a:round/>
              <a:headEnd len="med" w="med" type="none"/>
              <a:tailEnd len="med" w="med" type="none"/>
            </a:ln>
          </p:spPr>
        </p:cxnSp>
        <p:cxnSp>
          <p:nvCxnSpPr>
            <p:cNvPr id="755" name="Google Shape;755;p53"/>
            <p:cNvCxnSpPr/>
            <p:nvPr/>
          </p:nvCxnSpPr>
          <p:spPr>
            <a:xfrm>
              <a:off x="2575990" y="2263806"/>
              <a:ext cx="0" cy="198300"/>
            </a:xfrm>
            <a:prstGeom prst="straightConnector1">
              <a:avLst/>
            </a:prstGeom>
            <a:noFill/>
            <a:ln cap="flat" cmpd="sng" w="17025">
              <a:solidFill>
                <a:srgbClr val="595959"/>
              </a:solidFill>
              <a:prstDash val="solid"/>
              <a:round/>
              <a:headEnd len="med" w="med" type="none"/>
              <a:tailEnd len="med" w="med" type="triangle"/>
            </a:ln>
          </p:spPr>
        </p:cxnSp>
        <p:sp>
          <p:nvSpPr>
            <p:cNvPr id="756" name="Google Shape;756;p53"/>
            <p:cNvSpPr txBox="1"/>
            <p:nvPr/>
          </p:nvSpPr>
          <p:spPr>
            <a:xfrm>
              <a:off x="1763877" y="909784"/>
              <a:ext cx="11133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072">
                  <a:solidFill>
                    <a:srgbClr val="595959"/>
                  </a:solidFill>
                </a:rPr>
                <a:t>Teammates</a:t>
              </a:r>
              <a:endParaRPr b="1" sz="1072">
                <a:solidFill>
                  <a:srgbClr val="595959"/>
                </a:solidFill>
              </a:endParaRPr>
            </a:p>
          </p:txBody>
        </p:sp>
        <p:cxnSp>
          <p:nvCxnSpPr>
            <p:cNvPr id="757" name="Google Shape;757;p53"/>
            <p:cNvCxnSpPr/>
            <p:nvPr/>
          </p:nvCxnSpPr>
          <p:spPr>
            <a:xfrm>
              <a:off x="2574756" y="3545672"/>
              <a:ext cx="3900" cy="179100"/>
            </a:xfrm>
            <a:prstGeom prst="straightConnector1">
              <a:avLst/>
            </a:prstGeom>
            <a:noFill/>
            <a:ln cap="flat" cmpd="sng" w="17025">
              <a:solidFill>
                <a:srgbClr val="595959"/>
              </a:solidFill>
              <a:prstDash val="solid"/>
              <a:round/>
              <a:headEnd len="med" w="med" type="none"/>
              <a:tailEnd len="med" w="med" type="triangle"/>
            </a:ln>
          </p:spPr>
        </p:cxnSp>
        <p:sp>
          <p:nvSpPr>
            <p:cNvPr id="758" name="Google Shape;758;p53"/>
            <p:cNvSpPr/>
            <p:nvPr/>
          </p:nvSpPr>
          <p:spPr>
            <a:xfrm>
              <a:off x="1861050" y="2472312"/>
              <a:ext cx="1427400" cy="391200"/>
            </a:xfrm>
            <a:prstGeom prst="roundRect">
              <a:avLst>
                <a:gd fmla="val 16667" name="adj"/>
              </a:avLst>
            </a:prstGeom>
            <a:solidFill>
              <a:srgbClr val="D9EAD3"/>
            </a:solidFill>
            <a:ln cap="flat" cmpd="sng" w="17025">
              <a:solidFill>
                <a:srgbClr val="38761D"/>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rPr lang="en" sz="1251">
                  <a:solidFill>
                    <a:srgbClr val="D9EAD3"/>
                  </a:solidFill>
                </a:rPr>
                <a:t>Tea</a:t>
              </a:r>
              <a:endParaRPr sz="1251">
                <a:solidFill>
                  <a:srgbClr val="D9EAD3"/>
                </a:solidFill>
              </a:endParaRPr>
            </a:p>
          </p:txBody>
        </p:sp>
        <p:sp>
          <p:nvSpPr>
            <p:cNvPr id="754" name="Google Shape;754;p53"/>
            <p:cNvSpPr txBox="1"/>
            <p:nvPr/>
          </p:nvSpPr>
          <p:spPr>
            <a:xfrm>
              <a:off x="1861050" y="2498862"/>
              <a:ext cx="1427400" cy="3381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38761D"/>
                  </a:solidFill>
                </a:rPr>
                <a:t>Teammate</a:t>
              </a:r>
              <a:endParaRPr b="1" sz="1072">
                <a:solidFill>
                  <a:srgbClr val="38761D"/>
                </a:solidFill>
              </a:endParaRPr>
            </a:p>
            <a:p>
              <a:pPr indent="0" lvl="0" marL="0" rtl="0" algn="ctr">
                <a:spcBef>
                  <a:spcPts val="0"/>
                </a:spcBef>
                <a:spcAft>
                  <a:spcPts val="0"/>
                </a:spcAft>
                <a:buNone/>
              </a:pPr>
              <a:r>
                <a:rPr b="1" lang="en" sz="1072">
                  <a:solidFill>
                    <a:srgbClr val="38761D"/>
                  </a:solidFill>
                </a:rPr>
                <a:t>Generation</a:t>
              </a:r>
              <a:endParaRPr b="1" sz="1072">
                <a:solidFill>
                  <a:srgbClr val="38761D"/>
                </a:solidFill>
              </a:endParaRPr>
            </a:p>
          </p:txBody>
        </p:sp>
        <p:sp>
          <p:nvSpPr>
            <p:cNvPr id="759" name="Google Shape;759;p53"/>
            <p:cNvSpPr/>
            <p:nvPr/>
          </p:nvSpPr>
          <p:spPr>
            <a:xfrm>
              <a:off x="1861050" y="3139688"/>
              <a:ext cx="1427400" cy="391200"/>
            </a:xfrm>
            <a:prstGeom prst="roundRect">
              <a:avLst>
                <a:gd fmla="val 16667" name="adj"/>
              </a:avLst>
            </a:prstGeom>
            <a:solidFill>
              <a:srgbClr val="CFE2F3"/>
            </a:solidFill>
            <a:ln cap="flat" cmpd="sng" w="17025">
              <a:solidFill>
                <a:srgbClr val="0B5394"/>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solidFill>
                  <a:srgbClr val="D9EAD3"/>
                </a:solidFill>
              </a:endParaRPr>
            </a:p>
          </p:txBody>
        </p:sp>
        <p:sp>
          <p:nvSpPr>
            <p:cNvPr id="753" name="Google Shape;753;p53"/>
            <p:cNvSpPr txBox="1"/>
            <p:nvPr/>
          </p:nvSpPr>
          <p:spPr>
            <a:xfrm>
              <a:off x="1861050" y="3132313"/>
              <a:ext cx="1427400" cy="3912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0B5394"/>
                  </a:solidFill>
                </a:rPr>
                <a:t>AHT Learning</a:t>
              </a:r>
              <a:endParaRPr b="1" sz="1072">
                <a:solidFill>
                  <a:srgbClr val="0B5394"/>
                </a:solidFill>
              </a:endParaRPr>
            </a:p>
          </p:txBody>
        </p:sp>
        <p:cxnSp>
          <p:nvCxnSpPr>
            <p:cNvPr id="760" name="Google Shape;760;p53"/>
            <p:cNvCxnSpPr>
              <a:stCxn id="758" idx="2"/>
              <a:endCxn id="753" idx="0"/>
            </p:cNvCxnSpPr>
            <p:nvPr/>
          </p:nvCxnSpPr>
          <p:spPr>
            <a:xfrm>
              <a:off x="2574750" y="2863512"/>
              <a:ext cx="0" cy="268800"/>
            </a:xfrm>
            <a:prstGeom prst="straightConnector1">
              <a:avLst/>
            </a:prstGeom>
            <a:noFill/>
            <a:ln cap="flat" cmpd="sng" w="17025">
              <a:solidFill>
                <a:srgbClr val="595959"/>
              </a:solidFill>
              <a:prstDash val="solid"/>
              <a:round/>
              <a:headEnd len="med" w="med" type="none"/>
              <a:tailEnd len="med" w="med" type="triangle"/>
            </a:ln>
          </p:spPr>
        </p:cxnSp>
      </p:grpSp>
      <p:pic>
        <p:nvPicPr>
          <p:cNvPr id="761" name="Google Shape;761;p53"/>
          <p:cNvPicPr preferRelativeResize="0"/>
          <p:nvPr/>
        </p:nvPicPr>
        <p:blipFill rotWithShape="1">
          <a:blip r:embed="rId3">
            <a:alphaModFix/>
          </a:blip>
          <a:srcRect b="0" l="0" r="30216" t="0"/>
          <a:stretch/>
        </p:blipFill>
        <p:spPr>
          <a:xfrm>
            <a:off x="997095" y="3719633"/>
            <a:ext cx="3253500" cy="319800"/>
          </a:xfrm>
          <a:prstGeom prst="rect">
            <a:avLst/>
          </a:prstGeom>
          <a:noFill/>
          <a:ln>
            <a:noFill/>
          </a:ln>
        </p:spPr>
      </p:pic>
      <p:pic>
        <p:nvPicPr>
          <p:cNvPr id="762" name="Google Shape;762;p53"/>
          <p:cNvPicPr preferRelativeResize="0"/>
          <p:nvPr/>
        </p:nvPicPr>
        <p:blipFill rotWithShape="1">
          <a:blip r:embed="rId3">
            <a:alphaModFix/>
          </a:blip>
          <a:srcRect b="0" l="68979" r="0" t="0"/>
          <a:stretch/>
        </p:blipFill>
        <p:spPr>
          <a:xfrm>
            <a:off x="4206918" y="3702143"/>
            <a:ext cx="1446349" cy="319800"/>
          </a:xfrm>
          <a:prstGeom prst="rect">
            <a:avLst/>
          </a:prstGeom>
          <a:noFill/>
          <a:ln>
            <a:noFill/>
          </a:ln>
        </p:spPr>
      </p:pic>
      <p:sp>
        <p:nvSpPr>
          <p:cNvPr id="763" name="Google Shape;763;p5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64" name="Google Shape;764;p53"/>
          <p:cNvSpPr txBox="1"/>
          <p:nvPr/>
        </p:nvSpPr>
        <p:spPr>
          <a:xfrm>
            <a:off x="168950" y="4778052"/>
            <a:ext cx="67035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Karla"/>
                <a:ea typeface="Karla"/>
                <a:cs typeface="Karla"/>
                <a:sym typeface="Karla"/>
              </a:rPr>
              <a:t>[1] Erlebach and Cook, RACCOON: Regret-based Adaptive Curricula for Cooperation, CoCoMARL@RLC 2024.</a:t>
            </a:r>
            <a:endParaRPr sz="1000">
              <a:solidFill>
                <a:srgbClr val="3F3F3F"/>
              </a:solidFill>
              <a:latin typeface="Karla"/>
              <a:ea typeface="Karla"/>
              <a:cs typeface="Karla"/>
              <a:sym typeface="Karla"/>
            </a:endParaRPr>
          </a:p>
        </p:txBody>
      </p:sp>
      <p:grpSp>
        <p:nvGrpSpPr>
          <p:cNvPr id="765" name="Google Shape;765;p53"/>
          <p:cNvGrpSpPr/>
          <p:nvPr/>
        </p:nvGrpSpPr>
        <p:grpSpPr>
          <a:xfrm>
            <a:off x="2010762" y="1733892"/>
            <a:ext cx="4236400" cy="1020969"/>
            <a:chOff x="2010762" y="1762756"/>
            <a:chExt cx="4236400" cy="1020969"/>
          </a:xfrm>
        </p:grpSpPr>
        <p:grpSp>
          <p:nvGrpSpPr>
            <p:cNvPr id="766" name="Google Shape;766;p53"/>
            <p:cNvGrpSpPr/>
            <p:nvPr/>
          </p:nvGrpSpPr>
          <p:grpSpPr>
            <a:xfrm>
              <a:off x="2010762" y="1762756"/>
              <a:ext cx="4236341" cy="1020969"/>
              <a:chOff x="1788100" y="1762756"/>
              <a:chExt cx="4236341" cy="1020969"/>
            </a:xfrm>
          </p:grpSpPr>
          <p:pic>
            <p:nvPicPr>
              <p:cNvPr descr="\underset{\pi^\text{ego}}{\min} \underset{\pi^{-i} \in \Pi^{-i}}{\max}  \mathbb{E}_{s_0 \sim p_0} [\text{CR}(\pi^\text{ego}, \pi^{-i}, s_0)]" id="767" name="Google Shape;767;p53" title="MathEquation,#000000"/>
              <p:cNvPicPr preferRelativeResize="0"/>
              <p:nvPr/>
            </p:nvPicPr>
            <p:blipFill>
              <a:blip r:embed="rId4">
                <a:alphaModFix/>
              </a:blip>
              <a:stretch>
                <a:fillRect/>
              </a:stretch>
            </p:blipFill>
            <p:spPr>
              <a:xfrm>
                <a:off x="3008799" y="1762756"/>
                <a:ext cx="3015642" cy="441063"/>
              </a:xfrm>
              <a:prstGeom prst="rect">
                <a:avLst/>
              </a:prstGeom>
              <a:noFill/>
              <a:ln>
                <a:noFill/>
              </a:ln>
            </p:spPr>
          </p:pic>
          <p:sp>
            <p:nvSpPr>
              <p:cNvPr id="768" name="Google Shape;768;p53"/>
              <p:cNvSpPr/>
              <p:nvPr/>
            </p:nvSpPr>
            <p:spPr>
              <a:xfrm>
                <a:off x="3008800" y="2002173"/>
                <a:ext cx="301500" cy="177300"/>
              </a:xfrm>
              <a:prstGeom prst="rect">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69" name="Google Shape;769;p53"/>
              <p:cNvCxnSpPr>
                <a:endCxn id="768" idx="2"/>
              </p:cNvCxnSpPr>
              <p:nvPr/>
            </p:nvCxnSpPr>
            <p:spPr>
              <a:xfrm flipH="1" rot="10800000">
                <a:off x="2683150" y="2179473"/>
                <a:ext cx="476400" cy="341100"/>
              </a:xfrm>
              <a:prstGeom prst="straightConnector1">
                <a:avLst/>
              </a:prstGeom>
              <a:noFill/>
              <a:ln cap="flat" cmpd="sng" w="9525">
                <a:solidFill>
                  <a:srgbClr val="595959"/>
                </a:solidFill>
                <a:prstDash val="solid"/>
                <a:round/>
                <a:headEnd len="med" w="med" type="none"/>
                <a:tailEnd len="med" w="med" type="triangle"/>
              </a:ln>
            </p:spPr>
          </p:cxnSp>
          <p:sp>
            <p:nvSpPr>
              <p:cNvPr id="770" name="Google Shape;770;p53"/>
              <p:cNvSpPr/>
              <p:nvPr/>
            </p:nvSpPr>
            <p:spPr>
              <a:xfrm>
                <a:off x="3374325" y="2002180"/>
                <a:ext cx="570600" cy="177300"/>
              </a:xfrm>
              <a:prstGeom prst="rect">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71" name="Google Shape;771;p53"/>
              <p:cNvCxnSpPr>
                <a:endCxn id="770" idx="2"/>
              </p:cNvCxnSpPr>
              <p:nvPr/>
            </p:nvCxnSpPr>
            <p:spPr>
              <a:xfrm rot="10800000">
                <a:off x="3659625" y="2179480"/>
                <a:ext cx="326700" cy="362100"/>
              </a:xfrm>
              <a:prstGeom prst="straightConnector1">
                <a:avLst/>
              </a:prstGeom>
              <a:noFill/>
              <a:ln cap="flat" cmpd="sng" w="9525">
                <a:solidFill>
                  <a:srgbClr val="595959"/>
                </a:solidFill>
                <a:prstDash val="solid"/>
                <a:round/>
                <a:headEnd len="med" w="med" type="none"/>
                <a:tailEnd len="med" w="med" type="triangle"/>
              </a:ln>
            </p:spPr>
          </p:cxnSp>
          <p:sp>
            <p:nvSpPr>
              <p:cNvPr id="772" name="Google Shape;772;p53"/>
              <p:cNvSpPr txBox="1"/>
              <p:nvPr/>
            </p:nvSpPr>
            <p:spPr>
              <a:xfrm>
                <a:off x="1788100" y="2498425"/>
                <a:ext cx="1220700" cy="2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3F3F3F"/>
                    </a:solidFill>
                    <a:latin typeface="Helvetica Neue"/>
                    <a:ea typeface="Helvetica Neue"/>
                    <a:cs typeface="Helvetica Neue"/>
                    <a:sym typeface="Helvetica Neue"/>
                  </a:rPr>
                  <a:t>Ego Learner</a:t>
                </a:r>
                <a:endParaRPr sz="1200">
                  <a:solidFill>
                    <a:srgbClr val="3F3F3F"/>
                  </a:solidFill>
                  <a:latin typeface="Helvetica Neue"/>
                  <a:ea typeface="Helvetica Neue"/>
                  <a:cs typeface="Helvetica Neue"/>
                  <a:sym typeface="Helvetica Neue"/>
                </a:endParaRPr>
              </a:p>
            </p:txBody>
          </p:sp>
          <p:sp>
            <p:nvSpPr>
              <p:cNvPr id="773" name="Google Shape;773;p53"/>
              <p:cNvSpPr txBox="1"/>
              <p:nvPr/>
            </p:nvSpPr>
            <p:spPr>
              <a:xfrm>
                <a:off x="3535400" y="2498425"/>
                <a:ext cx="1663800" cy="2853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3F3F3F"/>
                    </a:solidFill>
                    <a:latin typeface="Helvetica Neue"/>
                    <a:ea typeface="Helvetica Neue"/>
                    <a:cs typeface="Helvetica Neue"/>
                    <a:sym typeface="Helvetica Neue"/>
                  </a:rPr>
                  <a:t>Teammate generator</a:t>
                </a:r>
                <a:endParaRPr sz="1200">
                  <a:solidFill>
                    <a:srgbClr val="3F3F3F"/>
                  </a:solidFill>
                  <a:latin typeface="Helvetica Neue"/>
                  <a:ea typeface="Helvetica Neue"/>
                  <a:cs typeface="Helvetica Neue"/>
                  <a:sym typeface="Helvetica Neue"/>
                </a:endParaRPr>
              </a:p>
            </p:txBody>
          </p:sp>
        </p:grpSp>
        <p:sp>
          <p:nvSpPr>
            <p:cNvPr id="774" name="Google Shape;774;p53"/>
            <p:cNvSpPr/>
            <p:nvPr/>
          </p:nvSpPr>
          <p:spPr>
            <a:xfrm>
              <a:off x="4709362" y="1806025"/>
              <a:ext cx="1537800" cy="2274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775" name="Google Shape;775;p53"/>
          <p:cNvSpPr/>
          <p:nvPr/>
        </p:nvSpPr>
        <p:spPr>
          <a:xfrm>
            <a:off x="940950" y="3787250"/>
            <a:ext cx="1446300" cy="2274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9" name="Shape 779"/>
        <p:cNvGrpSpPr/>
        <p:nvPr/>
      </p:nvGrpSpPr>
      <p:grpSpPr>
        <a:xfrm>
          <a:off x="0" y="0"/>
          <a:ext cx="0" cy="0"/>
          <a:chOff x="0" y="0"/>
          <a:chExt cx="0" cy="0"/>
        </a:xfrm>
      </p:grpSpPr>
      <p:sp>
        <p:nvSpPr>
          <p:cNvPr id="780" name="Google Shape;780;p54"/>
          <p:cNvSpPr txBox="1"/>
          <p:nvPr>
            <p:ph type="title"/>
          </p:nvPr>
        </p:nvSpPr>
        <p:spPr>
          <a:xfrm>
            <a:off x="357736" y="17480"/>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2700"/>
              <a:t>From the AHT Objective to Minimax Coop. Regret</a:t>
            </a:r>
            <a:endParaRPr b="1" sz="2700"/>
          </a:p>
        </p:txBody>
      </p:sp>
      <p:grpSp>
        <p:nvGrpSpPr>
          <p:cNvPr id="781" name="Google Shape;781;p54"/>
          <p:cNvGrpSpPr/>
          <p:nvPr/>
        </p:nvGrpSpPr>
        <p:grpSpPr>
          <a:xfrm>
            <a:off x="457200" y="1371105"/>
            <a:ext cx="6896059" cy="498000"/>
            <a:chOff x="400050" y="2136780"/>
            <a:chExt cx="6896059" cy="498000"/>
          </a:xfrm>
        </p:grpSpPr>
        <p:sp>
          <p:nvSpPr>
            <p:cNvPr id="782" name="Google Shape;782;p54"/>
            <p:cNvSpPr txBox="1"/>
            <p:nvPr/>
          </p:nvSpPr>
          <p:spPr>
            <a:xfrm>
              <a:off x="400050" y="2136780"/>
              <a:ext cx="2438400" cy="49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3F3F3F"/>
                  </a:solidFill>
                  <a:latin typeface="Helvetica Neue"/>
                  <a:ea typeface="Helvetica Neue"/>
                  <a:cs typeface="Helvetica Neue"/>
                  <a:sym typeface="Helvetica Neue"/>
                </a:rPr>
                <a:t>Cooperative Regret</a:t>
              </a:r>
              <a:r>
                <a:rPr baseline="30000" lang="en" sz="1600">
                  <a:solidFill>
                    <a:srgbClr val="3F3F3F"/>
                  </a:solidFill>
                  <a:latin typeface="Helvetica Neue"/>
                  <a:ea typeface="Helvetica Neue"/>
                  <a:cs typeface="Helvetica Neue"/>
                  <a:sym typeface="Helvetica Neue"/>
                </a:rPr>
                <a:t>[1]</a:t>
              </a:r>
              <a:r>
                <a:rPr lang="en" sz="1600">
                  <a:solidFill>
                    <a:srgbClr val="3F3F3F"/>
                  </a:solidFill>
                  <a:latin typeface="Helvetica Neue"/>
                  <a:ea typeface="Helvetica Neue"/>
                  <a:cs typeface="Helvetica Neue"/>
                  <a:sym typeface="Helvetica Neue"/>
                </a:rPr>
                <a:t>:</a:t>
              </a:r>
              <a:endParaRPr sz="1600" u="sng">
                <a:solidFill>
                  <a:srgbClr val="3F3F3F"/>
                </a:solidFill>
                <a:latin typeface="Helvetica Neue"/>
                <a:ea typeface="Helvetica Neue"/>
                <a:cs typeface="Helvetica Neue"/>
                <a:sym typeface="Helvetica Neue"/>
              </a:endParaRPr>
            </a:p>
          </p:txBody>
        </p:sp>
        <p:grpSp>
          <p:nvGrpSpPr>
            <p:cNvPr id="783" name="Google Shape;783;p54"/>
            <p:cNvGrpSpPr/>
            <p:nvPr/>
          </p:nvGrpSpPr>
          <p:grpSpPr>
            <a:xfrm>
              <a:off x="2573770" y="2210820"/>
              <a:ext cx="4722339" cy="319812"/>
              <a:chOff x="2573770" y="2210820"/>
              <a:chExt cx="4722339" cy="319812"/>
            </a:xfrm>
          </p:grpSpPr>
          <p:pic>
            <p:nvPicPr>
              <p:cNvPr id="784" name="Google Shape;784;p54"/>
              <p:cNvPicPr preferRelativeResize="0"/>
              <p:nvPr/>
            </p:nvPicPr>
            <p:blipFill rotWithShape="1">
              <a:blip r:embed="rId3">
                <a:alphaModFix/>
              </a:blip>
              <a:srcRect b="0" l="0" r="30216" t="0"/>
              <a:stretch/>
            </p:blipFill>
            <p:spPr>
              <a:xfrm>
                <a:off x="2573770" y="2210833"/>
                <a:ext cx="3253500" cy="319800"/>
              </a:xfrm>
              <a:prstGeom prst="rect">
                <a:avLst/>
              </a:prstGeom>
              <a:noFill/>
              <a:ln>
                <a:noFill/>
              </a:ln>
            </p:spPr>
          </p:pic>
          <p:pic>
            <p:nvPicPr>
              <p:cNvPr id="785" name="Google Shape;785;p54"/>
              <p:cNvPicPr preferRelativeResize="0"/>
              <p:nvPr/>
            </p:nvPicPr>
            <p:blipFill rotWithShape="1">
              <a:blip r:embed="rId3">
                <a:alphaModFix/>
              </a:blip>
              <a:srcRect b="0" l="68979" r="0" t="0"/>
              <a:stretch/>
            </p:blipFill>
            <p:spPr>
              <a:xfrm>
                <a:off x="5849760" y="2210820"/>
                <a:ext cx="1446349" cy="319800"/>
              </a:xfrm>
              <a:prstGeom prst="rect">
                <a:avLst/>
              </a:prstGeom>
              <a:noFill/>
              <a:ln>
                <a:noFill/>
              </a:ln>
            </p:spPr>
          </p:pic>
        </p:grpSp>
      </p:grpSp>
      <p:sp>
        <p:nvSpPr>
          <p:cNvPr id="786" name="Google Shape;786;p5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787" name="Google Shape;787;p54"/>
          <p:cNvGrpSpPr/>
          <p:nvPr/>
        </p:nvGrpSpPr>
        <p:grpSpPr>
          <a:xfrm>
            <a:off x="457188" y="1882025"/>
            <a:ext cx="4980240" cy="499230"/>
            <a:chOff x="333125" y="2909250"/>
            <a:chExt cx="4980240" cy="499230"/>
          </a:xfrm>
        </p:grpSpPr>
        <p:pic>
          <p:nvPicPr>
            <p:cNvPr descr="\underset{\pi^\text{ego}}{\max} \mathbb{E}_{\pi^{-i}\sim\psi^\text{eval}(\Pi^\text{eval}), s_0 \sim p_0}[V(s_0 | \pi^{-i}, \pi^\text{ego})]." id="788" name="Google Shape;788;p54" title="MathEquation,#000000"/>
            <p:cNvPicPr preferRelativeResize="0"/>
            <p:nvPr/>
          </p:nvPicPr>
          <p:blipFill rotWithShape="1">
            <a:blip r:embed="rId4">
              <a:alphaModFix/>
            </a:blip>
            <a:srcRect b="0" l="0" r="1517" t="0"/>
            <a:stretch/>
          </p:blipFill>
          <p:spPr>
            <a:xfrm>
              <a:off x="2119315" y="2978580"/>
              <a:ext cx="3194050" cy="429900"/>
            </a:xfrm>
            <a:prstGeom prst="rect">
              <a:avLst/>
            </a:prstGeom>
            <a:noFill/>
            <a:ln>
              <a:noFill/>
            </a:ln>
          </p:spPr>
        </p:pic>
        <p:sp>
          <p:nvSpPr>
            <p:cNvPr id="789" name="Google Shape;789;p54"/>
            <p:cNvSpPr txBox="1"/>
            <p:nvPr/>
          </p:nvSpPr>
          <p:spPr>
            <a:xfrm>
              <a:off x="333125" y="2909250"/>
              <a:ext cx="1657500" cy="48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600">
                  <a:solidFill>
                    <a:srgbClr val="3F3F3F"/>
                  </a:solidFill>
                  <a:latin typeface="Helvetica Neue"/>
                  <a:ea typeface="Helvetica Neue"/>
                  <a:cs typeface="Helvetica Neue"/>
                  <a:sym typeface="Helvetica Neue"/>
                </a:rPr>
                <a:t>AHT Objective</a:t>
              </a:r>
              <a:r>
                <a:rPr lang="en" sz="1600">
                  <a:solidFill>
                    <a:srgbClr val="3F3F3F"/>
                  </a:solidFill>
                  <a:latin typeface="Helvetica Neue"/>
                  <a:ea typeface="Helvetica Neue"/>
                  <a:cs typeface="Helvetica Neue"/>
                  <a:sym typeface="Helvetica Neue"/>
                </a:rPr>
                <a:t>:</a:t>
              </a:r>
              <a:r>
                <a:rPr b="1" lang="en" sz="1600">
                  <a:solidFill>
                    <a:srgbClr val="3F3F3F"/>
                  </a:solidFill>
                  <a:latin typeface="Helvetica Neue"/>
                  <a:ea typeface="Helvetica Neue"/>
                  <a:cs typeface="Helvetica Neue"/>
                  <a:sym typeface="Helvetica Neue"/>
                </a:rPr>
                <a:t> </a:t>
              </a:r>
              <a:endParaRPr b="1">
                <a:solidFill>
                  <a:srgbClr val="3F3F3F"/>
                </a:solidFill>
                <a:latin typeface="Helvetica Neue"/>
                <a:ea typeface="Helvetica Neue"/>
                <a:cs typeface="Helvetica Neue"/>
                <a:sym typeface="Helvetica Neue"/>
              </a:endParaRPr>
            </a:p>
          </p:txBody>
        </p:sp>
      </p:grpSp>
      <p:sp>
        <p:nvSpPr>
          <p:cNvPr id="790" name="Google Shape;790;p54"/>
          <p:cNvSpPr/>
          <p:nvPr/>
        </p:nvSpPr>
        <p:spPr>
          <a:xfrm>
            <a:off x="5928049" y="1477450"/>
            <a:ext cx="1468500" cy="281100"/>
          </a:xfrm>
          <a:prstGeom prst="roundRect">
            <a:avLst>
              <a:gd fmla="val 16667" name="adj"/>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54"/>
          <p:cNvSpPr/>
          <p:nvPr/>
        </p:nvSpPr>
        <p:spPr>
          <a:xfrm>
            <a:off x="4090450" y="1991100"/>
            <a:ext cx="1387200" cy="281100"/>
          </a:xfrm>
          <a:prstGeom prst="roundRect">
            <a:avLst>
              <a:gd fmla="val 16667" name="adj"/>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792" name="Google Shape;792;p54"/>
          <p:cNvCxnSpPr>
            <a:endCxn id="790" idx="2"/>
          </p:cNvCxnSpPr>
          <p:nvPr/>
        </p:nvCxnSpPr>
        <p:spPr>
          <a:xfrm flipH="1" rot="10800000">
            <a:off x="5437399" y="1758550"/>
            <a:ext cx="1224900" cy="373200"/>
          </a:xfrm>
          <a:prstGeom prst="curvedConnector2">
            <a:avLst/>
          </a:prstGeom>
          <a:noFill/>
          <a:ln cap="flat" cmpd="sng" w="9525">
            <a:solidFill>
              <a:srgbClr val="595959"/>
            </a:solidFill>
            <a:prstDash val="solid"/>
            <a:round/>
            <a:headEnd len="med" w="med" type="stealth"/>
            <a:tailEnd len="med" w="med" type="stealth"/>
          </a:ln>
        </p:spPr>
      </p:cxnSp>
      <p:grpSp>
        <p:nvGrpSpPr>
          <p:cNvPr id="793" name="Google Shape;793;p54"/>
          <p:cNvGrpSpPr/>
          <p:nvPr/>
        </p:nvGrpSpPr>
        <p:grpSpPr>
          <a:xfrm>
            <a:off x="457200" y="2568425"/>
            <a:ext cx="5392541" cy="1287188"/>
            <a:chOff x="457200" y="2568425"/>
            <a:chExt cx="5392541" cy="1287188"/>
          </a:xfrm>
        </p:grpSpPr>
        <p:grpSp>
          <p:nvGrpSpPr>
            <p:cNvPr id="794" name="Google Shape;794;p54"/>
            <p:cNvGrpSpPr/>
            <p:nvPr/>
          </p:nvGrpSpPr>
          <p:grpSpPr>
            <a:xfrm>
              <a:off x="457200" y="3286213"/>
              <a:ext cx="5392541" cy="569400"/>
              <a:chOff x="400050" y="1417213"/>
              <a:chExt cx="5392541" cy="569400"/>
            </a:xfrm>
          </p:grpSpPr>
          <p:sp>
            <p:nvSpPr>
              <p:cNvPr id="795" name="Google Shape;795;p54"/>
              <p:cNvSpPr txBox="1"/>
              <p:nvPr/>
            </p:nvSpPr>
            <p:spPr>
              <a:xfrm>
                <a:off x="400050" y="1417213"/>
                <a:ext cx="2491500" cy="56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3F3F3F"/>
                    </a:solidFill>
                    <a:latin typeface="Helvetica Neue"/>
                    <a:ea typeface="Helvetica Neue"/>
                    <a:cs typeface="Helvetica Neue"/>
                    <a:sym typeface="Helvetica Neue"/>
                  </a:rPr>
                  <a:t>Minimax Regret Objective: </a:t>
                </a:r>
                <a:endParaRPr b="1" sz="1600">
                  <a:solidFill>
                    <a:srgbClr val="3F3F3F"/>
                  </a:solidFill>
                  <a:latin typeface="Helvetica Neue"/>
                  <a:ea typeface="Helvetica Neue"/>
                  <a:cs typeface="Helvetica Neue"/>
                  <a:sym typeface="Helvetica Neue"/>
                </a:endParaRPr>
              </a:p>
            </p:txBody>
          </p:sp>
          <p:pic>
            <p:nvPicPr>
              <p:cNvPr descr="\underset{\pi^\text{ego}}{\min} \underset{\pi^{-i} \in \Pi^{-i}}{\max}  \mathbb{E}_{s_0 \sim p_0} [\text{CR}(\pi^\text{ego}, \pi^{-i}, s_0)]" id="796" name="Google Shape;796;p54" title="MathEquation,#000000"/>
              <p:cNvPicPr preferRelativeResize="0"/>
              <p:nvPr/>
            </p:nvPicPr>
            <p:blipFill>
              <a:blip r:embed="rId5">
                <a:alphaModFix/>
              </a:blip>
              <a:stretch>
                <a:fillRect/>
              </a:stretch>
            </p:blipFill>
            <p:spPr>
              <a:xfrm>
                <a:off x="2776949" y="1481381"/>
                <a:ext cx="3015642" cy="441063"/>
              </a:xfrm>
              <a:prstGeom prst="rect">
                <a:avLst/>
              </a:prstGeom>
              <a:noFill/>
              <a:ln>
                <a:noFill/>
              </a:ln>
            </p:spPr>
          </p:pic>
        </p:grpSp>
        <p:grpSp>
          <p:nvGrpSpPr>
            <p:cNvPr id="797" name="Google Shape;797;p54"/>
            <p:cNvGrpSpPr/>
            <p:nvPr/>
          </p:nvGrpSpPr>
          <p:grpSpPr>
            <a:xfrm>
              <a:off x="1824138" y="2573363"/>
              <a:ext cx="3910574" cy="868300"/>
              <a:chOff x="1704350" y="2608175"/>
              <a:chExt cx="3910574" cy="868300"/>
            </a:xfrm>
          </p:grpSpPr>
          <p:pic>
            <p:nvPicPr>
              <p:cNvPr descr="\iff \underset{{\pi^\text{ego}}}{\min}&#10;\mathbb{E}_{\pi^{-i}\sim \psi^{\text{eval}}(\Pi^{\text{eval}}),s_0 \sim p_0} [\text{CR}(\pi^\text{ego}, \pi^{-i}, s_0)]&#10;%d9264d20-d0ac-4dc6-8b8d-1b9ca7927068" id="798" name="Google Shape;798;p54"/>
              <p:cNvPicPr preferRelativeResize="0"/>
              <p:nvPr/>
            </p:nvPicPr>
            <p:blipFill>
              <a:blip r:embed="rId6">
                <a:alphaModFix/>
              </a:blip>
              <a:stretch>
                <a:fillRect/>
              </a:stretch>
            </p:blipFill>
            <p:spPr>
              <a:xfrm>
                <a:off x="1704350" y="2608175"/>
                <a:ext cx="3910574" cy="314325"/>
              </a:xfrm>
              <a:prstGeom prst="rect">
                <a:avLst/>
              </a:prstGeom>
              <a:noFill/>
              <a:ln>
                <a:noFill/>
              </a:ln>
            </p:spPr>
          </p:pic>
          <p:sp>
            <p:nvSpPr>
              <p:cNvPr id="799" name="Google Shape;799;p54"/>
              <p:cNvSpPr/>
              <p:nvPr/>
            </p:nvSpPr>
            <p:spPr>
              <a:xfrm>
                <a:off x="3009500" y="2695275"/>
                <a:ext cx="711600" cy="180300"/>
              </a:xfrm>
              <a:prstGeom prst="rect">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800" name="Google Shape;800;p54"/>
              <p:cNvCxnSpPr>
                <a:stCxn id="799" idx="2"/>
                <a:endCxn id="801" idx="0"/>
              </p:cNvCxnSpPr>
              <p:nvPr/>
            </p:nvCxnSpPr>
            <p:spPr>
              <a:xfrm flipH="1">
                <a:off x="3364100" y="2875575"/>
                <a:ext cx="1200" cy="600900"/>
              </a:xfrm>
              <a:prstGeom prst="straightConnector1">
                <a:avLst/>
              </a:prstGeom>
              <a:noFill/>
              <a:ln cap="flat" cmpd="sng" w="9525">
                <a:solidFill>
                  <a:srgbClr val="595959"/>
                </a:solidFill>
                <a:prstDash val="solid"/>
                <a:round/>
                <a:headEnd len="med" w="med" type="stealth"/>
                <a:tailEnd len="med" w="med" type="none"/>
              </a:ln>
            </p:spPr>
          </p:cxnSp>
        </p:grpSp>
        <p:sp>
          <p:nvSpPr>
            <p:cNvPr id="802" name="Google Shape;802;p54"/>
            <p:cNvSpPr/>
            <p:nvPr/>
          </p:nvSpPr>
          <p:spPr>
            <a:xfrm>
              <a:off x="4257500" y="2568425"/>
              <a:ext cx="1387200" cy="2811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54"/>
            <p:cNvSpPr/>
            <p:nvPr/>
          </p:nvSpPr>
          <p:spPr>
            <a:xfrm>
              <a:off x="2307225" y="2568450"/>
              <a:ext cx="389400" cy="281100"/>
            </a:xfrm>
            <a:prstGeom prst="roundRect">
              <a:avLst>
                <a:gd fmla="val 16667" name="adj"/>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1" name="Google Shape;801;p54"/>
            <p:cNvSpPr/>
            <p:nvPr/>
          </p:nvSpPr>
          <p:spPr>
            <a:xfrm>
              <a:off x="3192875" y="3441650"/>
              <a:ext cx="582000" cy="356100"/>
            </a:xfrm>
            <a:prstGeom prst="rect">
              <a:avLst/>
            </a:prstGeom>
            <a:noFill/>
            <a:ln cap="flat" cmpd="sng" w="9525">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54"/>
            <p:cNvSpPr txBox="1"/>
            <p:nvPr/>
          </p:nvSpPr>
          <p:spPr>
            <a:xfrm>
              <a:off x="3675800" y="2994500"/>
              <a:ext cx="1761600" cy="2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rPr>
                <a:t>worst case assumption</a:t>
              </a:r>
              <a:endParaRPr sz="1000">
                <a:solidFill>
                  <a:srgbClr val="3F3F3F"/>
                </a:solidFill>
              </a:endParaRPr>
            </a:p>
          </p:txBody>
        </p:sp>
      </p:grpSp>
      <p:sp>
        <p:nvSpPr>
          <p:cNvPr id="805" name="Google Shape;805;p54"/>
          <p:cNvSpPr txBox="1"/>
          <p:nvPr/>
        </p:nvSpPr>
        <p:spPr>
          <a:xfrm>
            <a:off x="168950" y="4751836"/>
            <a:ext cx="67035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Karla"/>
                <a:ea typeface="Karla"/>
                <a:cs typeface="Karla"/>
                <a:sym typeface="Karla"/>
              </a:rPr>
              <a:t>[1] Erlebach and Cook, RACCOON: Regret-based Adaptive Curricula for Cooperation, CoCoMARL@RLC 2024.</a:t>
            </a:r>
            <a:endParaRPr sz="1000">
              <a:solidFill>
                <a:srgbClr val="3F3F3F"/>
              </a:solidFill>
              <a:latin typeface="Karla"/>
              <a:ea typeface="Karla"/>
              <a:cs typeface="Karla"/>
              <a:sym typeface="Karla"/>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55"/>
          <p:cNvSpPr txBox="1"/>
          <p:nvPr>
            <p:ph type="title"/>
          </p:nvPr>
        </p:nvSpPr>
        <p:spPr>
          <a:xfrm>
            <a:off x="327186" y="190555"/>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2700"/>
              <a:t>How should we generate regret-maximizing teammates?</a:t>
            </a:r>
            <a:endParaRPr b="1" sz="2700"/>
          </a:p>
        </p:txBody>
      </p:sp>
      <p:sp>
        <p:nvSpPr>
          <p:cNvPr id="811" name="Google Shape;811;p5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12" name="Google Shape;812;p55"/>
          <p:cNvSpPr txBox="1"/>
          <p:nvPr/>
        </p:nvSpPr>
        <p:spPr>
          <a:xfrm>
            <a:off x="122050" y="4573400"/>
            <a:ext cx="62067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Sarkar et al., Diverse Conventions in Human-AI Collaboration. NeurIPS 2023.</a:t>
            </a:r>
            <a:endParaRPr sz="800">
              <a:solidFill>
                <a:srgbClr val="3F3F3F"/>
              </a:solidFill>
              <a:latin typeface="Karla"/>
              <a:ea typeface="Karla"/>
              <a:cs typeface="Karla"/>
              <a:sym typeface="Karla"/>
            </a:endParaRPr>
          </a:p>
          <a:p>
            <a:pPr indent="0" lvl="0" marL="0" rtl="0" algn="l">
              <a:spcBef>
                <a:spcPts val="0"/>
              </a:spcBef>
              <a:spcAft>
                <a:spcPts val="0"/>
              </a:spcAft>
              <a:buClr>
                <a:schemeClr val="dk1"/>
              </a:buClr>
              <a:buSzPts val="1100"/>
              <a:buFont typeface="Arial"/>
              <a:buNone/>
            </a:pPr>
            <a:r>
              <a:rPr lang="en" sz="800">
                <a:solidFill>
                  <a:srgbClr val="3F3F3F"/>
                </a:solidFill>
                <a:latin typeface="Karla"/>
                <a:ea typeface="Karla"/>
                <a:cs typeface="Karla"/>
                <a:sym typeface="Karla"/>
              </a:rPr>
              <a:t>[2] Rahman et al., Generating Teammates for Training Robust Ad Hoc Teamwork Agents via Best Response Diversity. TMLR 2023.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[3] Charakorn et al. </a:t>
            </a:r>
            <a:r>
              <a:rPr lang="en" sz="800">
                <a:solidFill>
                  <a:srgbClr val="3F3F3F"/>
                </a:solidFill>
                <a:latin typeface="Karla"/>
                <a:ea typeface="Karla"/>
                <a:cs typeface="Karla"/>
                <a:sym typeface="Karla"/>
              </a:rPr>
              <a:t>Diversity Is Not All You Need: Training A Robust Cooperative Agent Needs Specialist Partners. NeurIPS 2024.</a:t>
            </a:r>
            <a:endParaRPr sz="800">
              <a:solidFill>
                <a:srgbClr val="3F3F3F"/>
              </a:solidFill>
              <a:latin typeface="Karla"/>
              <a:ea typeface="Karla"/>
              <a:cs typeface="Karla"/>
              <a:sym typeface="Karla"/>
            </a:endParaRPr>
          </a:p>
        </p:txBody>
      </p:sp>
      <p:grpSp>
        <p:nvGrpSpPr>
          <p:cNvPr id="813" name="Google Shape;813;p55"/>
          <p:cNvGrpSpPr/>
          <p:nvPr/>
        </p:nvGrpSpPr>
        <p:grpSpPr>
          <a:xfrm>
            <a:off x="512618" y="2773821"/>
            <a:ext cx="3225256" cy="1587079"/>
            <a:chOff x="189300" y="2721500"/>
            <a:chExt cx="3763426" cy="1851901"/>
          </a:xfrm>
        </p:grpSpPr>
        <p:pic>
          <p:nvPicPr>
            <p:cNvPr id="814" name="Google Shape;814;p55"/>
            <p:cNvPicPr preferRelativeResize="0"/>
            <p:nvPr/>
          </p:nvPicPr>
          <p:blipFill rotWithShape="1">
            <a:blip r:embed="rId3">
              <a:alphaModFix/>
            </a:blip>
            <a:srcRect b="18261" l="-2765" r="-2765" t="0"/>
            <a:stretch/>
          </p:blipFill>
          <p:spPr>
            <a:xfrm>
              <a:off x="189300" y="2933575"/>
              <a:ext cx="3763426" cy="1639826"/>
            </a:xfrm>
            <a:prstGeom prst="rect">
              <a:avLst/>
            </a:prstGeom>
            <a:noFill/>
            <a:ln>
              <a:noFill/>
            </a:ln>
          </p:spPr>
        </p:pic>
        <p:sp>
          <p:nvSpPr>
            <p:cNvPr id="815" name="Google Shape;815;p55"/>
            <p:cNvSpPr txBox="1"/>
            <p:nvPr/>
          </p:nvSpPr>
          <p:spPr>
            <a:xfrm>
              <a:off x="302725" y="2721500"/>
              <a:ext cx="648900" cy="261600"/>
            </a:xfrm>
            <a:prstGeom prst="rect">
              <a:avLst/>
            </a:prstGeom>
            <a:noFill/>
            <a:ln>
              <a:noFill/>
            </a:ln>
          </p:spPr>
          <p:txBody>
            <a:bodyPr anchorCtr="0" anchor="t" bIns="78350" lIns="78350" spcFirstLastPara="1" rIns="78350" wrap="square" tIns="78350">
              <a:noAutofit/>
            </a:bodyPr>
            <a:lstStyle/>
            <a:p>
              <a:pPr indent="0" lvl="0" marL="0" rtl="0" algn="l">
                <a:spcBef>
                  <a:spcPts val="0"/>
                </a:spcBef>
                <a:spcAft>
                  <a:spcPts val="0"/>
                </a:spcAft>
                <a:buNone/>
              </a:pPr>
              <a:r>
                <a:rPr lang="en" sz="686" u="sng">
                  <a:solidFill>
                    <a:schemeClr val="hlink"/>
                  </a:solidFill>
                  <a:latin typeface="Helvetica Neue"/>
                  <a:ea typeface="Helvetica Neue"/>
                  <a:cs typeface="Helvetica Neue"/>
                  <a:sym typeface="Helvetica Neue"/>
                  <a:hlinkClick r:id="rId4"/>
                </a:rPr>
                <a:t>source</a:t>
              </a:r>
              <a:endParaRPr sz="686">
                <a:solidFill>
                  <a:srgbClr val="9E9E9E"/>
                </a:solidFill>
                <a:latin typeface="Helvetica Neue"/>
                <a:ea typeface="Helvetica Neue"/>
                <a:cs typeface="Helvetica Neue"/>
                <a:sym typeface="Helvetica Neue"/>
              </a:endParaRPr>
            </a:p>
          </p:txBody>
        </p:sp>
      </p:grpSp>
      <p:grpSp>
        <p:nvGrpSpPr>
          <p:cNvPr id="816" name="Google Shape;816;p55"/>
          <p:cNvGrpSpPr/>
          <p:nvPr/>
        </p:nvGrpSpPr>
        <p:grpSpPr>
          <a:xfrm>
            <a:off x="4107375" y="2943053"/>
            <a:ext cx="3700800" cy="1365600"/>
            <a:chOff x="63175" y="5200503"/>
            <a:chExt cx="3700800" cy="1365600"/>
          </a:xfrm>
        </p:grpSpPr>
        <p:sp>
          <p:nvSpPr>
            <p:cNvPr id="817" name="Google Shape;817;p55"/>
            <p:cNvSpPr/>
            <p:nvPr/>
          </p:nvSpPr>
          <p:spPr>
            <a:xfrm>
              <a:off x="63175" y="5200503"/>
              <a:ext cx="3700800" cy="1365600"/>
            </a:xfrm>
            <a:prstGeom prst="roundRect">
              <a:avLst>
                <a:gd fmla="val 16667" name="adj"/>
              </a:avLst>
            </a:prstGeom>
            <a:solidFill>
              <a:srgbClr val="F9FAFC"/>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NOTATION</a:t>
              </a:r>
              <a:endParaRPr b="1"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SP (self-play)</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XP (cross-</a:t>
              </a:r>
              <a:r>
                <a:rPr b="1" lang="en" sz="1200">
                  <a:solidFill>
                    <a:schemeClr val="dk2"/>
                  </a:solidFill>
                  <a:latin typeface="Helvetica Neue"/>
                  <a:ea typeface="Helvetica Neue"/>
                  <a:cs typeface="Helvetica Neue"/>
                  <a:sym typeface="Helvetica Neue"/>
                </a:rPr>
                <a:t>play</a:t>
              </a:r>
              <a:r>
                <a:rPr b="1" lang="en" sz="1200">
                  <a:solidFill>
                    <a:schemeClr val="dk2"/>
                  </a:solidFill>
                  <a:latin typeface="Helvetica Neue"/>
                  <a:ea typeface="Helvetica Neue"/>
                  <a:cs typeface="Helvetica Neue"/>
                  <a:sym typeface="Helvetica Neue"/>
                </a:rPr>
                <a:t>)</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SP</a:t>
              </a:r>
              <a:r>
                <a:rPr lang="en" sz="1200">
                  <a:solidFill>
                    <a:schemeClr val="dk2"/>
                  </a:solidFill>
                  <a:latin typeface="Helvetica Neue"/>
                  <a:ea typeface="Helvetica Neue"/>
                  <a:cs typeface="Helvetica Neue"/>
                  <a:sym typeface="Helvetica Neue"/>
                </a:rPr>
                <a:t>:                                   </a:t>
              </a: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XP</a:t>
              </a:r>
              <a:r>
                <a:rPr lang="en" sz="1200">
                  <a:solidFill>
                    <a:schemeClr val="dk2"/>
                  </a:solidFill>
                  <a:latin typeface="Helvetica Neue"/>
                  <a:ea typeface="Helvetica Neue"/>
                  <a:cs typeface="Helvetica Neue"/>
                  <a:sym typeface="Helvetica Neue"/>
                </a:rPr>
                <a:t>:                          </a:t>
              </a:r>
              <a:endParaRPr sz="1200">
                <a:solidFill>
                  <a:schemeClr val="dk2"/>
                </a:solidFill>
                <a:latin typeface="Helvetica Neue"/>
                <a:ea typeface="Helvetica Neue"/>
                <a:cs typeface="Helvetica Neue"/>
                <a:sym typeface="Helvetica Neue"/>
              </a:endParaRPr>
            </a:p>
          </p:txBody>
        </p:sp>
        <p:pic>
          <p:nvPicPr>
            <p:cNvPr id="818" name="Google Shape;818;p55" title="{&quot;red&quot;:89,&quot;green&quot;:89,&quot;blue&quot;:89,&quot;origURL&quot;:&quot;https://saxarona.github.io/mathjax-viewer/?input=%5Cpi%5E%7B-i%7D%2C%20%5Ctext%7BBR%7D(%5Cpi%5E%7B-i%7D)#0&quot;,&quot;size&quot;:12,&quot;width&quot;:388.53543307086613,&quot;height&quot;:127.08661417322834,&quot;slideId&quot;:&quot;g3fa9b76b2cb_0_166&quot;,&quot;pageElementId&quot;:&quot;g3fb47bebb65_9_124&quot;,&quot;spaceCount&quot;:22,&quot;spaceStart&quot;:46}"/>
            <p:cNvPicPr preferRelativeResize="0"/>
            <p:nvPr/>
          </p:nvPicPr>
          <p:blipFill>
            <a:blip r:embed="rId5">
              <a:alphaModFix/>
            </a:blip>
            <a:stretch>
              <a:fillRect/>
            </a:stretch>
          </p:blipFill>
          <p:spPr>
            <a:xfrm>
              <a:off x="2753193" y="5616038"/>
              <a:ext cx="936117" cy="180022"/>
            </a:xfrm>
            <a:prstGeom prst="rect">
              <a:avLst/>
            </a:prstGeom>
            <a:noFill/>
            <a:ln>
              <a:noFill/>
            </a:ln>
          </p:spPr>
        </p:pic>
        <p:pic>
          <p:nvPicPr>
            <p:cNvPr id="819" name="Google Shape;819;p55" title="{&quot;red&quot;:89,&quot;green&quot;:89,&quot;blue&quot;:89,&quot;origURL&quot;:&quot;https://saxarona.github.io/mathjax-viewer/?input=%5Cpi%5E%7B-i%7D%2C%20%5Cpi%5E%5Ctext%7Bego%7D#0&quot;,&quot;size&quot;:12,&quot;width&quot;:388.53543307086613,&quot;height&quot;:127.08661417322834,&quot;slideId&quot;:&quot;g3fa9b76b2cb_0_166&quot;,&quot;pageElementId&quot;:&quot;g3fb47bebb65_9_124&quot;,&quot;spaceCount&quot;:14,&quot;spaceStart&quot;:108}"/>
            <p:cNvPicPr preferRelativeResize="0"/>
            <p:nvPr/>
          </p:nvPicPr>
          <p:blipFill>
            <a:blip r:embed="rId6">
              <a:alphaModFix/>
            </a:blip>
            <a:stretch>
              <a:fillRect/>
            </a:stretch>
          </p:blipFill>
          <p:spPr>
            <a:xfrm>
              <a:off x="2874369" y="5890754"/>
              <a:ext cx="600075" cy="168021"/>
            </a:xfrm>
            <a:prstGeom prst="rect">
              <a:avLst/>
            </a:prstGeom>
            <a:noFill/>
            <a:ln>
              <a:noFill/>
            </a:ln>
          </p:spPr>
        </p:pic>
        <p:pic>
          <p:nvPicPr>
            <p:cNvPr id="820" name="Google Shape;820;p55" title="{&quot;red&quot;:89,&quot;green&quot;:89,&quot;blue&quot;:89,&quot;origURL&quot;:&quot;https://saxarona.github.io/mathjax-viewer/?input=V(s_0%20%7C%20%5Cpi%5E%7B-i%7D%2C%20%5Cpi%5E%5Ctext%7Bego%7D)#0&quot;,&quot;size&quot;:12,&quot;width&quot;:388.53543307086613,&quot;height&quot;:127.08661417322834,&quot;slideId&quot;:&quot;g3fa9b76b2cb_0_166&quot;,&quot;pageElementId&quot;:&quot;g3fb47bebb65_9_124&quot;,&quot;spaceCount&quot;:25,&quot;spaceStart&quot;:165}"/>
            <p:cNvPicPr preferRelativeResize="0"/>
            <p:nvPr/>
          </p:nvPicPr>
          <p:blipFill>
            <a:blip r:embed="rId7">
              <a:alphaModFix/>
            </a:blip>
            <a:stretch>
              <a:fillRect/>
            </a:stretch>
          </p:blipFill>
          <p:spPr>
            <a:xfrm>
              <a:off x="2287202" y="6181393"/>
              <a:ext cx="1068134" cy="180022"/>
            </a:xfrm>
            <a:prstGeom prst="rect">
              <a:avLst/>
            </a:prstGeom>
            <a:noFill/>
            <a:ln>
              <a:noFill/>
            </a:ln>
          </p:spPr>
        </p:pic>
        <p:pic>
          <p:nvPicPr>
            <p:cNvPr id="821" name="Google Shape;821;p55" title="{&quot;red&quot;:89,&quot;green&quot;:89,&quot;blue&quot;:89,&quot;origURL&quot;:&quot;https://saxarona.github.io/mathjax-viewer/?input=V(s_0%20%7C%20%5Cpi%5E%7B-i%7D%2C%20%5Ctext%7BBR%7D(%5Cpi%5E%7B-i%7D))#0&quot;,&quot;size&quot;:12,&quot;width&quot;:216.4015748031496,&quot;height&quot;:52.86614173228347,&quot;slideId&quot;:&quot;g3fb47bebb65_9_125&quot;,&quot;pageElementId&quot;:&quot;g3fb47bebb65_9_132&quot;,&quot;spaceCount&quot;:33,&quot;spaceStart&quot;:0}"/>
            <p:cNvPicPr preferRelativeResize="0"/>
            <p:nvPr/>
          </p:nvPicPr>
          <p:blipFill>
            <a:blip r:embed="rId8">
              <a:alphaModFix/>
            </a:blip>
            <a:stretch>
              <a:fillRect/>
            </a:stretch>
          </p:blipFill>
          <p:spPr>
            <a:xfrm>
              <a:off x="514923" y="6173585"/>
              <a:ext cx="1404176" cy="180022"/>
            </a:xfrm>
            <a:prstGeom prst="rect">
              <a:avLst/>
            </a:prstGeom>
            <a:noFill/>
            <a:ln>
              <a:noFill/>
            </a:ln>
          </p:spPr>
        </p:pic>
      </p:grpSp>
      <p:sp>
        <p:nvSpPr>
          <p:cNvPr id="822" name="Google Shape;822;p55"/>
          <p:cNvSpPr txBox="1"/>
          <p:nvPr>
            <p:ph idx="1" type="body"/>
          </p:nvPr>
        </p:nvSpPr>
        <p:spPr>
          <a:xfrm>
            <a:off x="457200" y="1312700"/>
            <a:ext cx="8229600" cy="1365600"/>
          </a:xfrm>
          <a:prstGeom prst="rect">
            <a:avLst/>
          </a:prstGeom>
        </p:spPr>
        <p:txBody>
          <a:bodyPr anchorCtr="0" anchor="t" bIns="45700" lIns="91425" spcFirstLastPara="1" rIns="91425" wrap="square" tIns="45700">
            <a:normAutofit/>
          </a:bodyPr>
          <a:lstStyle/>
          <a:p>
            <a:pPr indent="-330200" lvl="0" marL="457200" rtl="0" algn="l">
              <a:spcBef>
                <a:spcPts val="360"/>
              </a:spcBef>
              <a:spcAft>
                <a:spcPts val="0"/>
              </a:spcAft>
              <a:buClr>
                <a:schemeClr val="dk1"/>
              </a:buClr>
              <a:buSzPts val="1600"/>
              <a:buChar char="●"/>
            </a:pPr>
            <a:r>
              <a:rPr lang="en" sz="1600">
                <a:solidFill>
                  <a:schemeClr val="dk1"/>
                </a:solidFill>
              </a:rPr>
              <a:t>Key challenge of naive regret maximization is </a:t>
            </a:r>
            <a:r>
              <a:rPr b="1" lang="en" sz="1600">
                <a:solidFill>
                  <a:schemeClr val="dk1"/>
                </a:solidFill>
              </a:rPr>
              <a:t>sabotage</a:t>
            </a:r>
            <a:r>
              <a:rPr baseline="30000" lang="en" sz="1600">
                <a:solidFill>
                  <a:schemeClr val="dk1"/>
                </a:solidFill>
              </a:rPr>
              <a:t>[1, 2, 3]</a:t>
            </a:r>
            <a:endParaRPr i="1"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We provide a new definition of sabotage based on </a:t>
            </a:r>
            <a:r>
              <a:rPr b="1" lang="en" sz="1600">
                <a:solidFill>
                  <a:schemeClr val="dk1"/>
                </a:solidFill>
              </a:rPr>
              <a:t>competence</a:t>
            </a:r>
            <a:r>
              <a:rPr lang="en" sz="1600">
                <a:solidFill>
                  <a:schemeClr val="dk1"/>
                </a:solidFill>
              </a:rPr>
              <a:t> and motivate why it improves over previous definitions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We provide a </a:t>
            </a:r>
            <a:r>
              <a:rPr b="1" lang="en" sz="1600">
                <a:solidFill>
                  <a:schemeClr val="dk1"/>
                </a:solidFill>
              </a:rPr>
              <a:t>constrained regret maximization objective</a:t>
            </a:r>
            <a:r>
              <a:rPr lang="en" sz="1600">
                <a:solidFill>
                  <a:schemeClr val="dk1"/>
                </a:solidFill>
              </a:rPr>
              <a:t> with bounds</a:t>
            </a:r>
            <a:endParaRPr sz="1600">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graphicFrame>
        <p:nvGraphicFramePr>
          <p:cNvPr id="827" name="Google Shape;827;p56"/>
          <p:cNvGraphicFramePr/>
          <p:nvPr/>
        </p:nvGraphicFramePr>
        <p:xfrm>
          <a:off x="1484365" y="2469505"/>
          <a:ext cx="3000000" cy="3000000"/>
        </p:xfrm>
        <a:graphic>
          <a:graphicData uri="http://schemas.openxmlformats.org/drawingml/2006/table">
            <a:tbl>
              <a:tblPr>
                <a:noFill/>
                <a:tableStyleId>{2BEB2477-DB73-4495-98C1-5565B4ECCE86}</a:tableStyleId>
              </a:tblPr>
              <a:tblGrid>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828" name="Google Shape;828;p56"/>
          <p:cNvSpPr txBox="1"/>
          <p:nvPr>
            <p:ph type="title"/>
          </p:nvPr>
        </p:nvSpPr>
        <p:spPr>
          <a:xfrm>
            <a:off x="340186" y="212082"/>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400"/>
              <a:t>Regret Maximizing Teammates Encourage Ego Agent to Learn New Conventions</a:t>
            </a:r>
            <a:endParaRPr b="1" sz="2400"/>
          </a:p>
        </p:txBody>
      </p:sp>
      <p:sp>
        <p:nvSpPr>
          <p:cNvPr id="829" name="Google Shape;829;p5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30" name="Google Shape;830;p56"/>
          <p:cNvSpPr txBox="1"/>
          <p:nvPr/>
        </p:nvSpPr>
        <p:spPr>
          <a:xfrm>
            <a:off x="1519631" y="1919502"/>
            <a:ext cx="1994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EXAMPLE 1 </a:t>
            </a:r>
            <a:endParaRPr b="1" sz="1200">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(MATCHING PENNIES)</a:t>
            </a:r>
            <a:endParaRPr b="1" sz="1200">
              <a:solidFill>
                <a:schemeClr val="dk2"/>
              </a:solidFill>
              <a:latin typeface="Helvetica Neue"/>
              <a:ea typeface="Helvetica Neue"/>
              <a:cs typeface="Helvetica Neue"/>
              <a:sym typeface="Helvetica Neue"/>
            </a:endParaRPr>
          </a:p>
        </p:txBody>
      </p:sp>
      <p:sp>
        <p:nvSpPr>
          <p:cNvPr id="831" name="Google Shape;831;p56"/>
          <p:cNvSpPr txBox="1"/>
          <p:nvPr/>
        </p:nvSpPr>
        <p:spPr>
          <a:xfrm>
            <a:off x="4662075" y="1568800"/>
            <a:ext cx="2591400" cy="1188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Regret Computation:</a:t>
            </a:r>
            <a:endParaRPr b="1">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(H)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(H) = 1 - 1 = 0</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(T)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(T) = 1 - 0 = 1</a:t>
            </a:r>
            <a:endParaRPr b="1">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p:txBody>
      </p:sp>
      <p:sp>
        <p:nvSpPr>
          <p:cNvPr id="832" name="Google Shape;832;p56"/>
          <p:cNvSpPr/>
          <p:nvPr/>
        </p:nvSpPr>
        <p:spPr>
          <a:xfrm>
            <a:off x="1437930" y="2900188"/>
            <a:ext cx="1671600" cy="306300"/>
          </a:xfrm>
          <a:prstGeom prst="rect">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33" name="Google Shape;833;p56"/>
          <p:cNvSpPr/>
          <p:nvPr/>
        </p:nvSpPr>
        <p:spPr>
          <a:xfrm>
            <a:off x="2629135" y="2474656"/>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34" name="Google Shape;834;p56"/>
          <p:cNvSpPr txBox="1"/>
          <p:nvPr/>
        </p:nvSpPr>
        <p:spPr>
          <a:xfrm>
            <a:off x="340175" y="4494300"/>
            <a:ext cx="48816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latin typeface="Helvetica Neue"/>
                <a:ea typeface="Helvetica Neue"/>
                <a:cs typeface="Helvetica Neue"/>
                <a:sym typeface="Helvetica Neue"/>
              </a:rPr>
              <a:t>*</a:t>
            </a:r>
            <a:r>
              <a:rPr i="1" lang="en" sz="1200">
                <a:solidFill>
                  <a:schemeClr val="dk2"/>
                </a:solidFill>
                <a:highlight>
                  <a:srgbClr val="FFFBB6"/>
                </a:highlight>
                <a:latin typeface="Helvetica Neue"/>
                <a:ea typeface="Helvetica Neue"/>
                <a:cs typeface="Helvetica Neue"/>
                <a:sym typeface="Helvetica Neue"/>
              </a:rPr>
              <a:t>Ego</a:t>
            </a:r>
            <a:r>
              <a:rPr i="1" lang="en" sz="1200">
                <a:solidFill>
                  <a:schemeClr val="dk2"/>
                </a:solidFill>
                <a:latin typeface="Helvetica Neue"/>
                <a:ea typeface="Helvetica Neue"/>
                <a:cs typeface="Helvetica Neue"/>
                <a:sym typeface="Helvetica Neue"/>
              </a:rPr>
              <a:t> is row player; </a:t>
            </a:r>
            <a:r>
              <a:rPr i="1" lang="en" sz="1200">
                <a:solidFill>
                  <a:schemeClr val="dk2"/>
                </a:solidFill>
                <a:highlight>
                  <a:srgbClr val="B1CDFF"/>
                </a:highlight>
                <a:latin typeface="Helvetica Neue"/>
                <a:ea typeface="Helvetica Neue"/>
                <a:cs typeface="Helvetica Neue"/>
                <a:sym typeface="Helvetica Neue"/>
              </a:rPr>
              <a:t>teammate</a:t>
            </a:r>
            <a:r>
              <a:rPr i="1" lang="en" sz="1200">
                <a:solidFill>
                  <a:schemeClr val="dk2"/>
                </a:solidFill>
                <a:latin typeface="Helvetica Neue"/>
                <a:ea typeface="Helvetica Neue"/>
                <a:cs typeface="Helvetica Neue"/>
                <a:sym typeface="Helvetica Neue"/>
              </a:rPr>
              <a:t> is column player</a:t>
            </a:r>
            <a:endParaRPr i="1" sz="1200">
              <a:solidFill>
                <a:schemeClr val="dk2"/>
              </a:solidFill>
              <a:latin typeface="Helvetica Neue"/>
              <a:ea typeface="Helvetica Neue"/>
              <a:cs typeface="Helvetica Neue"/>
              <a:sym typeface="Helvetica Neue"/>
            </a:endParaRPr>
          </a:p>
        </p:txBody>
      </p:sp>
      <p:grpSp>
        <p:nvGrpSpPr>
          <p:cNvPr id="835" name="Google Shape;835;p56"/>
          <p:cNvGrpSpPr/>
          <p:nvPr/>
        </p:nvGrpSpPr>
        <p:grpSpPr>
          <a:xfrm>
            <a:off x="4107375" y="2943053"/>
            <a:ext cx="3700800" cy="1365600"/>
            <a:chOff x="63175" y="5200503"/>
            <a:chExt cx="3700800" cy="1365600"/>
          </a:xfrm>
        </p:grpSpPr>
        <p:sp>
          <p:nvSpPr>
            <p:cNvPr id="836" name="Google Shape;836;p56"/>
            <p:cNvSpPr/>
            <p:nvPr/>
          </p:nvSpPr>
          <p:spPr>
            <a:xfrm>
              <a:off x="63175" y="5200503"/>
              <a:ext cx="3700800" cy="1365600"/>
            </a:xfrm>
            <a:prstGeom prst="roundRect">
              <a:avLst>
                <a:gd fmla="val 16667" name="adj"/>
              </a:avLst>
            </a:prstGeom>
            <a:solidFill>
              <a:srgbClr val="F9FAFC"/>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Clr>
                  <a:schemeClr val="dk1"/>
                </a:buClr>
                <a:buSzPts val="1100"/>
                <a:buFont typeface="Arial"/>
                <a:buNone/>
              </a:pPr>
              <a:r>
                <a:rPr b="1" lang="en" sz="1200">
                  <a:solidFill>
                    <a:schemeClr val="dk2"/>
                  </a:solidFill>
                  <a:latin typeface="Helvetica Neue"/>
                  <a:ea typeface="Helvetica Neue"/>
                  <a:cs typeface="Helvetica Neue"/>
                  <a:sym typeface="Helvetica Neue"/>
                </a:rPr>
                <a:t>NOTATION</a:t>
              </a:r>
              <a:endParaRPr b="1"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SP (self-play)</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Helvetica Neue"/>
                  <a:ea typeface="Helvetica Neue"/>
                  <a:cs typeface="Helvetica Neue"/>
                  <a:sym typeface="Helvetica Neue"/>
                </a:rPr>
                <a:t>XP (cross-</a:t>
              </a:r>
              <a:r>
                <a:rPr b="1" lang="en" sz="1200">
                  <a:solidFill>
                    <a:schemeClr val="dk2"/>
                  </a:solidFill>
                  <a:latin typeface="Helvetica Neue"/>
                  <a:ea typeface="Helvetica Neue"/>
                  <a:cs typeface="Helvetica Neue"/>
                  <a:sym typeface="Helvetica Neue"/>
                </a:rPr>
                <a:t>play</a:t>
              </a:r>
              <a:r>
                <a:rPr b="1" lang="en" sz="1200">
                  <a:solidFill>
                    <a:schemeClr val="dk2"/>
                  </a:solidFill>
                  <a:latin typeface="Helvetica Neue"/>
                  <a:ea typeface="Helvetica Neue"/>
                  <a:cs typeface="Helvetica Neue"/>
                  <a:sym typeface="Helvetica Neue"/>
                </a:rPr>
                <a:t>)</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Clr>
                  <a:schemeClr val="dk1"/>
                </a:buClr>
                <a:buSzPts val="1100"/>
                <a:buFont typeface="Arial"/>
                <a:buNone/>
              </a:pP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SP</a:t>
              </a:r>
              <a:r>
                <a:rPr lang="en" sz="1200">
                  <a:solidFill>
                    <a:schemeClr val="dk2"/>
                  </a:solidFill>
                  <a:latin typeface="Helvetica Neue"/>
                  <a:ea typeface="Helvetica Neue"/>
                  <a:cs typeface="Helvetica Neue"/>
                  <a:sym typeface="Helvetica Neue"/>
                </a:rPr>
                <a:t>:                                   </a:t>
              </a: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XP</a:t>
              </a:r>
              <a:r>
                <a:rPr lang="en" sz="1200">
                  <a:solidFill>
                    <a:schemeClr val="dk2"/>
                  </a:solidFill>
                  <a:latin typeface="Helvetica Neue"/>
                  <a:ea typeface="Helvetica Neue"/>
                  <a:cs typeface="Helvetica Neue"/>
                  <a:sym typeface="Helvetica Neue"/>
                </a:rPr>
                <a:t>:                          </a:t>
              </a:r>
              <a:endParaRPr sz="1200">
                <a:solidFill>
                  <a:schemeClr val="dk2"/>
                </a:solidFill>
                <a:latin typeface="Helvetica Neue"/>
                <a:ea typeface="Helvetica Neue"/>
                <a:cs typeface="Helvetica Neue"/>
                <a:sym typeface="Helvetica Neue"/>
              </a:endParaRPr>
            </a:p>
          </p:txBody>
        </p:sp>
        <p:pic>
          <p:nvPicPr>
            <p:cNvPr id="837" name="Google Shape;837;p56" title="{&quot;red&quot;:89,&quot;green&quot;:89,&quot;blue&quot;:89,&quot;origURL&quot;:&quot;https://saxarona.github.io/mathjax-viewer/?input=%5Cpi%5E%7B-i%7D%2C%20%5Ctext%7BBR%7D(%5Cpi%5E%7B-i%7D)#0&quot;,&quot;size&quot;:12,&quot;width&quot;:388.53543307086613,&quot;height&quot;:127.08661417322834,&quot;slideId&quot;:&quot;g3fa9b76b2cb_0_166&quot;,&quot;pageElementId&quot;:&quot;g3fb47bebb65_9_124&quot;,&quot;spaceCount&quot;:22,&quot;spaceStart&quot;:46}"/>
            <p:cNvPicPr preferRelativeResize="0"/>
            <p:nvPr/>
          </p:nvPicPr>
          <p:blipFill>
            <a:blip r:embed="rId3">
              <a:alphaModFix/>
            </a:blip>
            <a:stretch>
              <a:fillRect/>
            </a:stretch>
          </p:blipFill>
          <p:spPr>
            <a:xfrm>
              <a:off x="2753193" y="5616038"/>
              <a:ext cx="936117" cy="180022"/>
            </a:xfrm>
            <a:prstGeom prst="rect">
              <a:avLst/>
            </a:prstGeom>
            <a:noFill/>
            <a:ln>
              <a:noFill/>
            </a:ln>
          </p:spPr>
        </p:pic>
        <p:pic>
          <p:nvPicPr>
            <p:cNvPr id="838" name="Google Shape;838;p56" title="{&quot;red&quot;:89,&quot;green&quot;:89,&quot;blue&quot;:89,&quot;origURL&quot;:&quot;https://saxarona.github.io/mathjax-viewer/?input=%5Cpi%5E%7B-i%7D%2C%20%5Cpi%5E%5Ctext%7Bego%7D#0&quot;,&quot;size&quot;:12,&quot;width&quot;:388.53543307086613,&quot;height&quot;:127.08661417322834,&quot;slideId&quot;:&quot;g3fa9b76b2cb_0_166&quot;,&quot;pageElementId&quot;:&quot;g3fb47bebb65_9_124&quot;,&quot;spaceCount&quot;:14,&quot;spaceStart&quot;:108}"/>
            <p:cNvPicPr preferRelativeResize="0"/>
            <p:nvPr/>
          </p:nvPicPr>
          <p:blipFill>
            <a:blip r:embed="rId4">
              <a:alphaModFix/>
            </a:blip>
            <a:stretch>
              <a:fillRect/>
            </a:stretch>
          </p:blipFill>
          <p:spPr>
            <a:xfrm>
              <a:off x="2874369" y="5890754"/>
              <a:ext cx="600075" cy="168021"/>
            </a:xfrm>
            <a:prstGeom prst="rect">
              <a:avLst/>
            </a:prstGeom>
            <a:noFill/>
            <a:ln>
              <a:noFill/>
            </a:ln>
          </p:spPr>
        </p:pic>
        <p:pic>
          <p:nvPicPr>
            <p:cNvPr id="839" name="Google Shape;839;p56" title="{&quot;red&quot;:89,&quot;green&quot;:89,&quot;blue&quot;:89,&quot;origURL&quot;:&quot;https://saxarona.github.io/mathjax-viewer/?input=V(s_0%20%7C%20%5Cpi%5E%7B-i%7D%2C%20%5Cpi%5E%5Ctext%7Bego%7D)#0&quot;,&quot;size&quot;:12,&quot;width&quot;:388.53543307086613,&quot;height&quot;:127.08661417322834,&quot;slideId&quot;:&quot;g3fa9b76b2cb_0_166&quot;,&quot;pageElementId&quot;:&quot;g3fb47bebb65_9_124&quot;,&quot;spaceCount&quot;:25,&quot;spaceStart&quot;:165}"/>
            <p:cNvPicPr preferRelativeResize="0"/>
            <p:nvPr/>
          </p:nvPicPr>
          <p:blipFill>
            <a:blip r:embed="rId5">
              <a:alphaModFix/>
            </a:blip>
            <a:stretch>
              <a:fillRect/>
            </a:stretch>
          </p:blipFill>
          <p:spPr>
            <a:xfrm>
              <a:off x="2287202" y="6181393"/>
              <a:ext cx="1068134" cy="180022"/>
            </a:xfrm>
            <a:prstGeom prst="rect">
              <a:avLst/>
            </a:prstGeom>
            <a:noFill/>
            <a:ln>
              <a:noFill/>
            </a:ln>
          </p:spPr>
        </p:pic>
        <p:pic>
          <p:nvPicPr>
            <p:cNvPr id="840" name="Google Shape;840;p56" title="{&quot;red&quot;:89,&quot;green&quot;:89,&quot;blue&quot;:89,&quot;origURL&quot;:&quot;https://saxarona.github.io/mathjax-viewer/?input=V(s_0%20%7C%20%5Cpi%5E%7B-i%7D%2C%20%5Ctext%7BBR%7D(%5Cpi%5E%7B-i%7D))#0&quot;,&quot;size&quot;:12,&quot;width&quot;:216.4015748031496,&quot;height&quot;:52.86614173228347,&quot;slideId&quot;:&quot;g3fb47bebb65_9_125&quot;,&quot;pageElementId&quot;:&quot;g3fb47bebb65_9_132&quot;,&quot;spaceCount&quot;:33,&quot;spaceStart&quot;:0}"/>
            <p:cNvPicPr preferRelativeResize="0"/>
            <p:nvPr/>
          </p:nvPicPr>
          <p:blipFill>
            <a:blip r:embed="rId6">
              <a:alphaModFix/>
            </a:blip>
            <a:stretch>
              <a:fillRect/>
            </a:stretch>
          </p:blipFill>
          <p:spPr>
            <a:xfrm>
              <a:off x="514923" y="6173585"/>
              <a:ext cx="1404176" cy="180022"/>
            </a:xfrm>
            <a:prstGeom prst="rect">
              <a:avLst/>
            </a:prstGeom>
            <a:noFill/>
            <a:ln>
              <a:noFill/>
            </a:ln>
          </p:spPr>
        </p:pic>
      </p:grpSp>
      <p:sp>
        <p:nvSpPr>
          <p:cNvPr id="841" name="Google Shape;841;p56"/>
          <p:cNvSpPr/>
          <p:nvPr/>
        </p:nvSpPr>
        <p:spPr>
          <a:xfrm>
            <a:off x="2086073" y="2469506"/>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41"/>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graphicFrame>
        <p:nvGraphicFramePr>
          <p:cNvPr id="846" name="Google Shape;846;p57"/>
          <p:cNvGraphicFramePr/>
          <p:nvPr/>
        </p:nvGraphicFramePr>
        <p:xfrm>
          <a:off x="1477732" y="2467914"/>
          <a:ext cx="3000000" cy="3000000"/>
        </p:xfrm>
        <a:graphic>
          <a:graphicData uri="http://schemas.openxmlformats.org/drawingml/2006/table">
            <a:tbl>
              <a:tblPr>
                <a:noFill/>
                <a:tableStyleId>{2BEB2477-DB73-4495-98C1-5565B4ECCE86}</a:tableStyleId>
              </a:tblPr>
              <a:tblGrid>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A</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B</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A</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5</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B</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5</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0.01</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847" name="Google Shape;847;p5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48" name="Google Shape;848;p57"/>
          <p:cNvSpPr txBox="1"/>
          <p:nvPr/>
        </p:nvSpPr>
        <p:spPr>
          <a:xfrm>
            <a:off x="441027" y="1245406"/>
            <a:ext cx="48816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latin typeface="Helvetica Neue"/>
                <a:ea typeface="Helvetica Neue"/>
                <a:cs typeface="Helvetica Neue"/>
                <a:sym typeface="Helvetica Neue"/>
              </a:rPr>
              <a:t>*</a:t>
            </a:r>
            <a:r>
              <a:rPr i="1" lang="en" sz="1200">
                <a:solidFill>
                  <a:schemeClr val="dk2"/>
                </a:solidFill>
                <a:highlight>
                  <a:srgbClr val="FFFBB6"/>
                </a:highlight>
                <a:latin typeface="Helvetica Neue"/>
                <a:ea typeface="Helvetica Neue"/>
                <a:cs typeface="Helvetica Neue"/>
                <a:sym typeface="Helvetica Neue"/>
              </a:rPr>
              <a:t>Ego</a:t>
            </a:r>
            <a:r>
              <a:rPr i="1" lang="en" sz="1200">
                <a:solidFill>
                  <a:schemeClr val="dk2"/>
                </a:solidFill>
                <a:latin typeface="Helvetica Neue"/>
                <a:ea typeface="Helvetica Neue"/>
                <a:cs typeface="Helvetica Neue"/>
                <a:sym typeface="Helvetica Neue"/>
              </a:rPr>
              <a:t> is row player; </a:t>
            </a:r>
            <a:r>
              <a:rPr i="1" lang="en" sz="1200">
                <a:solidFill>
                  <a:schemeClr val="dk2"/>
                </a:solidFill>
                <a:highlight>
                  <a:srgbClr val="B1CDFF"/>
                </a:highlight>
                <a:latin typeface="Helvetica Neue"/>
                <a:ea typeface="Helvetica Neue"/>
                <a:cs typeface="Helvetica Neue"/>
                <a:sym typeface="Helvetica Neue"/>
              </a:rPr>
              <a:t>teammate</a:t>
            </a:r>
            <a:r>
              <a:rPr i="1" lang="en" sz="1200">
                <a:solidFill>
                  <a:schemeClr val="dk2"/>
                </a:solidFill>
                <a:latin typeface="Helvetica Neue"/>
                <a:ea typeface="Helvetica Neue"/>
                <a:cs typeface="Helvetica Neue"/>
                <a:sym typeface="Helvetica Neue"/>
              </a:rPr>
              <a:t> is column player</a:t>
            </a:r>
            <a:endParaRPr i="1" sz="1200">
              <a:solidFill>
                <a:schemeClr val="dk2"/>
              </a:solidFill>
              <a:latin typeface="Helvetica Neue"/>
              <a:ea typeface="Helvetica Neue"/>
              <a:cs typeface="Helvetica Neue"/>
              <a:sym typeface="Helvetica Neue"/>
            </a:endParaRPr>
          </a:p>
        </p:txBody>
      </p:sp>
      <p:sp>
        <p:nvSpPr>
          <p:cNvPr id="849" name="Google Shape;849;p57"/>
          <p:cNvSpPr txBox="1"/>
          <p:nvPr/>
        </p:nvSpPr>
        <p:spPr>
          <a:xfrm>
            <a:off x="1518282" y="2027202"/>
            <a:ext cx="1994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EXAMPLE 2</a:t>
            </a:r>
            <a:endParaRPr b="1" sz="1200">
              <a:solidFill>
                <a:schemeClr val="dk2"/>
              </a:solidFill>
              <a:latin typeface="Helvetica Neue"/>
              <a:ea typeface="Helvetica Neue"/>
              <a:cs typeface="Helvetica Neue"/>
              <a:sym typeface="Helvetica Neue"/>
            </a:endParaRPr>
          </a:p>
        </p:txBody>
      </p:sp>
      <p:sp>
        <p:nvSpPr>
          <p:cNvPr id="850" name="Google Shape;850;p57"/>
          <p:cNvSpPr/>
          <p:nvPr/>
        </p:nvSpPr>
        <p:spPr>
          <a:xfrm>
            <a:off x="2640557" y="2474639"/>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51" name="Google Shape;851;p57"/>
          <p:cNvSpPr/>
          <p:nvPr/>
        </p:nvSpPr>
        <p:spPr>
          <a:xfrm>
            <a:off x="1518271" y="2915788"/>
            <a:ext cx="1590600" cy="306300"/>
          </a:xfrm>
          <a:prstGeom prst="rect">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52" name="Google Shape;852;p57"/>
          <p:cNvSpPr txBox="1"/>
          <p:nvPr>
            <p:ph type="title"/>
          </p:nvPr>
        </p:nvSpPr>
        <p:spPr>
          <a:xfrm>
            <a:off x="357736" y="17480"/>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400"/>
              <a:t>Regret Maximization Can Also Lead to Sabotage</a:t>
            </a:r>
            <a:endParaRPr b="1" sz="2400"/>
          </a:p>
        </p:txBody>
      </p:sp>
      <p:sp>
        <p:nvSpPr>
          <p:cNvPr id="853" name="Google Shape;853;p57"/>
          <p:cNvSpPr txBox="1"/>
          <p:nvPr/>
        </p:nvSpPr>
        <p:spPr>
          <a:xfrm>
            <a:off x="3893725" y="1582775"/>
            <a:ext cx="4459200" cy="1188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Regret Computation:</a:t>
            </a:r>
            <a:endParaRPr b="1">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Clr>
                <a:schemeClr val="dk1"/>
              </a:buClr>
              <a:buSzPts val="1100"/>
              <a:buFont typeface="Arial"/>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(A)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(A) = 5 - 5 = 0</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(B)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(B) = 0.01 - 0 = 0.01</a:t>
            </a:r>
            <a:endParaRPr>
              <a:solidFill>
                <a:schemeClr val="dk2"/>
              </a:solidFill>
              <a:latin typeface="Helvetica Neue"/>
              <a:ea typeface="Helvetica Neue"/>
              <a:cs typeface="Helvetica Neue"/>
              <a:sym typeface="Helvetica Neue"/>
            </a:endParaRPr>
          </a:p>
        </p:txBody>
      </p:sp>
      <p:sp>
        <p:nvSpPr>
          <p:cNvPr id="854" name="Google Shape;854;p57"/>
          <p:cNvSpPr txBox="1"/>
          <p:nvPr/>
        </p:nvSpPr>
        <p:spPr>
          <a:xfrm>
            <a:off x="104666" y="4511285"/>
            <a:ext cx="7155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Sarkar et al., Diverse Conventions in Human-AI Collaboration. NeurIPS 2023.</a:t>
            </a:r>
            <a:endParaRPr sz="800">
              <a:solidFill>
                <a:srgbClr val="3F3F3F"/>
              </a:solidFill>
              <a:latin typeface="Karla"/>
              <a:ea typeface="Karla"/>
              <a:cs typeface="Karla"/>
              <a:sym typeface="Karla"/>
            </a:endParaRPr>
          </a:p>
          <a:p>
            <a:pPr indent="0" lvl="0" marL="0" rtl="0" algn="l">
              <a:spcBef>
                <a:spcPts val="0"/>
              </a:spcBef>
              <a:spcAft>
                <a:spcPts val="0"/>
              </a:spcAft>
              <a:buClr>
                <a:schemeClr val="dk1"/>
              </a:buClr>
              <a:buSzPts val="1100"/>
              <a:buFont typeface="Arial"/>
              <a:buNone/>
            </a:pPr>
            <a:r>
              <a:rPr lang="en" sz="800">
                <a:solidFill>
                  <a:srgbClr val="3F3F3F"/>
                </a:solidFill>
                <a:latin typeface="Karla"/>
                <a:ea typeface="Karla"/>
                <a:cs typeface="Karla"/>
                <a:sym typeface="Karla"/>
              </a:rPr>
              <a:t>[2] Rahman et al., Generating Teammates for Training Robust Ad Hoc Teamwork Agents via Best Response Diversity. TMLR 2023.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[3] Charakorn et al. Diversity Is Not All You Need: Training A Robust Cooperative Agent Needs Specialist Partners. NeurIPS 2024.</a:t>
            </a:r>
            <a:endParaRPr sz="800">
              <a:solidFill>
                <a:srgbClr val="3F3F3F"/>
              </a:solidFill>
              <a:latin typeface="Karla"/>
              <a:ea typeface="Karla"/>
              <a:cs typeface="Karla"/>
              <a:sym typeface="Karla"/>
            </a:endParaRPr>
          </a:p>
        </p:txBody>
      </p:sp>
      <p:sp>
        <p:nvSpPr>
          <p:cNvPr id="855" name="Google Shape;855;p57"/>
          <p:cNvSpPr txBox="1"/>
          <p:nvPr/>
        </p:nvSpPr>
        <p:spPr>
          <a:xfrm>
            <a:off x="3621600" y="2771375"/>
            <a:ext cx="5155200" cy="16467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2"/>
              </a:buClr>
              <a:buSzPts val="1400"/>
              <a:buFont typeface="Helvetica Neue"/>
              <a:buChar char="●"/>
            </a:pPr>
            <a:r>
              <a:rPr lang="en">
                <a:solidFill>
                  <a:schemeClr val="dk2"/>
                </a:solidFill>
                <a:latin typeface="Helvetica Neue"/>
                <a:ea typeface="Helvetica Neue"/>
                <a:cs typeface="Helvetica Neue"/>
                <a:sym typeface="Helvetica Neue"/>
              </a:rPr>
              <a:t>Ego agent must now learn to deal </a:t>
            </a:r>
            <a:r>
              <a:rPr lang="en">
                <a:solidFill>
                  <a:schemeClr val="dk2"/>
                </a:solidFill>
                <a:latin typeface="Helvetica Neue"/>
                <a:ea typeface="Helvetica Neue"/>
                <a:cs typeface="Helvetica Neue"/>
                <a:sym typeface="Helvetica Neue"/>
              </a:rPr>
              <a:t>with</a:t>
            </a:r>
            <a:r>
              <a:rPr lang="en">
                <a:solidFill>
                  <a:schemeClr val="dk2"/>
                </a:solidFill>
                <a:latin typeface="Helvetica Neue"/>
                <a:ea typeface="Helvetica Neue"/>
                <a:cs typeface="Helvetica Neue"/>
                <a:sym typeface="Helvetica Neue"/>
              </a:rPr>
              <a:t> teammates playing B, which we don’t expect to encounter at evaluation time because they are incompetent</a:t>
            </a:r>
            <a:endParaRPr>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chemeClr val="dk2"/>
              </a:buClr>
              <a:buSzPts val="1400"/>
              <a:buFont typeface="Helvetica Neue"/>
              <a:buChar char="●"/>
            </a:pPr>
            <a:r>
              <a:rPr lang="en">
                <a:solidFill>
                  <a:schemeClr val="dk2"/>
                </a:solidFill>
                <a:latin typeface="Helvetica Neue"/>
                <a:ea typeface="Helvetica Neue"/>
                <a:cs typeface="Helvetica Neue"/>
                <a:sym typeface="Helvetica Neue"/>
              </a:rPr>
              <a:t>Prior work has</a:t>
            </a:r>
            <a:r>
              <a:rPr b="1" lang="en">
                <a:solidFill>
                  <a:schemeClr val="dk2"/>
                </a:solidFill>
                <a:latin typeface="Helvetica Neue"/>
                <a:ea typeface="Helvetica Neue"/>
                <a:cs typeface="Helvetica Neue"/>
                <a:sym typeface="Helvetica Neue"/>
              </a:rPr>
              <a:t> </a:t>
            </a:r>
            <a:r>
              <a:rPr lang="en">
                <a:solidFill>
                  <a:schemeClr val="dk2"/>
                </a:solidFill>
                <a:latin typeface="Helvetica Neue"/>
                <a:ea typeface="Helvetica Neue"/>
                <a:cs typeface="Helvetica Neue"/>
                <a:sym typeface="Helvetica Neue"/>
              </a:rPr>
              <a:t>called this teammate behavior </a:t>
            </a:r>
            <a:r>
              <a:rPr b="1" lang="en">
                <a:solidFill>
                  <a:schemeClr val="dk2"/>
                </a:solidFill>
                <a:latin typeface="Helvetica Neue"/>
                <a:ea typeface="Helvetica Neue"/>
                <a:cs typeface="Helvetica Neue"/>
                <a:sym typeface="Helvetica Neue"/>
              </a:rPr>
              <a:t>sabotage</a:t>
            </a:r>
            <a:r>
              <a:rPr lang="en">
                <a:solidFill>
                  <a:schemeClr val="dk2"/>
                </a:solidFill>
                <a:latin typeface="Helvetica Neue"/>
                <a:ea typeface="Helvetica Neue"/>
                <a:cs typeface="Helvetica Neue"/>
                <a:sym typeface="Helvetica Neue"/>
              </a:rPr>
              <a:t>, and defined it as the teammate </a:t>
            </a:r>
            <a:r>
              <a:rPr b="1" lang="en">
                <a:solidFill>
                  <a:schemeClr val="dk2"/>
                </a:solidFill>
                <a:latin typeface="Helvetica Neue"/>
                <a:ea typeface="Helvetica Neue"/>
                <a:cs typeface="Helvetica Neue"/>
                <a:sym typeface="Helvetica Neue"/>
              </a:rPr>
              <a:t>minimizing</a:t>
            </a:r>
            <a:r>
              <a:rPr lang="en">
                <a:solidFill>
                  <a:schemeClr val="dk2"/>
                </a:solidFill>
                <a:latin typeface="Helvetica Neue"/>
                <a:ea typeface="Helvetica Neue"/>
                <a:cs typeface="Helvetica Neue"/>
                <a:sym typeface="Helvetica Neue"/>
              </a:rPr>
              <a:t> the </a:t>
            </a:r>
            <a:r>
              <a:rPr b="1" lang="en">
                <a:solidFill>
                  <a:schemeClr val="dk2"/>
                </a:solidFill>
                <a:latin typeface="Helvetica Neue"/>
                <a:ea typeface="Helvetica Neue"/>
                <a:cs typeface="Helvetica Neue"/>
                <a:sym typeface="Helvetica Neue"/>
              </a:rPr>
              <a:t>returns</a:t>
            </a:r>
            <a:r>
              <a:rPr lang="en">
                <a:solidFill>
                  <a:schemeClr val="dk2"/>
                </a:solidFill>
                <a:latin typeface="Helvetica Neue"/>
                <a:ea typeface="Helvetica Neue"/>
                <a:cs typeface="Helvetica Neue"/>
                <a:sym typeface="Helvetica Neue"/>
              </a:rPr>
              <a:t> of the ego agent during XP interactions.</a:t>
            </a:r>
            <a:r>
              <a:rPr baseline="30000" lang="en" sz="1600">
                <a:solidFill>
                  <a:schemeClr val="dk2"/>
                </a:solidFill>
                <a:latin typeface="Helvetica Neue"/>
                <a:ea typeface="Helvetica Neue"/>
                <a:cs typeface="Helvetica Neue"/>
                <a:sym typeface="Helvetica Neue"/>
              </a:rPr>
              <a:t>[1, 2, 3]</a:t>
            </a:r>
            <a:endParaRPr sz="1600">
              <a:solidFill>
                <a:schemeClr val="dk2"/>
              </a:solidFill>
              <a:latin typeface="Helvetica Neue"/>
              <a:ea typeface="Helvetica Neue"/>
              <a:cs typeface="Helvetica Neue"/>
              <a:sym typeface="Helvetica Neue"/>
            </a:endParaRPr>
          </a:p>
        </p:txBody>
      </p:sp>
      <p:grpSp>
        <p:nvGrpSpPr>
          <p:cNvPr id="856" name="Google Shape;856;p57"/>
          <p:cNvGrpSpPr/>
          <p:nvPr/>
        </p:nvGrpSpPr>
        <p:grpSpPr>
          <a:xfrm>
            <a:off x="4107375" y="2943053"/>
            <a:ext cx="3700800" cy="1365600"/>
            <a:chOff x="63175" y="5200503"/>
            <a:chExt cx="3700800" cy="1365600"/>
          </a:xfrm>
        </p:grpSpPr>
        <p:sp>
          <p:nvSpPr>
            <p:cNvPr id="857" name="Google Shape;857;p57"/>
            <p:cNvSpPr/>
            <p:nvPr/>
          </p:nvSpPr>
          <p:spPr>
            <a:xfrm>
              <a:off x="63175" y="5200503"/>
              <a:ext cx="3700800" cy="1365600"/>
            </a:xfrm>
            <a:prstGeom prst="roundRect">
              <a:avLst>
                <a:gd fmla="val 16667" name="adj"/>
              </a:avLst>
            </a:prstGeom>
            <a:solidFill>
              <a:srgbClr val="F9FAFC"/>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NOTATION</a:t>
              </a:r>
              <a:endParaRPr b="1"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SP (self-play)</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XP (cross-</a:t>
              </a:r>
              <a:r>
                <a:rPr b="1" lang="en" sz="1200">
                  <a:solidFill>
                    <a:schemeClr val="dk2"/>
                  </a:solidFill>
                  <a:latin typeface="Helvetica Neue"/>
                  <a:ea typeface="Helvetica Neue"/>
                  <a:cs typeface="Helvetica Neue"/>
                  <a:sym typeface="Helvetica Neue"/>
                </a:rPr>
                <a:t>play</a:t>
              </a:r>
              <a:r>
                <a:rPr b="1" lang="en" sz="1200">
                  <a:solidFill>
                    <a:schemeClr val="dk2"/>
                  </a:solidFill>
                  <a:latin typeface="Helvetica Neue"/>
                  <a:ea typeface="Helvetica Neue"/>
                  <a:cs typeface="Helvetica Neue"/>
                  <a:sym typeface="Helvetica Neue"/>
                </a:rPr>
                <a:t>)</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SP</a:t>
              </a:r>
              <a:r>
                <a:rPr lang="en" sz="1200">
                  <a:solidFill>
                    <a:schemeClr val="dk2"/>
                  </a:solidFill>
                  <a:latin typeface="Helvetica Neue"/>
                  <a:ea typeface="Helvetica Neue"/>
                  <a:cs typeface="Helvetica Neue"/>
                  <a:sym typeface="Helvetica Neue"/>
                </a:rPr>
                <a:t>:                                   </a:t>
              </a: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XP</a:t>
              </a:r>
              <a:r>
                <a:rPr lang="en" sz="1200">
                  <a:solidFill>
                    <a:schemeClr val="dk2"/>
                  </a:solidFill>
                  <a:latin typeface="Helvetica Neue"/>
                  <a:ea typeface="Helvetica Neue"/>
                  <a:cs typeface="Helvetica Neue"/>
                  <a:sym typeface="Helvetica Neue"/>
                </a:rPr>
                <a:t>:                          </a:t>
              </a:r>
              <a:endParaRPr sz="1200">
                <a:solidFill>
                  <a:schemeClr val="dk2"/>
                </a:solidFill>
                <a:latin typeface="Helvetica Neue"/>
                <a:ea typeface="Helvetica Neue"/>
                <a:cs typeface="Helvetica Neue"/>
                <a:sym typeface="Helvetica Neue"/>
              </a:endParaRPr>
            </a:p>
          </p:txBody>
        </p:sp>
        <p:pic>
          <p:nvPicPr>
            <p:cNvPr id="858" name="Google Shape;858;p57" title="{&quot;red&quot;:89,&quot;green&quot;:89,&quot;blue&quot;:89,&quot;origURL&quot;:&quot;https://saxarona.github.io/mathjax-viewer/?input=%5Cpi%5E%7B-i%7D%2C%20%5Ctext%7BBR%7D(%5Cpi%5E%7B-i%7D)#0&quot;,&quot;size&quot;:12,&quot;width&quot;:388.53543307086613,&quot;height&quot;:127.08661417322834,&quot;slideId&quot;:&quot;g3fa9b76b2cb_0_166&quot;,&quot;pageElementId&quot;:&quot;g3fb47bebb65_9_124&quot;,&quot;spaceCount&quot;:22,&quot;spaceStart&quot;:46}"/>
            <p:cNvPicPr preferRelativeResize="0"/>
            <p:nvPr/>
          </p:nvPicPr>
          <p:blipFill>
            <a:blip r:embed="rId3">
              <a:alphaModFix/>
            </a:blip>
            <a:stretch>
              <a:fillRect/>
            </a:stretch>
          </p:blipFill>
          <p:spPr>
            <a:xfrm>
              <a:off x="2753193" y="5616038"/>
              <a:ext cx="936117" cy="180022"/>
            </a:xfrm>
            <a:prstGeom prst="rect">
              <a:avLst/>
            </a:prstGeom>
            <a:noFill/>
            <a:ln>
              <a:noFill/>
            </a:ln>
          </p:spPr>
        </p:pic>
        <p:pic>
          <p:nvPicPr>
            <p:cNvPr id="859" name="Google Shape;859;p57" title="{&quot;red&quot;:89,&quot;green&quot;:89,&quot;blue&quot;:89,&quot;origURL&quot;:&quot;https://saxarona.github.io/mathjax-viewer/?input=%5Cpi%5E%7B-i%7D%2C%20%5Cpi%5E%5Ctext%7Bego%7D#0&quot;,&quot;size&quot;:12,&quot;width&quot;:388.53543307086613,&quot;height&quot;:127.08661417322834,&quot;slideId&quot;:&quot;g3fa9b76b2cb_0_166&quot;,&quot;pageElementId&quot;:&quot;g3fb47bebb65_9_124&quot;,&quot;spaceCount&quot;:14,&quot;spaceStart&quot;:108}"/>
            <p:cNvPicPr preferRelativeResize="0"/>
            <p:nvPr/>
          </p:nvPicPr>
          <p:blipFill>
            <a:blip r:embed="rId4">
              <a:alphaModFix/>
            </a:blip>
            <a:stretch>
              <a:fillRect/>
            </a:stretch>
          </p:blipFill>
          <p:spPr>
            <a:xfrm>
              <a:off x="2874369" y="5890754"/>
              <a:ext cx="600075" cy="168021"/>
            </a:xfrm>
            <a:prstGeom prst="rect">
              <a:avLst/>
            </a:prstGeom>
            <a:noFill/>
            <a:ln>
              <a:noFill/>
            </a:ln>
          </p:spPr>
        </p:pic>
        <p:pic>
          <p:nvPicPr>
            <p:cNvPr id="860" name="Google Shape;860;p57" title="{&quot;red&quot;:89,&quot;green&quot;:89,&quot;blue&quot;:89,&quot;origURL&quot;:&quot;https://saxarona.github.io/mathjax-viewer/?input=V(s_0%20%7C%20%5Cpi%5E%7B-i%7D%2C%20%5Cpi%5E%5Ctext%7Bego%7D)#0&quot;,&quot;size&quot;:12,&quot;width&quot;:388.53543307086613,&quot;height&quot;:127.08661417322834,&quot;slideId&quot;:&quot;g3fa9b76b2cb_0_166&quot;,&quot;pageElementId&quot;:&quot;g3fb47bebb65_9_124&quot;,&quot;spaceCount&quot;:25,&quot;spaceStart&quot;:165}"/>
            <p:cNvPicPr preferRelativeResize="0"/>
            <p:nvPr/>
          </p:nvPicPr>
          <p:blipFill>
            <a:blip r:embed="rId5">
              <a:alphaModFix/>
            </a:blip>
            <a:stretch>
              <a:fillRect/>
            </a:stretch>
          </p:blipFill>
          <p:spPr>
            <a:xfrm>
              <a:off x="2287202" y="6181393"/>
              <a:ext cx="1068134" cy="180022"/>
            </a:xfrm>
            <a:prstGeom prst="rect">
              <a:avLst/>
            </a:prstGeom>
            <a:noFill/>
            <a:ln>
              <a:noFill/>
            </a:ln>
          </p:spPr>
        </p:pic>
        <p:pic>
          <p:nvPicPr>
            <p:cNvPr id="861" name="Google Shape;861;p57" title="{&quot;red&quot;:89,&quot;green&quot;:89,&quot;blue&quot;:89,&quot;origURL&quot;:&quot;https://saxarona.github.io/mathjax-viewer/?input=V(s_0%20%7C%20%5Cpi%5E%7B-i%7D%2C%20%5Ctext%7BBR%7D(%5Cpi%5E%7B-i%7D))#0&quot;,&quot;size&quot;:12,&quot;width&quot;:216.4015748031496,&quot;height&quot;:52.86614173228347,&quot;slideId&quot;:&quot;g3fb47bebb65_9_125&quot;,&quot;pageElementId&quot;:&quot;g3fb47bebb65_9_132&quot;,&quot;spaceCount&quot;:33,&quot;spaceStart&quot;:0}"/>
            <p:cNvPicPr preferRelativeResize="0"/>
            <p:nvPr/>
          </p:nvPicPr>
          <p:blipFill>
            <a:blip r:embed="rId6">
              <a:alphaModFix/>
            </a:blip>
            <a:stretch>
              <a:fillRect/>
            </a:stretch>
          </p:blipFill>
          <p:spPr>
            <a:xfrm>
              <a:off x="514923" y="6173585"/>
              <a:ext cx="1404176" cy="180022"/>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56"/>
                                        </p:tgtEl>
                                        <p:attrNameLst>
                                          <p:attrName>style.visibility</p:attrName>
                                        </p:attrNameLst>
                                      </p:cBhvr>
                                      <p:to>
                                        <p:strVal val="hidden"/>
                                      </p:to>
                                    </p:set>
                                  </p:childTnLst>
                                </p:cTn>
                              </p:par>
                            </p:childTnLst>
                          </p:cTn>
                        </p:par>
                        <p:par>
                          <p:cTn fill="hold">
                            <p:stCondLst>
                              <p:cond delay="0"/>
                            </p:stCondLst>
                            <p:childTnLst>
                              <p:par>
                                <p:cTn fill="hold" nodeType="afterEffect" presetClass="entr" presetID="10" presetSubtype="0">
                                  <p:stCondLst>
                                    <p:cond delay="0"/>
                                  </p:stCondLst>
                                  <p:childTnLst>
                                    <p:set>
                                      <p:cBhvr>
                                        <p:cTn dur="1" fill="hold">
                                          <p:stCondLst>
                                            <p:cond delay="0"/>
                                          </p:stCondLst>
                                        </p:cTn>
                                        <p:tgtEl>
                                          <p:spTgt spid="855">
                                            <p:txEl>
                                              <p:pRg end="0" st="0"/>
                                            </p:txEl>
                                          </p:spTgt>
                                        </p:tgtEl>
                                        <p:attrNameLst>
                                          <p:attrName>style.visibility</p:attrName>
                                        </p:attrNameLst>
                                      </p:cBhvr>
                                      <p:to>
                                        <p:strVal val="visible"/>
                                      </p:to>
                                    </p:set>
                                    <p:animEffect filter="fade" transition="in">
                                      <p:cBhvr>
                                        <p:cTn dur="1000"/>
                                        <p:tgtEl>
                                          <p:spTgt spid="855">
                                            <p:txEl>
                                              <p:pRg end="0" st="0"/>
                                            </p:txEl>
                                          </p:spTgt>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855">
                                            <p:txEl>
                                              <p:pRg end="1" st="1"/>
                                            </p:txEl>
                                          </p:spTgt>
                                        </p:tgtEl>
                                        <p:attrNameLst>
                                          <p:attrName>style.visibility</p:attrName>
                                        </p:attrNameLst>
                                      </p:cBhvr>
                                      <p:to>
                                        <p:strVal val="visible"/>
                                      </p:to>
                                    </p:set>
                                    <p:animEffect filter="fade" transition="in">
                                      <p:cBhvr>
                                        <p:cTn dur="1000"/>
                                        <p:tgtEl>
                                          <p:spTgt spid="855">
                                            <p:txEl>
                                              <p:pRg end="1" st="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sp>
        <p:nvSpPr>
          <p:cNvPr id="866" name="Google Shape;866;p58"/>
          <p:cNvSpPr txBox="1"/>
          <p:nvPr>
            <p:ph type="title"/>
          </p:nvPr>
        </p:nvSpPr>
        <p:spPr>
          <a:xfrm>
            <a:off x="357725" y="183507"/>
            <a:ext cx="64329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400"/>
              <a:t>Sabotage Should Not be Characterized as XP Return Minimization</a:t>
            </a:r>
            <a:endParaRPr b="1" sz="2400"/>
          </a:p>
        </p:txBody>
      </p:sp>
      <p:sp>
        <p:nvSpPr>
          <p:cNvPr id="867" name="Google Shape;867;p5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68" name="Google Shape;868;p58"/>
          <p:cNvSpPr txBox="1"/>
          <p:nvPr/>
        </p:nvSpPr>
        <p:spPr>
          <a:xfrm>
            <a:off x="1519631" y="1919502"/>
            <a:ext cx="1994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EXAMPLE 1 </a:t>
            </a:r>
            <a:endParaRPr b="1" sz="1200">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(MATCHING PENNIES)</a:t>
            </a:r>
            <a:endParaRPr b="1" sz="1200">
              <a:solidFill>
                <a:schemeClr val="dk2"/>
              </a:solidFill>
              <a:latin typeface="Helvetica Neue"/>
              <a:ea typeface="Helvetica Neue"/>
              <a:cs typeface="Helvetica Neue"/>
              <a:sym typeface="Helvetica Neue"/>
            </a:endParaRPr>
          </a:p>
        </p:txBody>
      </p:sp>
      <p:sp>
        <p:nvSpPr>
          <p:cNvPr id="869" name="Google Shape;869;p58"/>
          <p:cNvSpPr/>
          <p:nvPr/>
        </p:nvSpPr>
        <p:spPr>
          <a:xfrm>
            <a:off x="1437930" y="2900188"/>
            <a:ext cx="1671600" cy="306300"/>
          </a:xfrm>
          <a:prstGeom prst="rect">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70" name="Google Shape;870;p58"/>
          <p:cNvSpPr/>
          <p:nvPr/>
        </p:nvSpPr>
        <p:spPr>
          <a:xfrm>
            <a:off x="2629135" y="2474656"/>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graphicFrame>
        <p:nvGraphicFramePr>
          <p:cNvPr id="871" name="Google Shape;871;p58"/>
          <p:cNvGraphicFramePr/>
          <p:nvPr/>
        </p:nvGraphicFramePr>
        <p:xfrm>
          <a:off x="1484365" y="2469505"/>
          <a:ext cx="3000000" cy="3000000"/>
        </p:xfrm>
        <a:graphic>
          <a:graphicData uri="http://schemas.openxmlformats.org/drawingml/2006/table">
            <a:tbl>
              <a:tblPr>
                <a:noFill/>
                <a:tableStyleId>{2BEB2477-DB73-4495-98C1-5565B4ECCE86}</a:tableStyleId>
              </a:tblPr>
              <a:tblGrid>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872" name="Google Shape;872;p58"/>
          <p:cNvSpPr txBox="1"/>
          <p:nvPr/>
        </p:nvSpPr>
        <p:spPr>
          <a:xfrm>
            <a:off x="340175" y="4494300"/>
            <a:ext cx="48816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latin typeface="Helvetica Neue"/>
                <a:ea typeface="Helvetica Neue"/>
                <a:cs typeface="Helvetica Neue"/>
                <a:sym typeface="Helvetica Neue"/>
              </a:rPr>
              <a:t>*</a:t>
            </a:r>
            <a:r>
              <a:rPr i="1" lang="en" sz="1200">
                <a:solidFill>
                  <a:schemeClr val="dk2"/>
                </a:solidFill>
                <a:highlight>
                  <a:srgbClr val="FFFBB6"/>
                </a:highlight>
                <a:latin typeface="Helvetica Neue"/>
                <a:ea typeface="Helvetica Neue"/>
                <a:cs typeface="Helvetica Neue"/>
                <a:sym typeface="Helvetica Neue"/>
              </a:rPr>
              <a:t>Ego</a:t>
            </a:r>
            <a:r>
              <a:rPr i="1" lang="en" sz="1200">
                <a:solidFill>
                  <a:schemeClr val="dk2"/>
                </a:solidFill>
                <a:latin typeface="Helvetica Neue"/>
                <a:ea typeface="Helvetica Neue"/>
                <a:cs typeface="Helvetica Neue"/>
                <a:sym typeface="Helvetica Neue"/>
              </a:rPr>
              <a:t> is row player; </a:t>
            </a:r>
            <a:r>
              <a:rPr i="1" lang="en" sz="1200">
                <a:solidFill>
                  <a:schemeClr val="dk2"/>
                </a:solidFill>
                <a:highlight>
                  <a:srgbClr val="B1CDFF"/>
                </a:highlight>
                <a:latin typeface="Helvetica Neue"/>
                <a:ea typeface="Helvetica Neue"/>
                <a:cs typeface="Helvetica Neue"/>
                <a:sym typeface="Helvetica Neue"/>
              </a:rPr>
              <a:t>teammate</a:t>
            </a:r>
            <a:r>
              <a:rPr i="1" lang="en" sz="1200">
                <a:solidFill>
                  <a:schemeClr val="dk2"/>
                </a:solidFill>
                <a:latin typeface="Helvetica Neue"/>
                <a:ea typeface="Helvetica Neue"/>
                <a:cs typeface="Helvetica Neue"/>
                <a:sym typeface="Helvetica Neue"/>
              </a:rPr>
              <a:t> is column player</a:t>
            </a:r>
            <a:endParaRPr i="1" sz="1200">
              <a:solidFill>
                <a:schemeClr val="dk2"/>
              </a:solidFill>
              <a:latin typeface="Helvetica Neue"/>
              <a:ea typeface="Helvetica Neue"/>
              <a:cs typeface="Helvetica Neue"/>
              <a:sym typeface="Helvetica Neue"/>
            </a:endParaRPr>
          </a:p>
        </p:txBody>
      </p:sp>
      <p:grpSp>
        <p:nvGrpSpPr>
          <p:cNvPr id="873" name="Google Shape;873;p58"/>
          <p:cNvGrpSpPr/>
          <p:nvPr/>
        </p:nvGrpSpPr>
        <p:grpSpPr>
          <a:xfrm>
            <a:off x="4107375" y="2943053"/>
            <a:ext cx="3700800" cy="1365600"/>
            <a:chOff x="63175" y="5200503"/>
            <a:chExt cx="3700800" cy="1365600"/>
          </a:xfrm>
        </p:grpSpPr>
        <p:sp>
          <p:nvSpPr>
            <p:cNvPr id="874" name="Google Shape;874;p58"/>
            <p:cNvSpPr/>
            <p:nvPr/>
          </p:nvSpPr>
          <p:spPr>
            <a:xfrm>
              <a:off x="63175" y="5200503"/>
              <a:ext cx="3700800" cy="1365600"/>
            </a:xfrm>
            <a:prstGeom prst="roundRect">
              <a:avLst>
                <a:gd fmla="val 16667" name="adj"/>
              </a:avLst>
            </a:prstGeom>
            <a:solidFill>
              <a:srgbClr val="F9FAFC"/>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NOTATION</a:t>
              </a:r>
              <a:endParaRPr b="1"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SP (self-play)</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XP (cross-</a:t>
              </a:r>
              <a:r>
                <a:rPr b="1" lang="en" sz="1200">
                  <a:solidFill>
                    <a:schemeClr val="dk2"/>
                  </a:solidFill>
                  <a:latin typeface="Helvetica Neue"/>
                  <a:ea typeface="Helvetica Neue"/>
                  <a:cs typeface="Helvetica Neue"/>
                  <a:sym typeface="Helvetica Neue"/>
                </a:rPr>
                <a:t>play</a:t>
              </a:r>
              <a:r>
                <a:rPr b="1" lang="en" sz="1200">
                  <a:solidFill>
                    <a:schemeClr val="dk2"/>
                  </a:solidFill>
                  <a:latin typeface="Helvetica Neue"/>
                  <a:ea typeface="Helvetica Neue"/>
                  <a:cs typeface="Helvetica Neue"/>
                  <a:sym typeface="Helvetica Neue"/>
                </a:rPr>
                <a:t>)</a:t>
              </a:r>
              <a:r>
                <a:rPr lang="en" sz="1200">
                  <a:solidFill>
                    <a:schemeClr val="dk2"/>
                  </a:solidFill>
                  <a:latin typeface="Helvetica Neue"/>
                  <a:ea typeface="Helvetica Neue"/>
                  <a:cs typeface="Helvetica Neue"/>
                  <a:sym typeface="Helvetica Neue"/>
                </a:rPr>
                <a:t>: Interactions between                </a:t>
              </a:r>
              <a:endParaRPr sz="1200">
                <a:solidFill>
                  <a:schemeClr val="dk2"/>
                </a:solidFill>
                <a:latin typeface="Helvetica Neue"/>
                <a:ea typeface="Helvetica Neue"/>
                <a:cs typeface="Helvetica Neue"/>
                <a:sym typeface="Helvetica Neue"/>
              </a:endParaRPr>
            </a:p>
            <a:p>
              <a:pPr indent="0" lvl="0" marL="0" rtl="0" algn="l">
                <a:lnSpc>
                  <a:spcPct val="150000"/>
                </a:lnSpc>
                <a:spcBef>
                  <a:spcPts val="0"/>
                </a:spcBef>
                <a:spcAft>
                  <a:spcPts val="0"/>
                </a:spcAft>
                <a:buNone/>
              </a:pP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SP</a:t>
              </a:r>
              <a:r>
                <a:rPr lang="en" sz="1200">
                  <a:solidFill>
                    <a:schemeClr val="dk2"/>
                  </a:solidFill>
                  <a:latin typeface="Helvetica Neue"/>
                  <a:ea typeface="Helvetica Neue"/>
                  <a:cs typeface="Helvetica Neue"/>
                  <a:sym typeface="Helvetica Neue"/>
                </a:rPr>
                <a:t>:                                   </a:t>
              </a:r>
              <a:r>
                <a:rPr b="1" lang="en" sz="1200">
                  <a:solidFill>
                    <a:schemeClr val="dk2"/>
                  </a:solidFill>
                  <a:latin typeface="Helvetica Neue"/>
                  <a:ea typeface="Helvetica Neue"/>
                  <a:cs typeface="Helvetica Neue"/>
                  <a:sym typeface="Helvetica Neue"/>
                </a:rPr>
                <a:t>V</a:t>
              </a:r>
              <a:r>
                <a:rPr b="1" baseline="30000" lang="en" sz="1200">
                  <a:solidFill>
                    <a:schemeClr val="dk2"/>
                  </a:solidFill>
                  <a:latin typeface="Helvetica Neue"/>
                  <a:ea typeface="Helvetica Neue"/>
                  <a:cs typeface="Helvetica Neue"/>
                  <a:sym typeface="Helvetica Neue"/>
                </a:rPr>
                <a:t>XP</a:t>
              </a:r>
              <a:r>
                <a:rPr lang="en" sz="1200">
                  <a:solidFill>
                    <a:schemeClr val="dk2"/>
                  </a:solidFill>
                  <a:latin typeface="Helvetica Neue"/>
                  <a:ea typeface="Helvetica Neue"/>
                  <a:cs typeface="Helvetica Neue"/>
                  <a:sym typeface="Helvetica Neue"/>
                </a:rPr>
                <a:t>:                          </a:t>
              </a:r>
              <a:endParaRPr sz="1200">
                <a:solidFill>
                  <a:schemeClr val="dk2"/>
                </a:solidFill>
                <a:latin typeface="Helvetica Neue"/>
                <a:ea typeface="Helvetica Neue"/>
                <a:cs typeface="Helvetica Neue"/>
                <a:sym typeface="Helvetica Neue"/>
              </a:endParaRPr>
            </a:p>
          </p:txBody>
        </p:sp>
        <p:pic>
          <p:nvPicPr>
            <p:cNvPr id="875" name="Google Shape;875;p58" title="{&quot;red&quot;:89,&quot;green&quot;:89,&quot;blue&quot;:89,&quot;origURL&quot;:&quot;https://saxarona.github.io/mathjax-viewer/?input=%5Cpi%5E%7B-i%7D%2C%20%5Ctext%7BBR%7D(%5Cpi%5E%7B-i%7D)#0&quot;,&quot;size&quot;:12,&quot;width&quot;:388.53543307086613,&quot;height&quot;:127.08661417322834,&quot;slideId&quot;:&quot;g3fa9b76b2cb_0_166&quot;,&quot;pageElementId&quot;:&quot;g3fb47bebb65_9_124&quot;,&quot;spaceCount&quot;:22,&quot;spaceStart&quot;:46}"/>
            <p:cNvPicPr preferRelativeResize="0"/>
            <p:nvPr/>
          </p:nvPicPr>
          <p:blipFill>
            <a:blip r:embed="rId3">
              <a:alphaModFix/>
            </a:blip>
            <a:stretch>
              <a:fillRect/>
            </a:stretch>
          </p:blipFill>
          <p:spPr>
            <a:xfrm>
              <a:off x="2753193" y="5616038"/>
              <a:ext cx="936117" cy="180022"/>
            </a:xfrm>
            <a:prstGeom prst="rect">
              <a:avLst/>
            </a:prstGeom>
            <a:noFill/>
            <a:ln>
              <a:noFill/>
            </a:ln>
          </p:spPr>
        </p:pic>
        <p:pic>
          <p:nvPicPr>
            <p:cNvPr id="876" name="Google Shape;876;p58" title="{&quot;red&quot;:89,&quot;green&quot;:89,&quot;blue&quot;:89,&quot;origURL&quot;:&quot;https://saxarona.github.io/mathjax-viewer/?input=%5Cpi%5E%7B-i%7D%2C%20%5Cpi%5E%5Ctext%7Bego%7D#0&quot;,&quot;size&quot;:12,&quot;width&quot;:388.53543307086613,&quot;height&quot;:127.08661417322834,&quot;slideId&quot;:&quot;g3fa9b76b2cb_0_166&quot;,&quot;pageElementId&quot;:&quot;g3fb47bebb65_9_124&quot;,&quot;spaceCount&quot;:14,&quot;spaceStart&quot;:108}"/>
            <p:cNvPicPr preferRelativeResize="0"/>
            <p:nvPr/>
          </p:nvPicPr>
          <p:blipFill>
            <a:blip r:embed="rId4">
              <a:alphaModFix/>
            </a:blip>
            <a:stretch>
              <a:fillRect/>
            </a:stretch>
          </p:blipFill>
          <p:spPr>
            <a:xfrm>
              <a:off x="2874369" y="5890754"/>
              <a:ext cx="600075" cy="168021"/>
            </a:xfrm>
            <a:prstGeom prst="rect">
              <a:avLst/>
            </a:prstGeom>
            <a:noFill/>
            <a:ln>
              <a:noFill/>
            </a:ln>
          </p:spPr>
        </p:pic>
        <p:pic>
          <p:nvPicPr>
            <p:cNvPr id="877" name="Google Shape;877;p58" title="{&quot;red&quot;:89,&quot;green&quot;:89,&quot;blue&quot;:89,&quot;origURL&quot;:&quot;https://saxarona.github.io/mathjax-viewer/?input=V(s_0%20%7C%20%5Cpi%5E%7B-i%7D%2C%20%5Cpi%5E%5Ctext%7Bego%7D)#0&quot;,&quot;size&quot;:12,&quot;width&quot;:388.53543307086613,&quot;height&quot;:127.08661417322834,&quot;slideId&quot;:&quot;g3fa9b76b2cb_0_166&quot;,&quot;pageElementId&quot;:&quot;g3fb47bebb65_9_124&quot;,&quot;spaceCount&quot;:25,&quot;spaceStart&quot;:165}"/>
            <p:cNvPicPr preferRelativeResize="0"/>
            <p:nvPr/>
          </p:nvPicPr>
          <p:blipFill>
            <a:blip r:embed="rId5">
              <a:alphaModFix/>
            </a:blip>
            <a:stretch>
              <a:fillRect/>
            </a:stretch>
          </p:blipFill>
          <p:spPr>
            <a:xfrm>
              <a:off x="2287202" y="6181393"/>
              <a:ext cx="1068134" cy="180022"/>
            </a:xfrm>
            <a:prstGeom prst="rect">
              <a:avLst/>
            </a:prstGeom>
            <a:noFill/>
            <a:ln>
              <a:noFill/>
            </a:ln>
          </p:spPr>
        </p:pic>
        <p:pic>
          <p:nvPicPr>
            <p:cNvPr id="878" name="Google Shape;878;p58" title="{&quot;red&quot;:89,&quot;green&quot;:89,&quot;blue&quot;:89,&quot;origURL&quot;:&quot;https://saxarona.github.io/mathjax-viewer/?input=V(s_0%20%7C%20%5Cpi%5E%7B-i%7D%2C%20%5Ctext%7BBR%7D(%5Cpi%5E%7B-i%7D))#0&quot;,&quot;size&quot;:12,&quot;width&quot;:216.4015748031496,&quot;height&quot;:52.86614173228347,&quot;slideId&quot;:&quot;g3fb47bebb65_9_125&quot;,&quot;pageElementId&quot;:&quot;g3fb47bebb65_9_132&quot;,&quot;spaceCount&quot;:33,&quot;spaceStart&quot;:0}"/>
            <p:cNvPicPr preferRelativeResize="0"/>
            <p:nvPr/>
          </p:nvPicPr>
          <p:blipFill>
            <a:blip r:embed="rId6">
              <a:alphaModFix/>
            </a:blip>
            <a:stretch>
              <a:fillRect/>
            </a:stretch>
          </p:blipFill>
          <p:spPr>
            <a:xfrm>
              <a:off x="514923" y="6173585"/>
              <a:ext cx="1404176" cy="180022"/>
            </a:xfrm>
            <a:prstGeom prst="rect">
              <a:avLst/>
            </a:prstGeom>
            <a:noFill/>
            <a:ln>
              <a:noFill/>
            </a:ln>
          </p:spPr>
        </p:pic>
      </p:grpSp>
      <p:sp>
        <p:nvSpPr>
          <p:cNvPr id="879" name="Google Shape;879;p58"/>
          <p:cNvSpPr txBox="1"/>
          <p:nvPr/>
        </p:nvSpPr>
        <p:spPr>
          <a:xfrm>
            <a:off x="4662075" y="1568800"/>
            <a:ext cx="2591400" cy="1188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Regret Computation:</a:t>
            </a:r>
            <a:endParaRPr b="1">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(H)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(H) = 1 - 1 = 0</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(T)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(T) = 1 - 0 = 1</a:t>
            </a:r>
            <a:endParaRPr b="1">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graphicFrame>
        <p:nvGraphicFramePr>
          <p:cNvPr id="884" name="Google Shape;884;p59"/>
          <p:cNvGraphicFramePr/>
          <p:nvPr/>
        </p:nvGraphicFramePr>
        <p:xfrm>
          <a:off x="4701600" y="2244739"/>
          <a:ext cx="3000000" cy="3000000"/>
        </p:xfrm>
        <a:graphic>
          <a:graphicData uri="http://schemas.openxmlformats.org/drawingml/2006/table">
            <a:tbl>
              <a:tblPr>
                <a:noFill/>
                <a:tableStyleId>{2BEB2477-DB73-4495-98C1-5565B4ECCE86}</a:tableStyleId>
              </a:tblPr>
              <a:tblGrid>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A</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B</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A</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5</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B</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5</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0.01</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graphicFrame>
        <p:nvGraphicFramePr>
          <p:cNvPr id="885" name="Google Shape;885;p59"/>
          <p:cNvGraphicFramePr/>
          <p:nvPr/>
        </p:nvGraphicFramePr>
        <p:xfrm>
          <a:off x="1138959" y="2261942"/>
          <a:ext cx="3000000" cy="3000000"/>
        </p:xfrm>
        <a:graphic>
          <a:graphicData uri="http://schemas.openxmlformats.org/drawingml/2006/table">
            <a:tbl>
              <a:tblPr>
                <a:noFill/>
                <a:tableStyleId>{2BEB2477-DB73-4495-98C1-5565B4ECCE86}</a:tableStyleId>
              </a:tblPr>
              <a:tblGrid>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H</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16500">
                <a:tc>
                  <a:txBody>
                    <a:bodyPr/>
                    <a:lstStyle/>
                    <a:p>
                      <a:pPr indent="0" lvl="0" marL="0" rtl="0" algn="l">
                        <a:spcBef>
                          <a:spcPts val="0"/>
                        </a:spcBef>
                        <a:spcAft>
                          <a:spcPts val="0"/>
                        </a:spcAft>
                        <a:buNone/>
                      </a:pPr>
                      <a:r>
                        <a:rPr b="1" lang="en"/>
                        <a:t>T</a:t>
                      </a:r>
                      <a:endParaRPr b="1"/>
                    </a:p>
                  </a:txBody>
                  <a:tcPr marT="91425" marB="91425" marR="91425" marL="91425">
                    <a:lnL cap="flat" cmpd="sng" w="9525">
                      <a:solidFill>
                        <a:srgbClr val="9E9E9E">
                          <a:alpha val="0"/>
                        </a:srgbClr>
                      </a:solidFill>
                      <a:prstDash val="solid"/>
                      <a:round/>
                      <a:headEnd len="sm" w="sm" type="none"/>
                      <a:tailEnd len="sm" w="sm" type="none"/>
                    </a:lnL>
                    <a:lnR cap="flat" cmpd="sng" w="19050">
                      <a:solidFill>
                        <a:srgbClr val="9E9E9E"/>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a:t>0</a:t>
                      </a:r>
                      <a:endParaRPr/>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b="1" lang="en"/>
                        <a:t>1</a:t>
                      </a:r>
                      <a:endParaRPr b="1"/>
                    </a:p>
                  </a:txBody>
                  <a:tcPr marT="91425" marB="91425" marR="91425" marL="91425">
                    <a:lnL cap="flat" cmpd="sng" w="1905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886" name="Google Shape;886;p5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87" name="Google Shape;887;p59"/>
          <p:cNvSpPr txBox="1"/>
          <p:nvPr/>
        </p:nvSpPr>
        <p:spPr>
          <a:xfrm>
            <a:off x="1174225" y="1711940"/>
            <a:ext cx="1994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EXAMPLE 1 </a:t>
            </a:r>
            <a:endParaRPr b="1" sz="1200">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(MATCHING PENNIES)</a:t>
            </a:r>
            <a:endParaRPr b="1" sz="1200">
              <a:solidFill>
                <a:schemeClr val="dk2"/>
              </a:solidFill>
              <a:latin typeface="Helvetica Neue"/>
              <a:ea typeface="Helvetica Neue"/>
              <a:cs typeface="Helvetica Neue"/>
              <a:sym typeface="Helvetica Neue"/>
            </a:endParaRPr>
          </a:p>
        </p:txBody>
      </p:sp>
      <p:sp>
        <p:nvSpPr>
          <p:cNvPr id="888" name="Google Shape;888;p59"/>
          <p:cNvSpPr txBox="1"/>
          <p:nvPr/>
        </p:nvSpPr>
        <p:spPr>
          <a:xfrm>
            <a:off x="329708" y="4693174"/>
            <a:ext cx="48816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chemeClr val="dk2"/>
                </a:solidFill>
                <a:latin typeface="Helvetica Neue"/>
                <a:ea typeface="Helvetica Neue"/>
                <a:cs typeface="Helvetica Neue"/>
                <a:sym typeface="Helvetica Neue"/>
              </a:rPr>
              <a:t>*</a:t>
            </a:r>
            <a:r>
              <a:rPr i="1" lang="en" sz="1200">
                <a:solidFill>
                  <a:schemeClr val="dk2"/>
                </a:solidFill>
                <a:highlight>
                  <a:srgbClr val="FFFBB6"/>
                </a:highlight>
                <a:latin typeface="Helvetica Neue"/>
                <a:ea typeface="Helvetica Neue"/>
                <a:cs typeface="Helvetica Neue"/>
                <a:sym typeface="Helvetica Neue"/>
              </a:rPr>
              <a:t>Ego</a:t>
            </a:r>
            <a:r>
              <a:rPr i="1" lang="en" sz="1200">
                <a:solidFill>
                  <a:schemeClr val="dk2"/>
                </a:solidFill>
                <a:latin typeface="Helvetica Neue"/>
                <a:ea typeface="Helvetica Neue"/>
                <a:cs typeface="Helvetica Neue"/>
                <a:sym typeface="Helvetica Neue"/>
              </a:rPr>
              <a:t> is row player; </a:t>
            </a:r>
            <a:r>
              <a:rPr i="1" lang="en" sz="1200">
                <a:solidFill>
                  <a:schemeClr val="dk2"/>
                </a:solidFill>
                <a:highlight>
                  <a:srgbClr val="B1CDFF"/>
                </a:highlight>
                <a:latin typeface="Helvetica Neue"/>
                <a:ea typeface="Helvetica Neue"/>
                <a:cs typeface="Helvetica Neue"/>
                <a:sym typeface="Helvetica Neue"/>
              </a:rPr>
              <a:t>teammate</a:t>
            </a:r>
            <a:r>
              <a:rPr i="1" lang="en" sz="1200">
                <a:solidFill>
                  <a:schemeClr val="dk2"/>
                </a:solidFill>
                <a:latin typeface="Helvetica Neue"/>
                <a:ea typeface="Helvetica Neue"/>
                <a:cs typeface="Helvetica Neue"/>
                <a:sym typeface="Helvetica Neue"/>
              </a:rPr>
              <a:t> is column player</a:t>
            </a:r>
            <a:endParaRPr i="1" sz="1200">
              <a:solidFill>
                <a:schemeClr val="dk2"/>
              </a:solidFill>
              <a:latin typeface="Helvetica Neue"/>
              <a:ea typeface="Helvetica Neue"/>
              <a:cs typeface="Helvetica Neue"/>
              <a:sym typeface="Helvetica Neue"/>
            </a:endParaRPr>
          </a:p>
        </p:txBody>
      </p:sp>
      <p:sp>
        <p:nvSpPr>
          <p:cNvPr id="889" name="Google Shape;889;p59"/>
          <p:cNvSpPr txBox="1"/>
          <p:nvPr/>
        </p:nvSpPr>
        <p:spPr>
          <a:xfrm>
            <a:off x="988425" y="3744826"/>
            <a:ext cx="2253600" cy="660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(H)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(H) = 1 - 1 = 0</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(T)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(T) = 1 - 0 = 1</a:t>
            </a:r>
            <a:endParaRPr b="1">
              <a:solidFill>
                <a:schemeClr val="dk2"/>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a:solidFill>
                <a:schemeClr val="dk2"/>
              </a:solidFill>
              <a:latin typeface="Helvetica Neue"/>
              <a:ea typeface="Helvetica Neue"/>
              <a:cs typeface="Helvetica Neue"/>
              <a:sym typeface="Helvetica Neue"/>
            </a:endParaRPr>
          </a:p>
        </p:txBody>
      </p:sp>
      <p:sp>
        <p:nvSpPr>
          <p:cNvPr id="890" name="Google Shape;890;p59"/>
          <p:cNvSpPr/>
          <p:nvPr/>
        </p:nvSpPr>
        <p:spPr>
          <a:xfrm>
            <a:off x="1092524" y="2703100"/>
            <a:ext cx="1671600" cy="306300"/>
          </a:xfrm>
          <a:prstGeom prst="rect">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91" name="Google Shape;891;p59"/>
          <p:cNvSpPr/>
          <p:nvPr/>
        </p:nvSpPr>
        <p:spPr>
          <a:xfrm>
            <a:off x="2295829" y="2244744"/>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92" name="Google Shape;892;p59"/>
          <p:cNvSpPr txBox="1"/>
          <p:nvPr/>
        </p:nvSpPr>
        <p:spPr>
          <a:xfrm>
            <a:off x="4742150" y="1804027"/>
            <a:ext cx="19944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EXAMPLE 2</a:t>
            </a:r>
            <a:endParaRPr b="1" sz="1200">
              <a:solidFill>
                <a:schemeClr val="dk2"/>
              </a:solidFill>
              <a:latin typeface="Helvetica Neue"/>
              <a:ea typeface="Helvetica Neue"/>
              <a:cs typeface="Helvetica Neue"/>
              <a:sym typeface="Helvetica Neue"/>
            </a:endParaRPr>
          </a:p>
        </p:txBody>
      </p:sp>
      <p:sp>
        <p:nvSpPr>
          <p:cNvPr id="893" name="Google Shape;893;p59"/>
          <p:cNvSpPr/>
          <p:nvPr/>
        </p:nvSpPr>
        <p:spPr>
          <a:xfrm>
            <a:off x="5864425" y="2261939"/>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94" name="Google Shape;894;p59"/>
          <p:cNvSpPr/>
          <p:nvPr/>
        </p:nvSpPr>
        <p:spPr>
          <a:xfrm>
            <a:off x="4742127" y="2685888"/>
            <a:ext cx="1590600" cy="306300"/>
          </a:xfrm>
          <a:prstGeom prst="rect">
            <a:avLst/>
          </a:prstGeom>
          <a:solidFill>
            <a:srgbClr val="FFFBB6">
              <a:alpha val="327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895" name="Google Shape;895;p59"/>
          <p:cNvSpPr txBox="1"/>
          <p:nvPr>
            <p:ph type="title"/>
          </p:nvPr>
        </p:nvSpPr>
        <p:spPr>
          <a:xfrm>
            <a:off x="357736" y="17480"/>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2600"/>
              <a:t>Competence-bounded Regret Maximization</a:t>
            </a:r>
            <a:endParaRPr b="1" sz="2600"/>
          </a:p>
        </p:txBody>
      </p:sp>
      <p:grpSp>
        <p:nvGrpSpPr>
          <p:cNvPr id="896" name="Google Shape;896;p59"/>
          <p:cNvGrpSpPr/>
          <p:nvPr/>
        </p:nvGrpSpPr>
        <p:grpSpPr>
          <a:xfrm>
            <a:off x="491950" y="1195250"/>
            <a:ext cx="6954447" cy="431100"/>
            <a:chOff x="482525" y="3539113"/>
            <a:chExt cx="6954447" cy="431100"/>
          </a:xfrm>
        </p:grpSpPr>
        <p:grpSp>
          <p:nvGrpSpPr>
            <p:cNvPr id="897" name="Google Shape;897;p59"/>
            <p:cNvGrpSpPr/>
            <p:nvPr/>
          </p:nvGrpSpPr>
          <p:grpSpPr>
            <a:xfrm>
              <a:off x="482525" y="3539113"/>
              <a:ext cx="4916400" cy="431100"/>
              <a:chOff x="482525" y="2548125"/>
              <a:chExt cx="4916400" cy="431100"/>
            </a:xfrm>
          </p:grpSpPr>
          <p:sp>
            <p:nvSpPr>
              <p:cNvPr id="898" name="Google Shape;898;p59"/>
              <p:cNvSpPr txBox="1"/>
              <p:nvPr/>
            </p:nvSpPr>
            <p:spPr>
              <a:xfrm>
                <a:off x="482525" y="2548125"/>
                <a:ext cx="4916400" cy="43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3F3F3F"/>
                    </a:solidFill>
                    <a:latin typeface="Helvetica Neue"/>
                    <a:ea typeface="Helvetica Neue"/>
                    <a:cs typeface="Helvetica Neue"/>
                    <a:sym typeface="Helvetica Neue"/>
                  </a:rPr>
                  <a:t>Definition</a:t>
                </a:r>
                <a:r>
                  <a:rPr lang="en" sz="1600">
                    <a:solidFill>
                      <a:srgbClr val="3F3F3F"/>
                    </a:solidFill>
                    <a:latin typeface="Helvetica Neue"/>
                    <a:ea typeface="Helvetica Neue"/>
                    <a:cs typeface="Helvetica Neue"/>
                    <a:sym typeface="Helvetica Neue"/>
                  </a:rPr>
                  <a:t>: a teammate is     -</a:t>
                </a:r>
                <a:r>
                  <a:rPr i="1" lang="en" sz="1600">
                    <a:solidFill>
                      <a:srgbClr val="3F3F3F"/>
                    </a:solidFill>
                    <a:latin typeface="Helvetica Neue"/>
                    <a:ea typeface="Helvetica Neue"/>
                    <a:cs typeface="Helvetica Neue"/>
                    <a:sym typeface="Helvetica Neue"/>
                  </a:rPr>
                  <a:t>competent </a:t>
                </a:r>
                <a:r>
                  <a:rPr lang="en" sz="1600">
                    <a:solidFill>
                      <a:srgbClr val="3F3F3F"/>
                    </a:solidFill>
                    <a:latin typeface="Helvetica Neue"/>
                    <a:ea typeface="Helvetica Neue"/>
                    <a:cs typeface="Helvetica Neue"/>
                    <a:sym typeface="Helvetica Neue"/>
                  </a:rPr>
                  <a:t>if </a:t>
                </a:r>
                <a:endParaRPr sz="1600">
                  <a:solidFill>
                    <a:srgbClr val="3F3F3F"/>
                  </a:solidFill>
                  <a:latin typeface="Helvetica Neue"/>
                  <a:ea typeface="Helvetica Neue"/>
                  <a:cs typeface="Helvetica Neue"/>
                  <a:sym typeface="Helvetica Neue"/>
                </a:endParaRPr>
              </a:p>
            </p:txBody>
          </p:sp>
          <p:pic>
            <p:nvPicPr>
              <p:cNvPr id="899" name="Google Shape;899;p59" title="{&quot;red&quot;:0,&quot;green&quot;:0,&quot;blue&quot;:0,&quot;origURL&quot;:&quot;https://saxarona.github.io/mathjax-viewer/?input=p_0#0&quot;,&quot;size&quot;:16,&quot;width&quot;:387.11811023622045,&quot;height&quot;:33.94488188976378,&quot;slideId&quot;:&quot;g3e0011b578f_0_311&quot;,&quot;pageElementId&quot;:&quot;g3fa9b76b2cb_0_17&quot;,&quot;spaceCount&quot;:4,&quot;spaceStart&quot;:26}"/>
              <p:cNvPicPr preferRelativeResize="0"/>
              <p:nvPr/>
            </p:nvPicPr>
            <p:blipFill>
              <a:blip r:embed="rId3">
                <a:alphaModFix/>
              </a:blip>
              <a:stretch>
                <a:fillRect/>
              </a:stretch>
            </p:blipFill>
            <p:spPr>
              <a:xfrm>
                <a:off x="2964449" y="2725100"/>
                <a:ext cx="233100" cy="155400"/>
              </a:xfrm>
              <a:prstGeom prst="rect">
                <a:avLst/>
              </a:prstGeom>
              <a:noFill/>
              <a:ln>
                <a:noFill/>
              </a:ln>
            </p:spPr>
          </p:pic>
        </p:grpSp>
        <p:pic>
          <p:nvPicPr>
            <p:cNvPr id="900" name="Google Shape;900;p59" title="{&quot;red&quot;:0,&quot;green&quot;:0,&quot;blue&quot;:0,&quot;origURL&quot;:&quot;https://saxarona.github.io/mathjax-viewer/?input=%5Cmathbb%7BE%7D%7Bs_0%20%5Csim%20p_0%7D%20%5BV(s_0%20%7C%20%5Cpi%5E%7B-i%7D%2C%20BR(%5Cpi%5E%7B-i%7D))%5D%20%5Cgeq%20C#0&quot;,&quot;size&quot;:24,&quot;width&quot;:385.7244094488189,&quot;height&quot;:58.181102362204726,&quot;slideId&quot;:&quot;g3e0011b578f_0_311&quot;,&quot;pageElementId&quot;:&quot;g3fa9b76b2cb_0_84&quot;,&quot;spaceCount&quot;:27,&quot;spaceStart&quot;:0}"/>
            <p:cNvPicPr preferRelativeResize="0"/>
            <p:nvPr/>
          </p:nvPicPr>
          <p:blipFill>
            <a:blip r:embed="rId4">
              <a:alphaModFix/>
            </a:blip>
            <a:stretch>
              <a:fillRect/>
            </a:stretch>
          </p:blipFill>
          <p:spPr>
            <a:xfrm>
              <a:off x="4523674" y="3633669"/>
              <a:ext cx="2913298" cy="222992"/>
            </a:xfrm>
            <a:prstGeom prst="rect">
              <a:avLst/>
            </a:prstGeom>
            <a:noFill/>
            <a:ln>
              <a:noFill/>
            </a:ln>
          </p:spPr>
        </p:pic>
      </p:grpSp>
      <p:grpSp>
        <p:nvGrpSpPr>
          <p:cNvPr id="901" name="Google Shape;901;p59"/>
          <p:cNvGrpSpPr/>
          <p:nvPr/>
        </p:nvGrpSpPr>
        <p:grpSpPr>
          <a:xfrm>
            <a:off x="4489225" y="1197738"/>
            <a:ext cx="3125400" cy="393600"/>
            <a:chOff x="4489225" y="1221550"/>
            <a:chExt cx="3125400" cy="393600"/>
          </a:xfrm>
        </p:grpSpPr>
        <p:sp>
          <p:nvSpPr>
            <p:cNvPr id="902" name="Google Shape;902;p59"/>
            <p:cNvSpPr/>
            <p:nvPr/>
          </p:nvSpPr>
          <p:spPr>
            <a:xfrm>
              <a:off x="4489225" y="1221550"/>
              <a:ext cx="3125400" cy="3936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pic>
          <p:nvPicPr>
            <p:cNvPr id="903" name="Google Shape;903;p59" title="{&quot;red&quot;:89,&quot;green&quot;:89,&quot;blue&quot;:89,&quot;origURL&quot;:&quot;https://saxarona.github.io/mathjax-viewer/?input=V%5E%5Ctext%7BSP%7D%20%5Cgeq%20C#0&quot;,&quot;size&quot;:30,&quot;width&quot;:229.39370078740157,&quot;height&quot;:42.661417322834644,&quot;slideId&quot;:&quot;g3fa9b76b2cb_0_185&quot;,&quot;pageElementId&quot;:&quot;g3fb47bebb65_9_100&quot;,&quot;spaceCount&quot;:16,&quot;spaceStart&quot;:0}"/>
            <p:cNvPicPr preferRelativeResize="0"/>
            <p:nvPr/>
          </p:nvPicPr>
          <p:blipFill>
            <a:blip r:embed="rId5">
              <a:alphaModFix/>
            </a:blip>
            <a:stretch>
              <a:fillRect/>
            </a:stretch>
          </p:blipFill>
          <p:spPr>
            <a:xfrm>
              <a:off x="4545400" y="1293250"/>
              <a:ext cx="894725" cy="235110"/>
            </a:xfrm>
            <a:prstGeom prst="rect">
              <a:avLst/>
            </a:prstGeom>
            <a:noFill/>
            <a:ln>
              <a:noFill/>
            </a:ln>
          </p:spPr>
        </p:pic>
      </p:grpSp>
      <p:sp>
        <p:nvSpPr>
          <p:cNvPr id="904" name="Google Shape;904;p59"/>
          <p:cNvSpPr txBox="1"/>
          <p:nvPr/>
        </p:nvSpPr>
        <p:spPr>
          <a:xfrm>
            <a:off x="4489225" y="3694150"/>
            <a:ext cx="2913300" cy="6609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(A)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(A) = 5 - 5 = 0</a:t>
            </a:r>
            <a:endParaRPr>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(B)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(B) = 0.01 - 0 = 0.01</a:t>
            </a:r>
            <a:endParaRPr b="1">
              <a:solidFill>
                <a:schemeClr val="dk2"/>
              </a:solidFill>
              <a:latin typeface="Helvetica Neue"/>
              <a:ea typeface="Helvetica Neue"/>
              <a:cs typeface="Helvetica Neue"/>
              <a:sym typeface="Helvetica Neue"/>
            </a:endParaRPr>
          </a:p>
        </p:txBody>
      </p:sp>
      <p:grpSp>
        <p:nvGrpSpPr>
          <p:cNvPr id="905" name="Google Shape;905;p59"/>
          <p:cNvGrpSpPr/>
          <p:nvPr/>
        </p:nvGrpSpPr>
        <p:grpSpPr>
          <a:xfrm>
            <a:off x="4330811" y="3697968"/>
            <a:ext cx="3225900" cy="892213"/>
            <a:chOff x="1730963" y="4962513"/>
            <a:chExt cx="3225900" cy="892213"/>
          </a:xfrm>
        </p:grpSpPr>
        <p:sp>
          <p:nvSpPr>
            <p:cNvPr id="906" name="Google Shape;906;p59"/>
            <p:cNvSpPr/>
            <p:nvPr/>
          </p:nvSpPr>
          <p:spPr>
            <a:xfrm>
              <a:off x="1730963" y="4962513"/>
              <a:ext cx="3225900" cy="7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grpSp>
          <p:nvGrpSpPr>
            <p:cNvPr id="907" name="Google Shape;907;p59"/>
            <p:cNvGrpSpPr/>
            <p:nvPr/>
          </p:nvGrpSpPr>
          <p:grpSpPr>
            <a:xfrm>
              <a:off x="1887263" y="4962525"/>
              <a:ext cx="2913300" cy="892200"/>
              <a:chOff x="2413850" y="4082438"/>
              <a:chExt cx="2913300" cy="892200"/>
            </a:xfrm>
          </p:grpSpPr>
          <p:sp>
            <p:nvSpPr>
              <p:cNvPr id="908" name="Google Shape;908;p59"/>
              <p:cNvSpPr txBox="1"/>
              <p:nvPr/>
            </p:nvSpPr>
            <p:spPr>
              <a:xfrm>
                <a:off x="2413850" y="4082438"/>
                <a:ext cx="2913300" cy="892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a:solidFill>
                      <a:schemeClr val="dk2"/>
                    </a:solidFill>
                    <a:latin typeface="Helvetica Neue"/>
                    <a:ea typeface="Helvetica Neue"/>
                    <a:cs typeface="Helvetica Neue"/>
                    <a:sym typeface="Helvetica Neue"/>
                  </a:rPr>
                  <a:t>V</a:t>
                </a:r>
                <a:r>
                  <a:rPr b="1" baseline="30000" lang="en">
                    <a:solidFill>
                      <a:schemeClr val="dk2"/>
                    </a:solidFill>
                    <a:latin typeface="Helvetica Neue"/>
                    <a:ea typeface="Helvetica Neue"/>
                    <a:cs typeface="Helvetica Neue"/>
                    <a:sym typeface="Helvetica Neue"/>
                  </a:rPr>
                  <a:t>SP</a:t>
                </a:r>
                <a:r>
                  <a:rPr b="1" lang="en">
                    <a:solidFill>
                      <a:schemeClr val="dk2"/>
                    </a:solidFill>
                    <a:latin typeface="Helvetica Neue"/>
                    <a:ea typeface="Helvetica Neue"/>
                    <a:cs typeface="Helvetica Neue"/>
                    <a:sym typeface="Helvetica Neue"/>
                  </a:rPr>
                  <a:t>(A) - V</a:t>
                </a:r>
                <a:r>
                  <a:rPr b="1" baseline="30000" lang="en">
                    <a:solidFill>
                      <a:schemeClr val="dk2"/>
                    </a:solidFill>
                    <a:latin typeface="Helvetica Neue"/>
                    <a:ea typeface="Helvetica Neue"/>
                    <a:cs typeface="Helvetica Neue"/>
                    <a:sym typeface="Helvetica Neue"/>
                  </a:rPr>
                  <a:t>XP</a:t>
                </a:r>
                <a:r>
                  <a:rPr b="1" lang="en">
                    <a:solidFill>
                      <a:schemeClr val="dk2"/>
                    </a:solidFill>
                    <a:latin typeface="Helvetica Neue"/>
                    <a:ea typeface="Helvetica Neue"/>
                    <a:cs typeface="Helvetica Neue"/>
                    <a:sym typeface="Helvetica Neue"/>
                  </a:rPr>
                  <a:t>(A) = 5 - 5 = 0</a:t>
                </a:r>
                <a:endParaRPr b="1">
                  <a:solidFill>
                    <a:schemeClr val="dk2"/>
                  </a:solidFill>
                  <a:latin typeface="Helvetica Neue"/>
                  <a:ea typeface="Helvetica Neue"/>
                  <a:cs typeface="Helvetica Neue"/>
                  <a:sym typeface="Helvetica Neue"/>
                </a:endParaRPr>
              </a:p>
              <a:p>
                <a:pPr indent="0" lvl="0" marL="0" rtl="0" algn="ctr">
                  <a:lnSpc>
                    <a:spcPct val="115000"/>
                  </a:lnSpc>
                  <a:spcBef>
                    <a:spcPts val="0"/>
                  </a:spcBef>
                  <a:spcAft>
                    <a:spcPts val="0"/>
                  </a:spcAft>
                  <a:buNone/>
                </a:pPr>
                <a:r>
                  <a:rPr lang="en">
                    <a:solidFill>
                      <a:schemeClr val="dk2"/>
                    </a:solidFill>
                    <a:latin typeface="Helvetica Neue"/>
                    <a:ea typeface="Helvetica Neue"/>
                    <a:cs typeface="Helvetica Neue"/>
                    <a:sym typeface="Helvetica Neue"/>
                  </a:rPr>
                  <a:t>V</a:t>
                </a:r>
                <a:r>
                  <a:rPr baseline="30000" lang="en">
                    <a:solidFill>
                      <a:schemeClr val="dk2"/>
                    </a:solidFill>
                    <a:latin typeface="Helvetica Neue"/>
                    <a:ea typeface="Helvetica Neue"/>
                    <a:cs typeface="Helvetica Neue"/>
                    <a:sym typeface="Helvetica Neue"/>
                  </a:rPr>
                  <a:t>SP</a:t>
                </a:r>
                <a:r>
                  <a:rPr lang="en">
                    <a:solidFill>
                      <a:schemeClr val="dk2"/>
                    </a:solidFill>
                    <a:latin typeface="Helvetica Neue"/>
                    <a:ea typeface="Helvetica Neue"/>
                    <a:cs typeface="Helvetica Neue"/>
                    <a:sym typeface="Helvetica Neue"/>
                  </a:rPr>
                  <a:t>(B) - V</a:t>
                </a:r>
                <a:r>
                  <a:rPr baseline="30000" lang="en">
                    <a:solidFill>
                      <a:schemeClr val="dk2"/>
                    </a:solidFill>
                    <a:latin typeface="Helvetica Neue"/>
                    <a:ea typeface="Helvetica Neue"/>
                    <a:cs typeface="Helvetica Neue"/>
                    <a:sym typeface="Helvetica Neue"/>
                  </a:rPr>
                  <a:t>XP</a:t>
                </a:r>
                <a:r>
                  <a:rPr lang="en">
                    <a:solidFill>
                      <a:schemeClr val="dk2"/>
                    </a:solidFill>
                    <a:latin typeface="Helvetica Neue"/>
                    <a:ea typeface="Helvetica Neue"/>
                    <a:cs typeface="Helvetica Neue"/>
                    <a:sym typeface="Helvetica Neue"/>
                  </a:rPr>
                  <a:t>(B) = 0.01 - 0 = 0.01</a:t>
                </a:r>
                <a:endParaRPr>
                  <a:solidFill>
                    <a:schemeClr val="dk2"/>
                  </a:solidFill>
                  <a:latin typeface="Helvetica Neue"/>
                  <a:ea typeface="Helvetica Neue"/>
                  <a:cs typeface="Helvetica Neue"/>
                  <a:sym typeface="Helvetica Neue"/>
                </a:endParaRPr>
              </a:p>
            </p:txBody>
          </p:sp>
          <p:cxnSp>
            <p:nvCxnSpPr>
              <p:cNvPr id="909" name="Google Shape;909;p59"/>
              <p:cNvCxnSpPr/>
              <p:nvPr/>
            </p:nvCxnSpPr>
            <p:spPr>
              <a:xfrm>
                <a:off x="2505800" y="4523275"/>
                <a:ext cx="2595900" cy="10500"/>
              </a:xfrm>
              <a:prstGeom prst="straightConnector1">
                <a:avLst/>
              </a:prstGeom>
              <a:noFill/>
              <a:ln cap="flat" cmpd="sng" w="9525">
                <a:solidFill>
                  <a:schemeClr val="dk2"/>
                </a:solidFill>
                <a:prstDash val="solid"/>
                <a:round/>
                <a:headEnd len="med" w="med" type="none"/>
                <a:tailEnd len="med" w="med" type="none"/>
              </a:ln>
            </p:spPr>
          </p:cxnSp>
        </p:grpSp>
      </p:grpSp>
      <p:grpSp>
        <p:nvGrpSpPr>
          <p:cNvPr id="910" name="Google Shape;910;p59"/>
          <p:cNvGrpSpPr/>
          <p:nvPr/>
        </p:nvGrpSpPr>
        <p:grpSpPr>
          <a:xfrm>
            <a:off x="2217675" y="4069153"/>
            <a:ext cx="624600" cy="596410"/>
            <a:chOff x="2217675" y="4069153"/>
            <a:chExt cx="624600" cy="596410"/>
          </a:xfrm>
        </p:grpSpPr>
        <p:sp>
          <p:nvSpPr>
            <p:cNvPr id="911" name="Google Shape;911;p59"/>
            <p:cNvSpPr/>
            <p:nvPr/>
          </p:nvSpPr>
          <p:spPr>
            <a:xfrm>
              <a:off x="2389775" y="4069153"/>
              <a:ext cx="203100" cy="2625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912" name="Google Shape;912;p59"/>
            <p:cNvSpPr txBox="1"/>
            <p:nvPr/>
          </p:nvSpPr>
          <p:spPr>
            <a:xfrm>
              <a:off x="2217675" y="4359263"/>
              <a:ext cx="6246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Helvetica Neue"/>
                  <a:ea typeface="Helvetica Neue"/>
                  <a:cs typeface="Helvetica Neue"/>
                  <a:sym typeface="Helvetica Neue"/>
                </a:rPr>
                <a:t>C =1</a:t>
              </a:r>
              <a:endParaRPr>
                <a:solidFill>
                  <a:srgbClr val="FF0000"/>
                </a:solidFill>
                <a:latin typeface="Helvetica Neue"/>
                <a:ea typeface="Helvetica Neue"/>
                <a:cs typeface="Helvetica Neue"/>
                <a:sym typeface="Helvetica Neue"/>
              </a:endParaRPr>
            </a:p>
          </p:txBody>
        </p:sp>
      </p:grpSp>
      <p:grpSp>
        <p:nvGrpSpPr>
          <p:cNvPr id="913" name="Google Shape;913;p59"/>
          <p:cNvGrpSpPr/>
          <p:nvPr/>
        </p:nvGrpSpPr>
        <p:grpSpPr>
          <a:xfrm>
            <a:off x="5901950" y="4002950"/>
            <a:ext cx="930300" cy="574545"/>
            <a:chOff x="2303575" y="4069150"/>
            <a:chExt cx="930300" cy="574545"/>
          </a:xfrm>
        </p:grpSpPr>
        <p:sp>
          <p:nvSpPr>
            <p:cNvPr id="914" name="Google Shape;914;p59"/>
            <p:cNvSpPr/>
            <p:nvPr/>
          </p:nvSpPr>
          <p:spPr>
            <a:xfrm>
              <a:off x="2389775" y="4069150"/>
              <a:ext cx="385200" cy="243600"/>
            </a:xfrm>
            <a:prstGeom prst="rect">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
          <p:nvSpPr>
            <p:cNvPr id="915" name="Google Shape;915;p59"/>
            <p:cNvSpPr txBox="1"/>
            <p:nvPr/>
          </p:nvSpPr>
          <p:spPr>
            <a:xfrm>
              <a:off x="2303575" y="4337395"/>
              <a:ext cx="930300" cy="30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0000"/>
                  </a:solidFill>
                  <a:latin typeface="Helvetica Neue"/>
                  <a:ea typeface="Helvetica Neue"/>
                  <a:cs typeface="Helvetica Neue"/>
                  <a:sym typeface="Helvetica Neue"/>
                </a:rPr>
                <a:t>C &gt; 0.01</a:t>
              </a:r>
              <a:endParaRPr>
                <a:solidFill>
                  <a:srgbClr val="FF0000"/>
                </a:solidFill>
                <a:latin typeface="Helvetica Neue"/>
                <a:ea typeface="Helvetica Neue"/>
                <a:cs typeface="Helvetica Neue"/>
                <a:sym typeface="Helvetica Neue"/>
              </a:endParaRPr>
            </a:p>
          </p:txBody>
        </p:sp>
      </p:grpSp>
      <p:sp>
        <p:nvSpPr>
          <p:cNvPr id="916" name="Google Shape;916;p59"/>
          <p:cNvSpPr/>
          <p:nvPr/>
        </p:nvSpPr>
        <p:spPr>
          <a:xfrm>
            <a:off x="5303288" y="2261939"/>
            <a:ext cx="468300" cy="1188600"/>
          </a:xfrm>
          <a:prstGeom prst="rect">
            <a:avLst/>
          </a:prstGeom>
          <a:solidFill>
            <a:srgbClr val="B1CDFF">
              <a:alpha val="2453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93"/>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0" name="Shape 920"/>
        <p:cNvGrpSpPr/>
        <p:nvPr/>
      </p:nvGrpSpPr>
      <p:grpSpPr>
        <a:xfrm>
          <a:off x="0" y="0"/>
          <a:ext cx="0" cy="0"/>
          <a:chOff x="0" y="0"/>
          <a:chExt cx="0" cy="0"/>
        </a:xfrm>
      </p:grpSpPr>
      <p:sp>
        <p:nvSpPr>
          <p:cNvPr id="921" name="Google Shape;921;p6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600"/>
              <a:t>Generalizing to Dec-MDP Scenarios</a:t>
            </a:r>
            <a:endParaRPr b="1" sz="2600"/>
          </a:p>
        </p:txBody>
      </p:sp>
      <p:sp>
        <p:nvSpPr>
          <p:cNvPr id="922" name="Google Shape;922;p60"/>
          <p:cNvSpPr txBox="1"/>
          <p:nvPr>
            <p:ph idx="1" type="body"/>
          </p:nvPr>
        </p:nvSpPr>
        <p:spPr>
          <a:xfrm>
            <a:off x="457200" y="1020675"/>
            <a:ext cx="8229600" cy="1050000"/>
          </a:xfrm>
          <a:prstGeom prst="rect">
            <a:avLst/>
          </a:prstGeom>
        </p:spPr>
        <p:txBody>
          <a:bodyPr anchorCtr="0" anchor="t" bIns="45700" lIns="91425" spcFirstLastPara="1" rIns="91425" wrap="square" tIns="45700">
            <a:noAutofit/>
          </a:bodyPr>
          <a:lstStyle/>
          <a:p>
            <a:pPr indent="0" lvl="0" marL="0" rtl="0" algn="l">
              <a:lnSpc>
                <a:spcPct val="115000"/>
              </a:lnSpc>
              <a:spcBef>
                <a:spcPts val="360"/>
              </a:spcBef>
              <a:spcAft>
                <a:spcPts val="0"/>
              </a:spcAft>
              <a:buNone/>
            </a:pPr>
            <a:r>
              <a:rPr b="1" lang="en" sz="1600">
                <a:solidFill>
                  <a:schemeClr val="dk1"/>
                </a:solidFill>
              </a:rPr>
              <a:t>Objective: Competence-bounded per-trajectory regret</a:t>
            </a:r>
            <a:endParaRPr b="1" sz="1600">
              <a:solidFill>
                <a:schemeClr val="dk1"/>
              </a:solidFill>
            </a:endParaRPr>
          </a:p>
          <a:p>
            <a:pPr indent="0" lvl="0" marL="0" rtl="0" algn="l">
              <a:lnSpc>
                <a:spcPct val="115000"/>
              </a:lnSpc>
              <a:spcBef>
                <a:spcPts val="0"/>
              </a:spcBef>
              <a:spcAft>
                <a:spcPts val="0"/>
              </a:spcAft>
              <a:buNone/>
            </a:pPr>
            <a:r>
              <a:rPr i="1" lang="en" sz="1600">
                <a:solidFill>
                  <a:schemeClr val="dk1"/>
                </a:solidFill>
              </a:rPr>
              <a:t>Intuition: generate regret-maximizing teammates subject to the constraint that teammates are     -competent.</a:t>
            </a:r>
            <a:endParaRPr baseline="-25000" i="1" sz="1600">
              <a:solidFill>
                <a:schemeClr val="dk1"/>
              </a:solidFill>
            </a:endParaRPr>
          </a:p>
        </p:txBody>
      </p:sp>
      <p:sp>
        <p:nvSpPr>
          <p:cNvPr id="923" name="Google Shape;923;p6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924" name="Google Shape;924;p60" title="{&quot;red&quot;:89,&quot;green&quot;:89,&quot;blue&quot;:89,&quot;origURL&quot;:&quot;https://saxarona.github.io/mathjax-viewer/?input=%20%5Cunderset%7B%5Cpi%5E%7B-i%7D%7D%7B%5Cmax%20%7D%20%5Cmathbb%7BE%7D_%7Bs_0%20%5Csim%20p_%7B0%7D%7D%20%5Cleft%5B%5Ctext%7BCR%7D%20(%5Cpi%5E%5Ctext%7Bego%7D%2C%20%5Cpi%5E%7B-i%7D%2C%20s_%7B0%7D)%20%2B%20%5Clambda%20V%5Cleft(s_0%7C%5Cpi%5E%7B-i%7D%2C%20%5Ctext%7BBR%7D(%5Cpi%5E%7B-i%7D)%5Cright)%5Cright%5D#0&quot;,&quot;size&quot;:30,&quot;width&quot;:418.6771653543307,&quot;height&quot;:114.56692913385827,&quot;slideId&quot;:&quot;g3fa9b76b2cb_0_0&quot;,&quot;pageElementId&quot;:&quot;g3fa9b76b2cb_0_210&quot;,&quot;spaceCount&quot;:22,&quot;spaceStart&quot;:0}"/>
          <p:cNvPicPr preferRelativeResize="0"/>
          <p:nvPr/>
        </p:nvPicPr>
        <p:blipFill>
          <a:blip r:embed="rId3">
            <a:alphaModFix/>
          </a:blip>
          <a:stretch>
            <a:fillRect/>
          </a:stretch>
        </p:blipFill>
        <p:spPr>
          <a:xfrm>
            <a:off x="1632850" y="2146341"/>
            <a:ext cx="5359651" cy="393600"/>
          </a:xfrm>
          <a:prstGeom prst="rect">
            <a:avLst/>
          </a:prstGeom>
          <a:noFill/>
          <a:ln>
            <a:noFill/>
          </a:ln>
        </p:spPr>
      </p:pic>
      <p:pic>
        <p:nvPicPr>
          <p:cNvPr id="925" name="Google Shape;925;p60"/>
          <p:cNvPicPr preferRelativeResize="0"/>
          <p:nvPr/>
        </p:nvPicPr>
        <p:blipFill rotWithShape="1">
          <a:blip r:embed="rId4">
            <a:alphaModFix/>
          </a:blip>
          <a:srcRect b="28356" l="0" r="0" t="0"/>
          <a:stretch/>
        </p:blipFill>
        <p:spPr>
          <a:xfrm>
            <a:off x="391250" y="2806822"/>
            <a:ext cx="7869952" cy="1200351"/>
          </a:xfrm>
          <a:prstGeom prst="rect">
            <a:avLst/>
          </a:prstGeom>
          <a:noFill/>
          <a:ln>
            <a:noFill/>
          </a:ln>
        </p:spPr>
      </p:pic>
      <p:pic>
        <p:nvPicPr>
          <p:cNvPr id="926" name="Google Shape;926;p60" title="{&quot;red&quot;:89,&quot;green&quot;:89,&quot;blue&quot;:89,&quot;origURL&quot;:&quot;https://saxarona.github.io/mathjax-viewer/?input=p_0#0&quot;,&quot;size&quot;:16,&quot;width&quot;:633.3779527559055,&quot;height&quot;:84.02362204724409,&quot;slideId&quot;:&quot;g3fa9b76b2cb_0_0&quot;,&quot;pageElementId&quot;:&quot;g3fa9b76b2cb_0_2&quot;,&quot;spaceCount&quot;:4,&quot;spaceStart&quot;:145}"/>
          <p:cNvPicPr preferRelativeResize="0"/>
          <p:nvPr/>
        </p:nvPicPr>
        <p:blipFill>
          <a:blip r:embed="rId5">
            <a:alphaModFix/>
          </a:blip>
          <a:stretch>
            <a:fillRect/>
          </a:stretch>
        </p:blipFill>
        <p:spPr>
          <a:xfrm>
            <a:off x="1945829" y="1712494"/>
            <a:ext cx="216027" cy="144018"/>
          </a:xfrm>
          <a:prstGeom prst="rect">
            <a:avLst/>
          </a:prstGeom>
          <a:noFill/>
          <a:ln>
            <a:noFill/>
          </a:ln>
        </p:spPr>
      </p:pic>
      <p:grpSp>
        <p:nvGrpSpPr>
          <p:cNvPr id="927" name="Google Shape;927;p60"/>
          <p:cNvGrpSpPr/>
          <p:nvPr/>
        </p:nvGrpSpPr>
        <p:grpSpPr>
          <a:xfrm>
            <a:off x="690867" y="4193000"/>
            <a:ext cx="7355400" cy="635100"/>
            <a:chOff x="648525" y="4743325"/>
            <a:chExt cx="7355400" cy="635100"/>
          </a:xfrm>
        </p:grpSpPr>
        <p:sp>
          <p:nvSpPr>
            <p:cNvPr id="928" name="Google Shape;928;p60"/>
            <p:cNvSpPr txBox="1"/>
            <p:nvPr/>
          </p:nvSpPr>
          <p:spPr>
            <a:xfrm>
              <a:off x="648525" y="4743325"/>
              <a:ext cx="7355400" cy="6351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600">
                  <a:solidFill>
                    <a:schemeClr val="dk1"/>
                  </a:solidFill>
                  <a:latin typeface="Helvetica Neue"/>
                  <a:ea typeface="Helvetica Neue"/>
                  <a:cs typeface="Helvetica Neue"/>
                  <a:sym typeface="Helvetica Neue"/>
                </a:rPr>
                <a:t>Consequence</a:t>
              </a:r>
              <a:r>
                <a:rPr lang="en" sz="1600">
                  <a:solidFill>
                    <a:schemeClr val="dk1"/>
                  </a:solidFill>
                  <a:latin typeface="Helvetica Neue"/>
                  <a:ea typeface="Helvetica Neue"/>
                  <a:cs typeface="Helvetica Neue"/>
                  <a:sym typeface="Helvetica Neue"/>
                </a:rPr>
                <a:t>: for any desired competence </a:t>
              </a:r>
              <a:r>
                <a:rPr lang="en" sz="1600">
                  <a:solidFill>
                    <a:schemeClr val="dk1"/>
                  </a:solidFill>
                  <a:latin typeface="Helvetica Neue"/>
                  <a:ea typeface="Helvetica Neue"/>
                  <a:cs typeface="Helvetica Neue"/>
                  <a:sym typeface="Helvetica Neue"/>
                </a:rPr>
                <a:t>level C, we can choose a λ to guarantee the teammate is      -competent at level C.</a:t>
              </a:r>
              <a:endParaRPr sz="1600">
                <a:solidFill>
                  <a:schemeClr val="dk1"/>
                </a:solidFill>
                <a:latin typeface="Helvetica Neue"/>
                <a:ea typeface="Helvetica Neue"/>
                <a:cs typeface="Helvetica Neue"/>
                <a:sym typeface="Helvetica Neue"/>
              </a:endParaRPr>
            </a:p>
          </p:txBody>
        </p:sp>
        <p:pic>
          <p:nvPicPr>
            <p:cNvPr id="929" name="Google Shape;929;p60" title="{&quot;red&quot;:63,&quot;green&quot;:63,&quot;blue&quot;:63,&quot;origURL&quot;:&quot;https://saxarona.github.io/mathjax-viewer/?input=p_0#0&quot;,&quot;size&quot;:16,&quot;width&quot;:594.6377952755905,&quot;height&quot;:44.196850393700785,&quot;slideId&quot;:&quot;g3e0011b578f_0_311&quot;,&quot;pageElementId&quot;:&quot;g3fa9b76b2cb_0_46&quot;,&quot;spaceCount&quot;:4,&quot;spaceStart&quot;:76}"/>
            <p:cNvPicPr preferRelativeResize="0"/>
            <p:nvPr/>
          </p:nvPicPr>
          <p:blipFill>
            <a:blip r:embed="rId6">
              <a:alphaModFix/>
            </a:blip>
            <a:stretch>
              <a:fillRect/>
            </a:stretch>
          </p:blipFill>
          <p:spPr>
            <a:xfrm>
              <a:off x="4443981" y="5162265"/>
              <a:ext cx="246427" cy="1643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61"/>
          <p:cNvSpPr txBox="1"/>
          <p:nvPr>
            <p:ph type="title"/>
          </p:nvPr>
        </p:nvSpPr>
        <p:spPr>
          <a:xfrm>
            <a:off x="353402" y="2009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Sabotage Can Still Occur Under Competence-Bounded Per-Trajectory Regret</a:t>
            </a:r>
            <a:endParaRPr b="1" sz="2400"/>
          </a:p>
        </p:txBody>
      </p:sp>
      <p:sp>
        <p:nvSpPr>
          <p:cNvPr id="935" name="Google Shape;935;p6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36" name="Google Shape;936;p61"/>
          <p:cNvSpPr txBox="1"/>
          <p:nvPr/>
        </p:nvSpPr>
        <p:spPr>
          <a:xfrm>
            <a:off x="4186675" y="1552900"/>
            <a:ext cx="4370100" cy="306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chemeClr val="dk1"/>
                </a:solidFill>
                <a:latin typeface="Helvetica Neue"/>
                <a:ea typeface="Helvetica Neue"/>
                <a:cs typeface="Helvetica Neue"/>
                <a:sym typeface="Helvetica Neue"/>
              </a:rPr>
              <a:t>Key Issue</a:t>
            </a:r>
            <a:r>
              <a:rPr lang="en" sz="1600">
                <a:solidFill>
                  <a:schemeClr val="dk1"/>
                </a:solidFill>
                <a:latin typeface="Helvetica Neue"/>
                <a:ea typeface="Helvetica Neue"/>
                <a:cs typeface="Helvetica Neue"/>
                <a:sym typeface="Helvetica Neue"/>
              </a:rPr>
              <a:t>:     -competence constrains teammate behavior with its BR from      only. </a:t>
            </a:r>
            <a:endParaRPr sz="16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6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b="1" lang="en" sz="1600">
                <a:solidFill>
                  <a:schemeClr val="dk1"/>
                </a:solidFill>
                <a:latin typeface="Helvetica Neue"/>
                <a:ea typeface="Helvetica Neue"/>
                <a:cs typeface="Helvetica Neue"/>
                <a:sym typeface="Helvetica Neue"/>
              </a:rPr>
              <a:t>Handshake Conventions</a:t>
            </a:r>
            <a:r>
              <a:rPr baseline="30000" lang="en" sz="1600">
                <a:solidFill>
                  <a:schemeClr val="dk1"/>
                </a:solidFill>
                <a:latin typeface="Helvetica Neue"/>
                <a:ea typeface="Helvetica Neue"/>
                <a:cs typeface="Helvetica Neue"/>
                <a:sym typeface="Helvetica Neue"/>
              </a:rPr>
              <a:t>[1]</a:t>
            </a:r>
            <a:r>
              <a:rPr lang="en" sz="1600">
                <a:solidFill>
                  <a:schemeClr val="dk1"/>
                </a:solidFill>
                <a:latin typeface="Helvetica Neue"/>
                <a:ea typeface="Helvetica Neue"/>
                <a:cs typeface="Helvetica Neue"/>
                <a:sym typeface="Helvetica Neue"/>
              </a:rPr>
              <a:t>: a teammate can seek to identify whether it is at a state encountered during SP or XP. If at XP state, act incompetently.</a:t>
            </a:r>
            <a:endParaRPr sz="16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600">
              <a:solidFill>
                <a:schemeClr val="dk1"/>
              </a:solidFill>
              <a:latin typeface="Helvetica Neue"/>
              <a:ea typeface="Helvetica Neue"/>
              <a:cs typeface="Helvetica Neue"/>
              <a:sym typeface="Helvetica Neue"/>
            </a:endParaRPr>
          </a:p>
          <a:p>
            <a:pPr indent="0" lvl="0" marL="0" rtl="0" algn="l">
              <a:lnSpc>
                <a:spcPct val="115000"/>
              </a:lnSpc>
              <a:spcBef>
                <a:spcPts val="360"/>
              </a:spcBef>
              <a:spcAft>
                <a:spcPts val="1200"/>
              </a:spcAft>
              <a:buNone/>
            </a:pPr>
            <a:r>
              <a:rPr b="1" lang="en" sz="1600">
                <a:solidFill>
                  <a:schemeClr val="dk1"/>
                </a:solidFill>
                <a:latin typeface="Helvetica Neue"/>
                <a:ea typeface="Helvetica Neue"/>
                <a:cs typeface="Helvetica Neue"/>
                <a:sym typeface="Helvetica Neue"/>
              </a:rPr>
              <a:t>Harms learnability</a:t>
            </a:r>
            <a:r>
              <a:rPr lang="en" sz="1600">
                <a:solidFill>
                  <a:schemeClr val="dk1"/>
                </a:solidFill>
                <a:latin typeface="Helvetica Neue"/>
                <a:ea typeface="Helvetica Neue"/>
                <a:cs typeface="Helvetica Neue"/>
                <a:sym typeface="Helvetica Neue"/>
              </a:rPr>
              <a:t>: incompetence at XP states lowers the return achievable by </a:t>
            </a:r>
            <a:r>
              <a:rPr i="1" lang="en" sz="1600">
                <a:solidFill>
                  <a:schemeClr val="dk1"/>
                </a:solidFill>
                <a:latin typeface="Helvetica Neue"/>
                <a:ea typeface="Helvetica Neue"/>
                <a:cs typeface="Helvetica Neue"/>
                <a:sym typeface="Helvetica Neue"/>
              </a:rPr>
              <a:t>any </a:t>
            </a:r>
            <a:r>
              <a:rPr lang="en" sz="1600">
                <a:solidFill>
                  <a:schemeClr val="dk1"/>
                </a:solidFill>
                <a:latin typeface="Helvetica Neue"/>
                <a:ea typeface="Helvetica Neue"/>
                <a:cs typeface="Helvetica Neue"/>
                <a:sym typeface="Helvetica Neue"/>
              </a:rPr>
              <a:t>partner from those states</a:t>
            </a:r>
            <a:endParaRPr sz="1600">
              <a:solidFill>
                <a:schemeClr val="dk1"/>
              </a:solidFill>
              <a:latin typeface="Helvetica Neue"/>
              <a:ea typeface="Helvetica Neue"/>
              <a:cs typeface="Helvetica Neue"/>
              <a:sym typeface="Helvetica Neue"/>
            </a:endParaRPr>
          </a:p>
        </p:txBody>
      </p:sp>
      <p:pic>
        <p:nvPicPr>
          <p:cNvPr id="937" name="Google Shape;937;p61" title="{&quot;red&quot;:89,&quot;green&quot;:89,&quot;blue&quot;:89,&quot;origURL&quot;:&quot;https://saxarona.github.io/mathjax-viewer/?input=p_0#0&quot;,&quot;size&quot;:18,&quot;width&quot;:344.1023622047244,&quot;height&quot;:235.03937007874015,&quot;slideId&quot;:&quot;g3fa9b76b2cb_0_214&quot;,&quot;pageElementId&quot;:&quot;g3fa9b76b2cb_0_240&quot;,&quot;spaceCount&quot;:4,&quot;spaceStart&quot;:11}"/>
          <p:cNvPicPr preferRelativeResize="0"/>
          <p:nvPr/>
        </p:nvPicPr>
        <p:blipFill>
          <a:blip r:embed="rId3">
            <a:alphaModFix/>
          </a:blip>
          <a:stretch>
            <a:fillRect/>
          </a:stretch>
        </p:blipFill>
        <p:spPr>
          <a:xfrm>
            <a:off x="5334106" y="1719580"/>
            <a:ext cx="240030" cy="156019"/>
          </a:xfrm>
          <a:prstGeom prst="rect">
            <a:avLst/>
          </a:prstGeom>
          <a:noFill/>
          <a:ln>
            <a:noFill/>
          </a:ln>
        </p:spPr>
      </p:pic>
      <p:pic>
        <p:nvPicPr>
          <p:cNvPr id="938" name="Google Shape;938;p61" title="{&quot;red&quot;:89,&quot;green&quot;:89,&quot;blue&quot;:89,&quot;origURL&quot;:&quot;https://saxarona.github.io/mathjax-viewer/?input=p_0#0&quot;,&quot;size&quot;:18,&quot;width&quot;:344.1023622047244,&quot;height&quot;:235.03937007874015,&quot;slideId&quot;:&quot;g3fa9b76b2cb_0_214&quot;,&quot;pageElementId&quot;:&quot;g3fa9b76b2cb_0_240&quot;,&quot;spaceCount&quot;:4,&quot;spaceStart&quot;:73}"/>
          <p:cNvPicPr preferRelativeResize="0"/>
          <p:nvPr/>
        </p:nvPicPr>
        <p:blipFill>
          <a:blip r:embed="rId3">
            <a:alphaModFix/>
          </a:blip>
          <a:stretch>
            <a:fillRect/>
          </a:stretch>
        </p:blipFill>
        <p:spPr>
          <a:xfrm>
            <a:off x="7595749" y="1970438"/>
            <a:ext cx="240030" cy="156019"/>
          </a:xfrm>
          <a:prstGeom prst="rect">
            <a:avLst/>
          </a:prstGeom>
          <a:noFill/>
          <a:ln>
            <a:noFill/>
          </a:ln>
        </p:spPr>
      </p:pic>
      <p:grpSp>
        <p:nvGrpSpPr>
          <p:cNvPr id="939" name="Google Shape;939;p61"/>
          <p:cNvGrpSpPr/>
          <p:nvPr/>
        </p:nvGrpSpPr>
        <p:grpSpPr>
          <a:xfrm>
            <a:off x="802390" y="1521413"/>
            <a:ext cx="2996593" cy="3320939"/>
            <a:chOff x="161090" y="1190713"/>
            <a:chExt cx="2996593" cy="3320939"/>
          </a:xfrm>
        </p:grpSpPr>
        <p:sp>
          <p:nvSpPr>
            <p:cNvPr id="940" name="Google Shape;940;p61"/>
            <p:cNvSpPr/>
            <p:nvPr/>
          </p:nvSpPr>
          <p:spPr>
            <a:xfrm>
              <a:off x="167377" y="1190725"/>
              <a:ext cx="2577600" cy="2652900"/>
            </a:xfrm>
            <a:prstGeom prst="rect">
              <a:avLst/>
            </a:prstGeom>
            <a:solidFill>
              <a:srgbClr val="FFFCF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1" name="Google Shape;941;p61"/>
            <p:cNvSpPr/>
            <p:nvPr/>
          </p:nvSpPr>
          <p:spPr>
            <a:xfrm>
              <a:off x="262100" y="1351550"/>
              <a:ext cx="416400" cy="1907400"/>
            </a:xfrm>
            <a:prstGeom prst="ellipse">
              <a:avLst/>
            </a:prstGeom>
            <a:solidFill>
              <a:srgbClr val="EEEEEE">
                <a:alpha val="30000"/>
              </a:srgbClr>
            </a:solidFill>
            <a:ln cap="flat" cmpd="sng" w="19050">
              <a:solidFill>
                <a:srgbClr val="595959"/>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cxnSp>
          <p:nvCxnSpPr>
            <p:cNvPr id="942" name="Google Shape;942;p61"/>
            <p:cNvCxnSpPr>
              <a:stCxn id="943" idx="2"/>
            </p:cNvCxnSpPr>
            <p:nvPr/>
          </p:nvCxnSpPr>
          <p:spPr>
            <a:xfrm flipH="1" rot="10800000">
              <a:off x="1192680" y="1563791"/>
              <a:ext cx="869100" cy="300"/>
            </a:xfrm>
            <a:prstGeom prst="straightConnector1">
              <a:avLst/>
            </a:prstGeom>
            <a:noFill/>
            <a:ln cap="flat" cmpd="sng" w="28575">
              <a:solidFill>
                <a:srgbClr val="0B5394"/>
              </a:solidFill>
              <a:prstDash val="solid"/>
              <a:round/>
              <a:headEnd len="med" w="med" type="none"/>
              <a:tailEnd len="med" w="med" type="triangle"/>
            </a:ln>
          </p:spPr>
        </p:cxnSp>
        <p:sp>
          <p:nvSpPr>
            <p:cNvPr id="944" name="Google Shape;944;p61"/>
            <p:cNvSpPr txBox="1"/>
            <p:nvPr/>
          </p:nvSpPr>
          <p:spPr>
            <a:xfrm>
              <a:off x="2069115" y="1427749"/>
              <a:ext cx="726000" cy="291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595959"/>
                  </a:solidFill>
                </a:rPr>
                <a:t>XP</a:t>
              </a:r>
              <a:endParaRPr b="1">
                <a:solidFill>
                  <a:srgbClr val="595959"/>
                </a:solidFill>
              </a:endParaRPr>
            </a:p>
          </p:txBody>
        </p:sp>
        <p:cxnSp>
          <p:nvCxnSpPr>
            <p:cNvPr id="945" name="Google Shape;945;p61"/>
            <p:cNvCxnSpPr>
              <a:stCxn id="946" idx="0"/>
            </p:cNvCxnSpPr>
            <p:nvPr/>
          </p:nvCxnSpPr>
          <p:spPr>
            <a:xfrm>
              <a:off x="1176300" y="3043125"/>
              <a:ext cx="883200" cy="0"/>
            </a:xfrm>
            <a:prstGeom prst="straightConnector1">
              <a:avLst/>
            </a:prstGeom>
            <a:noFill/>
            <a:ln cap="flat" cmpd="sng" w="28575">
              <a:solidFill>
                <a:srgbClr val="38761D"/>
              </a:solidFill>
              <a:prstDash val="solid"/>
              <a:round/>
              <a:headEnd len="med" w="med" type="none"/>
              <a:tailEnd len="med" w="med" type="triangle"/>
            </a:ln>
          </p:spPr>
        </p:cxnSp>
        <p:sp>
          <p:nvSpPr>
            <p:cNvPr id="947" name="Google Shape;947;p61"/>
            <p:cNvSpPr txBox="1"/>
            <p:nvPr/>
          </p:nvSpPr>
          <p:spPr>
            <a:xfrm>
              <a:off x="2069115" y="2920424"/>
              <a:ext cx="726000" cy="262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595959"/>
                  </a:solidFill>
                </a:rPr>
                <a:t>SP</a:t>
              </a:r>
              <a:endParaRPr b="1">
                <a:solidFill>
                  <a:srgbClr val="595959"/>
                </a:solidFill>
              </a:endParaRPr>
            </a:p>
          </p:txBody>
        </p:sp>
        <p:sp>
          <p:nvSpPr>
            <p:cNvPr id="948" name="Google Shape;948;p61"/>
            <p:cNvSpPr/>
            <p:nvPr/>
          </p:nvSpPr>
          <p:spPr>
            <a:xfrm>
              <a:off x="1563571" y="3982764"/>
              <a:ext cx="187200" cy="1872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000"/>
            </a:p>
          </p:txBody>
        </p:sp>
        <p:sp>
          <p:nvSpPr>
            <p:cNvPr id="949" name="Google Shape;949;p61"/>
            <p:cNvSpPr txBox="1"/>
            <p:nvPr/>
          </p:nvSpPr>
          <p:spPr>
            <a:xfrm>
              <a:off x="464418" y="4172952"/>
              <a:ext cx="1195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595959"/>
                  </a:solidFill>
                </a:rPr>
                <a:t>Cross Play (XP)</a:t>
              </a:r>
              <a:endParaRPr sz="1000"/>
            </a:p>
          </p:txBody>
        </p:sp>
        <p:cxnSp>
          <p:nvCxnSpPr>
            <p:cNvPr id="950" name="Google Shape;950;p61"/>
            <p:cNvCxnSpPr/>
            <p:nvPr/>
          </p:nvCxnSpPr>
          <p:spPr>
            <a:xfrm>
              <a:off x="1645595" y="4342305"/>
              <a:ext cx="343200" cy="0"/>
            </a:xfrm>
            <a:prstGeom prst="straightConnector1">
              <a:avLst/>
            </a:prstGeom>
            <a:noFill/>
            <a:ln cap="flat" cmpd="sng" w="28575">
              <a:solidFill>
                <a:srgbClr val="38761D"/>
              </a:solidFill>
              <a:prstDash val="solid"/>
              <a:round/>
              <a:headEnd len="med" w="med" type="none"/>
              <a:tailEnd len="med" w="med" type="none"/>
            </a:ln>
          </p:spPr>
        </p:cxnSp>
        <p:sp>
          <p:nvSpPr>
            <p:cNvPr id="951" name="Google Shape;951;p61"/>
            <p:cNvSpPr txBox="1"/>
            <p:nvPr/>
          </p:nvSpPr>
          <p:spPr>
            <a:xfrm>
              <a:off x="1961883" y="4172943"/>
              <a:ext cx="1195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595959"/>
                  </a:solidFill>
                </a:rPr>
                <a:t>Self Play (XP)</a:t>
              </a:r>
              <a:endParaRPr sz="1000"/>
            </a:p>
          </p:txBody>
        </p:sp>
        <p:sp>
          <p:nvSpPr>
            <p:cNvPr id="952" name="Google Shape;952;p61"/>
            <p:cNvSpPr/>
            <p:nvPr/>
          </p:nvSpPr>
          <p:spPr>
            <a:xfrm rot="5400000">
              <a:off x="525050" y="3679614"/>
              <a:ext cx="161400" cy="793500"/>
            </a:xfrm>
            <a:prstGeom prst="ellipse">
              <a:avLst/>
            </a:prstGeom>
            <a:solidFill>
              <a:srgbClr val="EEEEEE">
                <a:alpha val="30000"/>
              </a:srgbClr>
            </a:solidFill>
            <a:ln cap="flat" cmpd="sng" w="19050">
              <a:solidFill>
                <a:srgbClr val="595959"/>
              </a:solidFill>
              <a:prstDash val="dot"/>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3" name="Google Shape;943;p61"/>
            <p:cNvSpPr/>
            <p:nvPr/>
          </p:nvSpPr>
          <p:spPr>
            <a:xfrm rot="-5400000">
              <a:off x="472200" y="1563900"/>
              <a:ext cx="1408200" cy="1408200"/>
            </a:xfrm>
            <a:prstGeom prst="arc">
              <a:avLst>
                <a:gd fmla="val 16200000" name="adj1"/>
                <a:gd fmla="val 79981" name="adj2"/>
              </a:avLst>
            </a:prstGeom>
            <a:noFill/>
            <a:ln cap="flat" cmpd="sng" w="28575">
              <a:solidFill>
                <a:srgbClr val="0B539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6" name="Google Shape;946;p61"/>
            <p:cNvSpPr/>
            <p:nvPr/>
          </p:nvSpPr>
          <p:spPr>
            <a:xfrm rot="10800000">
              <a:off x="472200" y="1634925"/>
              <a:ext cx="1408200" cy="1408200"/>
            </a:xfrm>
            <a:prstGeom prst="arc">
              <a:avLst>
                <a:gd fmla="val 16200000" name="adj1"/>
                <a:gd fmla="val 79981" name="adj2"/>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3" name="Google Shape;953;p61"/>
            <p:cNvSpPr/>
            <p:nvPr/>
          </p:nvSpPr>
          <p:spPr>
            <a:xfrm>
              <a:off x="376695" y="2205281"/>
              <a:ext cx="187200" cy="1872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4" name="Google Shape;954;p61"/>
            <p:cNvSpPr txBox="1"/>
            <p:nvPr/>
          </p:nvSpPr>
          <p:spPr>
            <a:xfrm>
              <a:off x="414500" y="3487500"/>
              <a:ext cx="2312100" cy="27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rgbClr val="595959"/>
                  </a:solidFill>
                </a:rPr>
                <a:t>Obj =</a:t>
              </a:r>
              <a:r>
                <a:rPr b="1" lang="en" sz="1000">
                  <a:solidFill>
                    <a:srgbClr val="595959"/>
                  </a:solidFill>
                </a:rPr>
                <a:t> </a:t>
              </a:r>
              <a:r>
                <a:rPr b="1" lang="en">
                  <a:solidFill>
                    <a:srgbClr val="595959"/>
                  </a:solidFill>
                </a:rPr>
                <a:t>CR(  ) + 𝜆V</a:t>
              </a:r>
              <a:r>
                <a:rPr b="1" baseline="30000" lang="en">
                  <a:solidFill>
                    <a:srgbClr val="595959"/>
                  </a:solidFill>
                </a:rPr>
                <a:t>SP</a:t>
              </a:r>
              <a:r>
                <a:rPr b="1" lang="en">
                  <a:solidFill>
                    <a:srgbClr val="595959"/>
                  </a:solidFill>
                </a:rPr>
                <a:t>(  ) </a:t>
              </a:r>
              <a:endParaRPr>
                <a:solidFill>
                  <a:srgbClr val="595959"/>
                </a:solidFill>
              </a:endParaRPr>
            </a:p>
          </p:txBody>
        </p:sp>
        <p:cxnSp>
          <p:nvCxnSpPr>
            <p:cNvPr id="955" name="Google Shape;955;p61"/>
            <p:cNvCxnSpPr/>
            <p:nvPr/>
          </p:nvCxnSpPr>
          <p:spPr>
            <a:xfrm>
              <a:off x="161090" y="4342305"/>
              <a:ext cx="343200" cy="0"/>
            </a:xfrm>
            <a:prstGeom prst="straightConnector1">
              <a:avLst/>
            </a:prstGeom>
            <a:noFill/>
            <a:ln cap="flat" cmpd="sng" w="28575">
              <a:solidFill>
                <a:srgbClr val="0B5394"/>
              </a:solidFill>
              <a:prstDash val="solid"/>
              <a:round/>
              <a:headEnd len="med" w="med" type="none"/>
              <a:tailEnd len="med" w="med" type="none"/>
            </a:ln>
          </p:spPr>
        </p:cxnSp>
        <p:sp>
          <p:nvSpPr>
            <p:cNvPr id="956" name="Google Shape;956;p61"/>
            <p:cNvSpPr/>
            <p:nvPr/>
          </p:nvSpPr>
          <p:spPr>
            <a:xfrm>
              <a:off x="1502474" y="3592166"/>
              <a:ext cx="102300" cy="1014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957" name="Google Shape;957;p61"/>
            <p:cNvGrpSpPr/>
            <p:nvPr/>
          </p:nvGrpSpPr>
          <p:grpSpPr>
            <a:xfrm>
              <a:off x="655424" y="3060450"/>
              <a:ext cx="1732652" cy="400200"/>
              <a:chOff x="777225" y="3060450"/>
              <a:chExt cx="1286400" cy="400200"/>
            </a:xfrm>
          </p:grpSpPr>
          <p:sp>
            <p:nvSpPr>
              <p:cNvPr id="958" name="Google Shape;958;p61"/>
              <p:cNvSpPr txBox="1"/>
              <p:nvPr/>
            </p:nvSpPr>
            <p:spPr>
              <a:xfrm>
                <a:off x="777225" y="3060450"/>
                <a:ext cx="128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595959"/>
                    </a:solidFill>
                  </a:rPr>
                  <a:t>maximize (1 + 𝜆)V</a:t>
                </a:r>
                <a:r>
                  <a:rPr b="1" baseline="30000" lang="en" sz="1000">
                    <a:solidFill>
                      <a:srgbClr val="595959"/>
                    </a:solidFill>
                  </a:rPr>
                  <a:t>SP</a:t>
                </a:r>
                <a:r>
                  <a:rPr b="1" lang="en">
                    <a:solidFill>
                      <a:srgbClr val="595959"/>
                    </a:solidFill>
                  </a:rPr>
                  <a:t>(  )</a:t>
                </a:r>
                <a:endParaRPr/>
              </a:p>
            </p:txBody>
          </p:sp>
          <p:sp>
            <p:nvSpPr>
              <p:cNvPr id="959" name="Google Shape;959;p61"/>
              <p:cNvSpPr/>
              <p:nvPr/>
            </p:nvSpPr>
            <p:spPr>
              <a:xfrm>
                <a:off x="1746651" y="3228276"/>
                <a:ext cx="78300" cy="1053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60" name="Google Shape;960;p61"/>
            <p:cNvGrpSpPr/>
            <p:nvPr/>
          </p:nvGrpSpPr>
          <p:grpSpPr>
            <a:xfrm>
              <a:off x="883492" y="1190713"/>
              <a:ext cx="1286400" cy="400200"/>
              <a:chOff x="777225" y="1539200"/>
              <a:chExt cx="1286400" cy="400200"/>
            </a:xfrm>
          </p:grpSpPr>
          <p:sp>
            <p:nvSpPr>
              <p:cNvPr id="961" name="Google Shape;961;p61"/>
              <p:cNvSpPr txBox="1"/>
              <p:nvPr/>
            </p:nvSpPr>
            <p:spPr>
              <a:xfrm>
                <a:off x="777225" y="1539200"/>
                <a:ext cx="12864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000">
                    <a:solidFill>
                      <a:srgbClr val="595959"/>
                    </a:solidFill>
                  </a:rPr>
                  <a:t>minimize V</a:t>
                </a:r>
                <a:r>
                  <a:rPr b="1" baseline="30000" lang="en" sz="1000">
                    <a:solidFill>
                      <a:srgbClr val="595959"/>
                    </a:solidFill>
                  </a:rPr>
                  <a:t>XP</a:t>
                </a:r>
                <a:r>
                  <a:rPr b="1" lang="en">
                    <a:solidFill>
                      <a:srgbClr val="595959"/>
                    </a:solidFill>
                  </a:rPr>
                  <a:t>(  )</a:t>
                </a:r>
                <a:endParaRPr/>
              </a:p>
            </p:txBody>
          </p:sp>
          <p:sp>
            <p:nvSpPr>
              <p:cNvPr id="962" name="Google Shape;962;p61"/>
              <p:cNvSpPr/>
              <p:nvPr/>
            </p:nvSpPr>
            <p:spPr>
              <a:xfrm>
                <a:off x="1689525" y="1702664"/>
                <a:ext cx="102300" cy="1014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963" name="Google Shape;963;p61" title="{&quot;red&quot;:0,&quot;green&quot;:0,&quot;blue&quot;:0,&quot;origURL&quot;:&quot;https://saxarona.github.io/mathjax-viewer/?input=p_0#0&quot;,&quot;size&quot;:16,&quot;width&quot;:94.15748031496065,&quot;height&quot;:26.669291338582678}"/>
            <p:cNvPicPr preferRelativeResize="0"/>
            <p:nvPr/>
          </p:nvPicPr>
          <p:blipFill>
            <a:blip r:embed="rId4">
              <a:alphaModFix/>
            </a:blip>
            <a:stretch>
              <a:fillRect/>
            </a:stretch>
          </p:blipFill>
          <p:spPr>
            <a:xfrm>
              <a:off x="1105249" y="4004363"/>
              <a:ext cx="216027" cy="144018"/>
            </a:xfrm>
            <a:prstGeom prst="rect">
              <a:avLst/>
            </a:prstGeom>
            <a:noFill/>
            <a:ln>
              <a:noFill/>
            </a:ln>
          </p:spPr>
        </p:pic>
        <p:sp>
          <p:nvSpPr>
            <p:cNvPr id="964" name="Google Shape;964;p61"/>
            <p:cNvSpPr/>
            <p:nvPr/>
          </p:nvSpPr>
          <p:spPr>
            <a:xfrm>
              <a:off x="2276262" y="3592166"/>
              <a:ext cx="102300" cy="101400"/>
            </a:xfrm>
            <a:prstGeom prst="roundRect">
              <a:avLst>
                <a:gd fmla="val 16667" name="adj"/>
              </a:avLst>
            </a:prstGeom>
            <a:solidFill>
              <a:srgbClr val="EEEEEE"/>
            </a:solidFill>
            <a:ln cap="flat" cmpd="sng" w="19050">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65" name="Google Shape;965;p61" title="{&quot;red&quot;:89,&quot;green&quot;:89,&quot;blue&quot;:89,&quot;origURL&quot;:&quot;https://saxarona.github.io/mathjax-viewer/?input=s_0%20%5Csim%20p_0#0&quot;,&quot;size&quot;:14,&quot;width&quot;:168.96850393700788,&quot;height&quot;:31.511811023622048}"/>
            <p:cNvPicPr preferRelativeResize="0"/>
            <p:nvPr/>
          </p:nvPicPr>
          <p:blipFill>
            <a:blip r:embed="rId5">
              <a:alphaModFix/>
            </a:blip>
            <a:stretch>
              <a:fillRect/>
            </a:stretch>
          </p:blipFill>
          <p:spPr>
            <a:xfrm>
              <a:off x="1790272" y="4019014"/>
              <a:ext cx="624078" cy="120015"/>
            </a:xfrm>
            <a:prstGeom prst="rect">
              <a:avLst/>
            </a:prstGeom>
            <a:noFill/>
            <a:ln>
              <a:noFill/>
            </a:ln>
          </p:spPr>
        </p:pic>
      </p:grpSp>
      <p:sp>
        <p:nvSpPr>
          <p:cNvPr id="966" name="Google Shape;966;p61"/>
          <p:cNvSpPr txBox="1"/>
          <p:nvPr/>
        </p:nvSpPr>
        <p:spPr>
          <a:xfrm>
            <a:off x="0" y="4792750"/>
            <a:ext cx="43701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Sarkar et al., Diverse Conventions in Human-AI Collaboration. NeurIPS 2023.</a:t>
            </a:r>
            <a:endParaRPr sz="800">
              <a:solidFill>
                <a:srgbClr val="3F3F3F"/>
              </a:solidFill>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6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Sabotage As Incentivizing Per-State Incompetence</a:t>
            </a:r>
            <a:endParaRPr b="1" sz="2400"/>
          </a:p>
        </p:txBody>
      </p:sp>
      <p:sp>
        <p:nvSpPr>
          <p:cNvPr id="972" name="Google Shape;972;p62"/>
          <p:cNvSpPr txBox="1"/>
          <p:nvPr>
            <p:ph idx="1" type="body"/>
          </p:nvPr>
        </p:nvSpPr>
        <p:spPr>
          <a:xfrm>
            <a:off x="984275" y="1911574"/>
            <a:ext cx="6976500" cy="602400"/>
          </a:xfrm>
          <a:prstGeom prst="rect">
            <a:avLst/>
          </a:prstGeom>
        </p:spPr>
        <p:txBody>
          <a:bodyPr anchorCtr="0" anchor="t" bIns="45700" lIns="91425" spcFirstLastPara="1" rIns="91425" wrap="square" tIns="45700">
            <a:normAutofit/>
          </a:bodyPr>
          <a:lstStyle/>
          <a:p>
            <a:pPr indent="0" lvl="0" marL="0" rtl="0" algn="ctr">
              <a:spcBef>
                <a:spcPts val="360"/>
              </a:spcBef>
              <a:spcAft>
                <a:spcPts val="1200"/>
              </a:spcAft>
              <a:buNone/>
            </a:pPr>
            <a:r>
              <a:rPr b="1" lang="en" sz="1800">
                <a:solidFill>
                  <a:srgbClr val="000000"/>
                </a:solidFill>
              </a:rPr>
              <a:t>Solution: constrain teammate behavior on a per-state basis!</a:t>
            </a:r>
            <a:endParaRPr b="1" sz="1800">
              <a:solidFill>
                <a:srgbClr val="000000"/>
              </a:solidFill>
            </a:endParaRPr>
          </a:p>
        </p:txBody>
      </p:sp>
      <p:sp>
        <p:nvSpPr>
          <p:cNvPr id="973" name="Google Shape;973;p6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74" name="Google Shape;974;p62"/>
          <p:cNvSpPr txBox="1"/>
          <p:nvPr/>
        </p:nvSpPr>
        <p:spPr>
          <a:xfrm>
            <a:off x="457200" y="2863400"/>
            <a:ext cx="7850700" cy="12426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360"/>
              </a:spcBef>
              <a:spcAft>
                <a:spcPts val="0"/>
              </a:spcAft>
              <a:buClr>
                <a:schemeClr val="dk1"/>
              </a:buClr>
              <a:buSzPts val="1100"/>
              <a:buFont typeface="Arial"/>
              <a:buNone/>
            </a:pPr>
            <a:r>
              <a:rPr b="1" lang="en" sz="1800">
                <a:solidFill>
                  <a:schemeClr val="dk1"/>
                </a:solidFill>
                <a:latin typeface="Helvetica Neue"/>
                <a:ea typeface="Helvetica Neue"/>
                <a:cs typeface="Helvetica Neue"/>
                <a:sym typeface="Helvetica Neue"/>
              </a:rPr>
              <a:t>Definition (Sabotage)</a:t>
            </a:r>
            <a:r>
              <a:rPr lang="en" sz="1800">
                <a:solidFill>
                  <a:schemeClr val="dk1"/>
                </a:solidFill>
                <a:latin typeface="Helvetica Neue"/>
                <a:ea typeface="Helvetica Neue"/>
                <a:cs typeface="Helvetica Neue"/>
                <a:sym typeface="Helvetica Neue"/>
              </a:rPr>
              <a:t>: an objective incentivizes </a:t>
            </a:r>
            <a:r>
              <a:rPr b="1" lang="en" sz="1800">
                <a:solidFill>
                  <a:schemeClr val="dk1"/>
                </a:solidFill>
                <a:latin typeface="Helvetica Neue"/>
                <a:ea typeface="Helvetica Neue"/>
                <a:cs typeface="Helvetica Neue"/>
                <a:sym typeface="Helvetica Neue"/>
              </a:rPr>
              <a:t>sabotage</a:t>
            </a:r>
            <a:r>
              <a:rPr lang="en" sz="1800">
                <a:solidFill>
                  <a:schemeClr val="dk1"/>
                </a:solidFill>
                <a:latin typeface="Helvetica Neue"/>
                <a:ea typeface="Helvetica Neue"/>
                <a:cs typeface="Helvetica Neue"/>
                <a:sym typeface="Helvetica Neue"/>
              </a:rPr>
              <a:t> if a teammate can increase the objective by becoming </a:t>
            </a:r>
            <a:r>
              <a:rPr i="1" lang="en" sz="1800">
                <a:solidFill>
                  <a:schemeClr val="dk1"/>
                </a:solidFill>
                <a:latin typeface="Helvetica Neue"/>
                <a:ea typeface="Helvetica Neue"/>
                <a:cs typeface="Helvetica Neue"/>
                <a:sym typeface="Helvetica Neue"/>
              </a:rPr>
              <a:t>incompetent starting from </a:t>
            </a:r>
            <a:r>
              <a:rPr lang="en" sz="1800">
                <a:solidFill>
                  <a:schemeClr val="dk1"/>
                </a:solidFill>
                <a:latin typeface="Helvetica Neue"/>
                <a:ea typeface="Helvetica Neue"/>
                <a:cs typeface="Helvetica Neue"/>
                <a:sym typeface="Helvetica Neue"/>
              </a:rPr>
              <a:t>states visited during XP (teammate-ego) interactions.</a:t>
            </a:r>
            <a:endParaRPr b="1" sz="1800">
              <a:solidFill>
                <a:schemeClr val="dk1"/>
              </a:solidFill>
              <a:latin typeface="Helvetica Neue"/>
              <a:ea typeface="Helvetica Neue"/>
              <a:cs typeface="Helvetica Neue"/>
              <a:sym typeface="Helvetica Neue"/>
            </a:endParaRPr>
          </a:p>
          <a:p>
            <a:pPr indent="0" lvl="0" marL="0" rtl="0" algn="ctr">
              <a:spcBef>
                <a:spcPts val="1200"/>
              </a:spcBef>
              <a:spcAft>
                <a:spcPts val="0"/>
              </a:spcAft>
              <a:buNone/>
            </a:pPr>
            <a:r>
              <a:t/>
            </a:r>
            <a:endParaRPr sz="1800">
              <a:solidFill>
                <a:schemeClr val="dk1"/>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6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ROTATE Teammate Generation Objective</a:t>
            </a:r>
            <a:endParaRPr b="1" sz="2400"/>
          </a:p>
        </p:txBody>
      </p:sp>
      <p:sp>
        <p:nvSpPr>
          <p:cNvPr id="980" name="Google Shape;980;p6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981" name="Google Shape;981;p63"/>
          <p:cNvSpPr txBox="1"/>
          <p:nvPr>
            <p:ph idx="1" type="body"/>
          </p:nvPr>
        </p:nvSpPr>
        <p:spPr>
          <a:xfrm>
            <a:off x="457200" y="1020675"/>
            <a:ext cx="5205300" cy="1162800"/>
          </a:xfrm>
          <a:prstGeom prst="rect">
            <a:avLst/>
          </a:prstGeom>
        </p:spPr>
        <p:txBody>
          <a:bodyPr anchorCtr="0" anchor="t" bIns="45700" lIns="91425" spcFirstLastPara="1" rIns="91425" wrap="square" tIns="45700">
            <a:noAutofit/>
          </a:bodyPr>
          <a:lstStyle/>
          <a:p>
            <a:pPr indent="0" lvl="0" marL="0" rtl="0" algn="l">
              <a:lnSpc>
                <a:spcPct val="115000"/>
              </a:lnSpc>
              <a:spcBef>
                <a:spcPts val="360"/>
              </a:spcBef>
              <a:spcAft>
                <a:spcPts val="0"/>
              </a:spcAft>
              <a:buNone/>
            </a:pPr>
            <a:r>
              <a:rPr b="1" lang="en" sz="1600">
                <a:solidFill>
                  <a:schemeClr val="dk1"/>
                </a:solidFill>
              </a:rPr>
              <a:t>Objective: Competence-bounded per-state regret</a:t>
            </a:r>
            <a:endParaRPr b="1" sz="1600">
              <a:solidFill>
                <a:schemeClr val="dk1"/>
              </a:solidFill>
            </a:endParaRPr>
          </a:p>
          <a:p>
            <a:pPr indent="0" lvl="0" marL="0" rtl="0" algn="l">
              <a:lnSpc>
                <a:spcPct val="115000"/>
              </a:lnSpc>
              <a:spcBef>
                <a:spcPts val="0"/>
              </a:spcBef>
              <a:spcAft>
                <a:spcPts val="0"/>
              </a:spcAft>
              <a:buNone/>
            </a:pPr>
            <a:r>
              <a:rPr i="1" lang="en" sz="1600">
                <a:solidFill>
                  <a:schemeClr val="dk1"/>
                </a:solidFill>
              </a:rPr>
              <a:t>Intuition: maximize competence-bounded regret starting from all states seen during SP and XP. </a:t>
            </a:r>
            <a:endParaRPr baseline="-25000" i="1" sz="1600">
              <a:solidFill>
                <a:schemeClr val="dk1"/>
              </a:solidFill>
            </a:endParaRPr>
          </a:p>
        </p:txBody>
      </p:sp>
      <p:grpSp>
        <p:nvGrpSpPr>
          <p:cNvPr id="982" name="Google Shape;982;p63"/>
          <p:cNvGrpSpPr/>
          <p:nvPr/>
        </p:nvGrpSpPr>
        <p:grpSpPr>
          <a:xfrm>
            <a:off x="457198" y="2183475"/>
            <a:ext cx="4799700" cy="1458600"/>
            <a:chOff x="439723" y="3193775"/>
            <a:chExt cx="4799700" cy="1458600"/>
          </a:xfrm>
        </p:grpSpPr>
        <p:sp>
          <p:nvSpPr>
            <p:cNvPr id="983" name="Google Shape;983;p63"/>
            <p:cNvSpPr/>
            <p:nvPr/>
          </p:nvSpPr>
          <p:spPr>
            <a:xfrm>
              <a:off x="439723" y="3193775"/>
              <a:ext cx="4799700" cy="1458600"/>
            </a:xfrm>
            <a:prstGeom prst="rect">
              <a:avLst/>
            </a:prstGeom>
            <a:solidFill>
              <a:srgbClr val="F9FAF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Helvetica Neue"/>
                <a:ea typeface="Helvetica Neue"/>
                <a:cs typeface="Helvetica Neue"/>
                <a:sym typeface="Helvetica Neue"/>
              </a:endParaRPr>
            </a:p>
          </p:txBody>
        </p:sp>
        <p:grpSp>
          <p:nvGrpSpPr>
            <p:cNvPr id="984" name="Google Shape;984;p63"/>
            <p:cNvGrpSpPr/>
            <p:nvPr/>
          </p:nvGrpSpPr>
          <p:grpSpPr>
            <a:xfrm>
              <a:off x="561865" y="3370301"/>
              <a:ext cx="4521848" cy="1120203"/>
              <a:chOff x="565250" y="2778975"/>
              <a:chExt cx="4603327" cy="1140388"/>
            </a:xfrm>
          </p:grpSpPr>
          <p:pic>
            <p:nvPicPr>
              <p:cNvPr id="985" name="Google Shape;985;p63" title="{&quot;red&quot;:89,&quot;green&quot;:89,&quot;blue&quot;:89,&quot;origURL&quot;:&quot;https://saxarona.github.io/mathjax-viewer/?input=J(%5Cpi%5E%7B-i%7D%2C%5Cpi%5E%5Ctext%7Bego%7D)%20%3D%202%5Cmathbb%7BE%7D%20_%7Bs_0%5Csim%20%5Cmathcal%7BU%7D(p_%7Bxp%7D%2C%20%20p_%7Bsp%7D)%7D%5Cleft%5BCR%5Cleft(%20%5Cpi%5E%5Ctext%7Bego%7D%2C%20%5Cpi%5E%7B-i%7D%2C%20s_0%20%5Cright)%5Cright%5D#0&quot;,&quot;size&quot;:30,&quot;width&quot;:511.81889763779526,&quot;height&quot;:84.02362204724409,&quot;slideId&quot;:&quot;g3fa9b76b2cb_0_6&quot;,&quot;pageElementId&quot;:&quot;g3fa9b76b2cb_0_254&quot;,&quot;spaceCount&quot;:22,&quot;spaceStart&quot;:0}"/>
              <p:cNvPicPr preferRelativeResize="0"/>
              <p:nvPr/>
            </p:nvPicPr>
            <p:blipFill>
              <a:blip r:embed="rId3">
                <a:alphaModFix/>
              </a:blip>
              <a:stretch>
                <a:fillRect/>
              </a:stretch>
            </p:blipFill>
            <p:spPr>
              <a:xfrm>
                <a:off x="565250" y="2778975"/>
                <a:ext cx="4603313" cy="282100"/>
              </a:xfrm>
              <a:prstGeom prst="rect">
                <a:avLst/>
              </a:prstGeom>
              <a:noFill/>
              <a:ln>
                <a:noFill/>
              </a:ln>
            </p:spPr>
          </p:pic>
          <p:pic>
            <p:nvPicPr>
              <p:cNvPr id="986" name="Google Shape;986;p63" title="{&quot;red&quot;:89,&quot;green&quot;:89,&quot;blue&quot;:89,&quot;origURL&quot;:&quot;https://saxarona.github.io/mathjax-viewer/?input=%2B%20%5Clambda_1%20%5Cmathbb%7BE%7D%20_%7Bs_0%5Csim%20p_%7Bxp%7D%7D%5Cleft%5BV%5Cleft(s_0%7C%5Cpi%5E%7B-i%7D%2C%20%5Ctext%7BBR%7D(%5Cpi%5E%7B-i%7D)%5Cright)%20%5Cright%5D%20#0&quot;,&quot;size&quot;:30,&quot;width&quot;:495.3307086614173,&quot;height&quot;:106.32283464566929,&quot;slideId&quot;:&quot;g3fa9b76b2cb_0_6&quot;,&quot;pageElementId&quot;:&quot;g3fa9b76b2cb_0_256&quot;,&quot;spaceCount&quot;:22,&quot;spaceStart&quot;:0}"/>
              <p:cNvPicPr preferRelativeResize="0"/>
              <p:nvPr/>
            </p:nvPicPr>
            <p:blipFill>
              <a:blip r:embed="rId4">
                <a:alphaModFix/>
              </a:blip>
              <a:stretch>
                <a:fillRect/>
              </a:stretch>
            </p:blipFill>
            <p:spPr>
              <a:xfrm>
                <a:off x="1881950" y="3208700"/>
                <a:ext cx="3286627" cy="280950"/>
              </a:xfrm>
              <a:prstGeom prst="rect">
                <a:avLst/>
              </a:prstGeom>
              <a:noFill/>
              <a:ln>
                <a:noFill/>
              </a:ln>
            </p:spPr>
          </p:pic>
          <p:pic>
            <p:nvPicPr>
              <p:cNvPr id="987" name="Google Shape;987;p63" title="{&quot;red&quot;:89,&quot;green&quot;:89,&quot;blue&quot;:89,&quot;origURL&quot;:&quot;https://saxarona.github.io/mathjax-viewer/?input=%2B%20%5Clambda_2%20%5Cmathbb%7BE%7D%20_%7Bs_0%5Csim%20p_%7Bsp%7D%7D%5Cleft%5BV%5Cleft(s_0%7C%5Cpi%5E%7B-i%7D%2C%20%5Ctext%7BBR%7D(%5Cpi%5E%7B-i%7D)%5Cright)%20%5Cright%5D#0&quot;,&quot;size&quot;:30,&quot;width&quot;:495.3307086614173,&quot;height&quot;:106.32283464566929,&quot;slideId&quot;:&quot;g3fa9b76b2cb_0_6&quot;,&quot;pageElementId&quot;:&quot;g3fa9b76b2cb_0_256&quot;,&quot;spaceCount&quot;:22,&quot;spaceStart&quot;:23}"/>
              <p:cNvPicPr preferRelativeResize="0"/>
              <p:nvPr/>
            </p:nvPicPr>
            <p:blipFill>
              <a:blip r:embed="rId5">
                <a:alphaModFix/>
              </a:blip>
              <a:stretch>
                <a:fillRect/>
              </a:stretch>
            </p:blipFill>
            <p:spPr>
              <a:xfrm>
                <a:off x="1881948" y="3637276"/>
                <a:ext cx="3286623" cy="282086"/>
              </a:xfrm>
              <a:prstGeom prst="rect">
                <a:avLst/>
              </a:prstGeom>
              <a:noFill/>
              <a:ln>
                <a:noFill/>
              </a:ln>
            </p:spPr>
          </p:pic>
        </p:grpSp>
      </p:grpSp>
      <p:pic>
        <p:nvPicPr>
          <p:cNvPr id="988" name="Google Shape;988;p63"/>
          <p:cNvPicPr preferRelativeResize="0"/>
          <p:nvPr/>
        </p:nvPicPr>
        <p:blipFill>
          <a:blip r:embed="rId6">
            <a:alphaModFix/>
          </a:blip>
          <a:stretch>
            <a:fillRect/>
          </a:stretch>
        </p:blipFill>
        <p:spPr>
          <a:xfrm>
            <a:off x="1040775" y="3950850"/>
            <a:ext cx="2966350" cy="585100"/>
          </a:xfrm>
          <a:prstGeom prst="rect">
            <a:avLst/>
          </a:prstGeom>
          <a:noFill/>
          <a:ln>
            <a:noFill/>
          </a:ln>
        </p:spPr>
      </p:pic>
      <p:grpSp>
        <p:nvGrpSpPr>
          <p:cNvPr id="989" name="Google Shape;989;p63"/>
          <p:cNvGrpSpPr/>
          <p:nvPr/>
        </p:nvGrpSpPr>
        <p:grpSpPr>
          <a:xfrm>
            <a:off x="5662521" y="1330083"/>
            <a:ext cx="3083380" cy="3508108"/>
            <a:chOff x="4483500" y="850625"/>
            <a:chExt cx="3504638" cy="3987393"/>
          </a:xfrm>
        </p:grpSpPr>
        <p:sp>
          <p:nvSpPr>
            <p:cNvPr id="990" name="Google Shape;990;p63"/>
            <p:cNvSpPr/>
            <p:nvPr/>
          </p:nvSpPr>
          <p:spPr>
            <a:xfrm>
              <a:off x="4483500" y="850625"/>
              <a:ext cx="3363300" cy="2677800"/>
            </a:xfrm>
            <a:prstGeom prst="rect">
              <a:avLst/>
            </a:prstGeom>
            <a:solidFill>
              <a:srgbClr val="FFFCF9"/>
            </a:solidFill>
            <a:ln>
              <a:noFill/>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sp>
          <p:nvSpPr>
            <p:cNvPr id="991" name="Google Shape;991;p63"/>
            <p:cNvSpPr/>
            <p:nvPr/>
          </p:nvSpPr>
          <p:spPr>
            <a:xfrm>
              <a:off x="4645163" y="1029575"/>
              <a:ext cx="416400" cy="1907400"/>
            </a:xfrm>
            <a:prstGeom prst="ellipse">
              <a:avLst/>
            </a:prstGeom>
            <a:solidFill>
              <a:srgbClr val="EEEEEE">
                <a:alpha val="30000"/>
              </a:srgbClr>
            </a:solidFill>
            <a:ln cap="flat" cmpd="sng" w="16750">
              <a:solidFill>
                <a:srgbClr val="595959"/>
              </a:solidFill>
              <a:prstDash val="dot"/>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cxnSp>
          <p:nvCxnSpPr>
            <p:cNvPr id="992" name="Google Shape;992;p63"/>
            <p:cNvCxnSpPr/>
            <p:nvPr/>
          </p:nvCxnSpPr>
          <p:spPr>
            <a:xfrm>
              <a:off x="6222431" y="1794809"/>
              <a:ext cx="834900" cy="0"/>
            </a:xfrm>
            <a:prstGeom prst="straightConnector1">
              <a:avLst/>
            </a:prstGeom>
            <a:noFill/>
            <a:ln cap="flat" cmpd="sng" w="25150">
              <a:solidFill>
                <a:srgbClr val="0B5394"/>
              </a:solidFill>
              <a:prstDash val="dash"/>
              <a:round/>
              <a:headEnd len="med" w="med" type="none"/>
              <a:tailEnd len="med" w="med" type="triangle"/>
            </a:ln>
          </p:spPr>
        </p:cxnSp>
        <p:cxnSp>
          <p:nvCxnSpPr>
            <p:cNvPr id="993" name="Google Shape;993;p63"/>
            <p:cNvCxnSpPr>
              <a:stCxn id="994" idx="2"/>
            </p:cNvCxnSpPr>
            <p:nvPr/>
          </p:nvCxnSpPr>
          <p:spPr>
            <a:xfrm flipH="1" rot="-5400000">
              <a:off x="5721088" y="1290000"/>
              <a:ext cx="452700" cy="557100"/>
            </a:xfrm>
            <a:prstGeom prst="curvedConnector2">
              <a:avLst/>
            </a:prstGeom>
            <a:noFill/>
            <a:ln cap="flat" cmpd="sng" w="25150">
              <a:solidFill>
                <a:srgbClr val="0B5394"/>
              </a:solidFill>
              <a:prstDash val="dash"/>
              <a:round/>
              <a:headEnd len="med" w="med" type="none"/>
              <a:tailEnd len="med" w="med" type="none"/>
            </a:ln>
          </p:spPr>
        </p:cxnSp>
        <p:cxnSp>
          <p:nvCxnSpPr>
            <p:cNvPr id="995" name="Google Shape;995;p63"/>
            <p:cNvCxnSpPr>
              <a:endCxn id="996" idx="1"/>
            </p:cNvCxnSpPr>
            <p:nvPr/>
          </p:nvCxnSpPr>
          <p:spPr>
            <a:xfrm>
              <a:off x="4655597" y="4493018"/>
              <a:ext cx="444600" cy="0"/>
            </a:xfrm>
            <a:prstGeom prst="straightConnector1">
              <a:avLst/>
            </a:prstGeom>
            <a:noFill/>
            <a:ln cap="flat" cmpd="sng" w="25150">
              <a:solidFill>
                <a:srgbClr val="0B5394"/>
              </a:solidFill>
              <a:prstDash val="dash"/>
              <a:round/>
              <a:headEnd len="med" w="med" type="none"/>
              <a:tailEnd len="med" w="med" type="none"/>
            </a:ln>
          </p:spPr>
        </p:cxnSp>
        <p:sp>
          <p:nvSpPr>
            <p:cNvPr id="996" name="Google Shape;996;p63"/>
            <p:cNvSpPr txBox="1"/>
            <p:nvPr/>
          </p:nvSpPr>
          <p:spPr>
            <a:xfrm>
              <a:off x="5100197" y="4323668"/>
              <a:ext cx="2577600" cy="3387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Self Play from Cross Play States (SXP)</a:t>
              </a:r>
              <a:endParaRPr sz="880"/>
            </a:p>
          </p:txBody>
        </p:sp>
        <p:cxnSp>
          <p:nvCxnSpPr>
            <p:cNvPr id="997" name="Google Shape;997;p63"/>
            <p:cNvCxnSpPr>
              <a:stCxn id="994" idx="3"/>
            </p:cNvCxnSpPr>
            <p:nvPr/>
          </p:nvCxnSpPr>
          <p:spPr>
            <a:xfrm>
              <a:off x="5769088" y="1242000"/>
              <a:ext cx="1286400" cy="0"/>
            </a:xfrm>
            <a:prstGeom prst="straightConnector1">
              <a:avLst/>
            </a:prstGeom>
            <a:noFill/>
            <a:ln cap="flat" cmpd="sng" w="25150">
              <a:solidFill>
                <a:srgbClr val="0B5394"/>
              </a:solidFill>
              <a:prstDash val="solid"/>
              <a:round/>
              <a:headEnd len="med" w="med" type="none"/>
              <a:tailEnd len="med" w="med" type="triangle"/>
            </a:ln>
          </p:spPr>
        </p:cxnSp>
        <p:sp>
          <p:nvSpPr>
            <p:cNvPr id="998" name="Google Shape;998;p63"/>
            <p:cNvSpPr txBox="1"/>
            <p:nvPr/>
          </p:nvSpPr>
          <p:spPr>
            <a:xfrm>
              <a:off x="7062839" y="1105850"/>
              <a:ext cx="479100" cy="291000"/>
            </a:xfrm>
            <a:prstGeom prst="rect">
              <a:avLst/>
            </a:prstGeom>
            <a:noFill/>
            <a:ln>
              <a:noFill/>
            </a:ln>
          </p:spPr>
          <p:txBody>
            <a:bodyPr anchorCtr="0" anchor="ctr" bIns="80425" lIns="80425" spcFirstLastPara="1" rIns="80425" wrap="square" tIns="80425">
              <a:noAutofit/>
            </a:bodyPr>
            <a:lstStyle/>
            <a:p>
              <a:pPr indent="0" lvl="0" marL="0" rtl="0" algn="l">
                <a:spcBef>
                  <a:spcPts val="0"/>
                </a:spcBef>
                <a:spcAft>
                  <a:spcPts val="0"/>
                </a:spcAft>
                <a:buNone/>
              </a:pPr>
              <a:r>
                <a:rPr b="1" lang="en" sz="1232">
                  <a:solidFill>
                    <a:srgbClr val="595959"/>
                  </a:solidFill>
                </a:rPr>
                <a:t>XP</a:t>
              </a:r>
              <a:endParaRPr b="1" sz="1232">
                <a:solidFill>
                  <a:srgbClr val="595959"/>
                </a:solidFill>
              </a:endParaRPr>
            </a:p>
          </p:txBody>
        </p:sp>
        <p:cxnSp>
          <p:nvCxnSpPr>
            <p:cNvPr id="999" name="Google Shape;999;p63"/>
            <p:cNvCxnSpPr>
              <a:stCxn id="1000" idx="0"/>
            </p:cNvCxnSpPr>
            <p:nvPr/>
          </p:nvCxnSpPr>
          <p:spPr>
            <a:xfrm>
              <a:off x="5555975" y="2721225"/>
              <a:ext cx="1497300" cy="0"/>
            </a:xfrm>
            <a:prstGeom prst="straightConnector1">
              <a:avLst/>
            </a:prstGeom>
            <a:noFill/>
            <a:ln cap="flat" cmpd="sng" w="25150">
              <a:solidFill>
                <a:srgbClr val="38761D"/>
              </a:solidFill>
              <a:prstDash val="solid"/>
              <a:round/>
              <a:headEnd len="med" w="med" type="none"/>
              <a:tailEnd len="med" w="med" type="triangle"/>
            </a:ln>
          </p:spPr>
        </p:cxnSp>
        <p:sp>
          <p:nvSpPr>
            <p:cNvPr id="1001" name="Google Shape;1001;p63"/>
            <p:cNvSpPr txBox="1"/>
            <p:nvPr/>
          </p:nvSpPr>
          <p:spPr>
            <a:xfrm>
              <a:off x="7062839" y="2598525"/>
              <a:ext cx="479100" cy="262200"/>
            </a:xfrm>
            <a:prstGeom prst="rect">
              <a:avLst/>
            </a:prstGeom>
            <a:noFill/>
            <a:ln>
              <a:noFill/>
            </a:ln>
          </p:spPr>
          <p:txBody>
            <a:bodyPr anchorCtr="0" anchor="ctr" bIns="80425" lIns="80425" spcFirstLastPara="1" rIns="80425" wrap="square" tIns="80425">
              <a:noAutofit/>
            </a:bodyPr>
            <a:lstStyle/>
            <a:p>
              <a:pPr indent="0" lvl="0" marL="0" rtl="0" algn="l">
                <a:spcBef>
                  <a:spcPts val="0"/>
                </a:spcBef>
                <a:spcAft>
                  <a:spcPts val="0"/>
                </a:spcAft>
                <a:buNone/>
              </a:pPr>
              <a:r>
                <a:rPr b="1" lang="en" sz="1232">
                  <a:solidFill>
                    <a:srgbClr val="595959"/>
                  </a:solidFill>
                </a:rPr>
                <a:t>SP</a:t>
              </a:r>
              <a:endParaRPr b="1" sz="1232">
                <a:solidFill>
                  <a:srgbClr val="595959"/>
                </a:solidFill>
              </a:endParaRPr>
            </a:p>
          </p:txBody>
        </p:sp>
        <p:sp>
          <p:nvSpPr>
            <p:cNvPr id="994" name="Google Shape;994;p63"/>
            <p:cNvSpPr/>
            <p:nvPr/>
          </p:nvSpPr>
          <p:spPr>
            <a:xfrm>
              <a:off x="5568688" y="1141800"/>
              <a:ext cx="200400" cy="2004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sp>
          <p:nvSpPr>
            <p:cNvPr id="1002" name="Google Shape;1002;p63"/>
            <p:cNvSpPr/>
            <p:nvPr/>
          </p:nvSpPr>
          <p:spPr>
            <a:xfrm rot="-5400000">
              <a:off x="4851875" y="1242000"/>
              <a:ext cx="1408200" cy="1408200"/>
            </a:xfrm>
            <a:prstGeom prst="arc">
              <a:avLst>
                <a:gd fmla="val 16200000" name="adj1"/>
                <a:gd fmla="val 79981" name="adj2"/>
              </a:avLst>
            </a:prstGeom>
            <a:noFill/>
            <a:ln cap="flat" cmpd="sng" w="251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sp>
          <p:nvSpPr>
            <p:cNvPr id="1000" name="Google Shape;1000;p63"/>
            <p:cNvSpPr/>
            <p:nvPr/>
          </p:nvSpPr>
          <p:spPr>
            <a:xfrm rot="10800000">
              <a:off x="4851875" y="1313025"/>
              <a:ext cx="1408200" cy="1408200"/>
            </a:xfrm>
            <a:prstGeom prst="arc">
              <a:avLst>
                <a:gd fmla="val 16200000" name="adj1"/>
                <a:gd fmla="val 79981" name="adj2"/>
              </a:avLst>
            </a:prstGeom>
            <a:noFill/>
            <a:ln cap="flat" cmpd="sng" w="251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sp>
          <p:nvSpPr>
            <p:cNvPr id="1003" name="Google Shape;1003;p63"/>
            <p:cNvSpPr/>
            <p:nvPr/>
          </p:nvSpPr>
          <p:spPr>
            <a:xfrm>
              <a:off x="4756370" y="1883381"/>
              <a:ext cx="187200" cy="187200"/>
            </a:xfrm>
            <a:prstGeom prst="roundRect">
              <a:avLst>
                <a:gd fmla="val 16667" name="adj"/>
              </a:avLst>
            </a:prstGeom>
            <a:solidFill>
              <a:srgbClr val="EEEEEE"/>
            </a:solidFill>
            <a:ln cap="flat" cmpd="sng" w="16750">
              <a:solidFill>
                <a:srgbClr val="595959"/>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sp>
          <p:nvSpPr>
            <p:cNvPr id="1004" name="Google Shape;1004;p63"/>
            <p:cNvSpPr txBox="1"/>
            <p:nvPr/>
          </p:nvSpPr>
          <p:spPr>
            <a:xfrm>
              <a:off x="7062839" y="1633100"/>
              <a:ext cx="610800" cy="291000"/>
            </a:xfrm>
            <a:prstGeom prst="rect">
              <a:avLst/>
            </a:prstGeom>
            <a:noFill/>
            <a:ln>
              <a:noFill/>
            </a:ln>
          </p:spPr>
          <p:txBody>
            <a:bodyPr anchorCtr="0" anchor="ctr" bIns="80425" lIns="80425" spcFirstLastPara="1" rIns="80425" wrap="square" tIns="80425">
              <a:noAutofit/>
            </a:bodyPr>
            <a:lstStyle/>
            <a:p>
              <a:pPr indent="0" lvl="0" marL="0" rtl="0" algn="l">
                <a:spcBef>
                  <a:spcPts val="0"/>
                </a:spcBef>
                <a:spcAft>
                  <a:spcPts val="0"/>
                </a:spcAft>
                <a:buNone/>
              </a:pPr>
              <a:r>
                <a:rPr b="1" lang="en" sz="1232">
                  <a:solidFill>
                    <a:srgbClr val="595959"/>
                  </a:solidFill>
                </a:rPr>
                <a:t>SXP</a:t>
              </a:r>
              <a:endParaRPr b="1" sz="1232">
                <a:solidFill>
                  <a:srgbClr val="595959"/>
                </a:solidFill>
              </a:endParaRPr>
            </a:p>
          </p:txBody>
        </p:sp>
        <p:sp>
          <p:nvSpPr>
            <p:cNvPr id="1005" name="Google Shape;1005;p63"/>
            <p:cNvSpPr txBox="1"/>
            <p:nvPr/>
          </p:nvSpPr>
          <p:spPr>
            <a:xfrm>
              <a:off x="5492413" y="2737475"/>
              <a:ext cx="1664100" cy="4002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maximize (1 + 𝜆</a:t>
              </a:r>
              <a:r>
                <a:rPr b="1" baseline="-25000" lang="en" sz="880">
                  <a:solidFill>
                    <a:srgbClr val="595959"/>
                  </a:solidFill>
                </a:rPr>
                <a:t>2</a:t>
              </a:r>
              <a:r>
                <a:rPr b="1" lang="en" sz="880">
                  <a:solidFill>
                    <a:srgbClr val="595959"/>
                  </a:solidFill>
                </a:rPr>
                <a:t>)V</a:t>
              </a:r>
              <a:r>
                <a:rPr b="1" baseline="30000" lang="en" sz="880">
                  <a:solidFill>
                    <a:srgbClr val="595959"/>
                  </a:solidFill>
                </a:rPr>
                <a:t>SP</a:t>
              </a:r>
              <a:r>
                <a:rPr b="1" lang="en" sz="1232">
                  <a:solidFill>
                    <a:srgbClr val="595959"/>
                  </a:solidFill>
                </a:rPr>
                <a:t>(  )</a:t>
              </a:r>
              <a:endParaRPr sz="1232"/>
            </a:p>
          </p:txBody>
        </p:sp>
        <p:grpSp>
          <p:nvGrpSpPr>
            <p:cNvPr id="1006" name="Google Shape;1006;p63"/>
            <p:cNvGrpSpPr/>
            <p:nvPr/>
          </p:nvGrpSpPr>
          <p:grpSpPr>
            <a:xfrm>
              <a:off x="5870037" y="1382500"/>
              <a:ext cx="1769100" cy="400200"/>
              <a:chOff x="4250600" y="1704475"/>
              <a:chExt cx="1769100" cy="400200"/>
            </a:xfrm>
          </p:grpSpPr>
          <p:sp>
            <p:nvSpPr>
              <p:cNvPr id="1007" name="Google Shape;1007;p63"/>
              <p:cNvSpPr txBox="1"/>
              <p:nvPr/>
            </p:nvSpPr>
            <p:spPr>
              <a:xfrm>
                <a:off x="4250600" y="1704475"/>
                <a:ext cx="1769100" cy="4002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maximize (1 + 𝜆</a:t>
                </a:r>
                <a:r>
                  <a:rPr b="1" baseline="-25000" lang="en" sz="880">
                    <a:solidFill>
                      <a:srgbClr val="595959"/>
                    </a:solidFill>
                  </a:rPr>
                  <a:t>1</a:t>
                </a:r>
                <a:r>
                  <a:rPr b="1" lang="en" sz="880">
                    <a:solidFill>
                      <a:srgbClr val="595959"/>
                    </a:solidFill>
                  </a:rPr>
                  <a:t>)V</a:t>
                </a:r>
                <a:r>
                  <a:rPr b="1" baseline="30000" lang="en" sz="880">
                    <a:solidFill>
                      <a:srgbClr val="595959"/>
                    </a:solidFill>
                  </a:rPr>
                  <a:t>SXP</a:t>
                </a:r>
                <a:r>
                  <a:rPr b="1" lang="en" sz="1232">
                    <a:solidFill>
                      <a:srgbClr val="595959"/>
                    </a:solidFill>
                  </a:rPr>
                  <a:t>(  )</a:t>
                </a:r>
                <a:r>
                  <a:rPr b="1" lang="en" sz="880">
                    <a:solidFill>
                      <a:srgbClr val="595959"/>
                    </a:solidFill>
                  </a:rPr>
                  <a:t> </a:t>
                </a:r>
                <a:endParaRPr sz="880"/>
              </a:p>
            </p:txBody>
          </p:sp>
          <p:sp>
            <p:nvSpPr>
              <p:cNvPr id="1008" name="Google Shape;1008;p63"/>
              <p:cNvSpPr/>
              <p:nvPr/>
            </p:nvSpPr>
            <p:spPr>
              <a:xfrm>
                <a:off x="5652530" y="1872689"/>
                <a:ext cx="105300" cy="1053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grpSp>
        <p:sp>
          <p:nvSpPr>
            <p:cNvPr id="1009" name="Google Shape;1009;p63"/>
            <p:cNvSpPr/>
            <p:nvPr/>
          </p:nvSpPr>
          <p:spPr>
            <a:xfrm>
              <a:off x="6840246" y="2903810"/>
              <a:ext cx="102300" cy="1014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sp>
          <p:nvSpPr>
            <p:cNvPr id="1010" name="Google Shape;1010;p63"/>
            <p:cNvSpPr txBox="1"/>
            <p:nvPr/>
          </p:nvSpPr>
          <p:spPr>
            <a:xfrm>
              <a:off x="4486838" y="3165575"/>
              <a:ext cx="3501300" cy="275700"/>
            </a:xfrm>
            <a:prstGeom prst="rect">
              <a:avLst/>
            </a:prstGeom>
            <a:noFill/>
            <a:ln>
              <a:noFill/>
            </a:ln>
          </p:spPr>
          <p:txBody>
            <a:bodyPr anchorCtr="0" anchor="ctr" bIns="80425" lIns="80425" spcFirstLastPara="1" rIns="80425" wrap="square" tIns="80425">
              <a:noAutofit/>
            </a:bodyPr>
            <a:lstStyle/>
            <a:p>
              <a:pPr indent="0" lvl="0" marL="0" rtl="0" algn="l">
                <a:spcBef>
                  <a:spcPts val="0"/>
                </a:spcBef>
                <a:spcAft>
                  <a:spcPts val="0"/>
                </a:spcAft>
                <a:buNone/>
              </a:pPr>
              <a:r>
                <a:rPr b="1" lang="en" sz="1232">
                  <a:solidFill>
                    <a:srgbClr val="595959"/>
                  </a:solidFill>
                </a:rPr>
                <a:t>Obj = 2CR(   ∪   ) + 𝜆</a:t>
              </a:r>
              <a:r>
                <a:rPr b="1" baseline="-25000" lang="en" sz="1232">
                  <a:solidFill>
                    <a:srgbClr val="595959"/>
                  </a:solidFill>
                </a:rPr>
                <a:t>1</a:t>
              </a:r>
              <a:r>
                <a:rPr b="1" lang="en" sz="1232">
                  <a:solidFill>
                    <a:srgbClr val="595959"/>
                  </a:solidFill>
                </a:rPr>
                <a:t>V</a:t>
              </a:r>
              <a:r>
                <a:rPr b="1" baseline="30000" lang="en" sz="1232">
                  <a:solidFill>
                    <a:srgbClr val="595959"/>
                  </a:solidFill>
                </a:rPr>
                <a:t>SXP</a:t>
              </a:r>
              <a:r>
                <a:rPr b="1" lang="en" sz="1232">
                  <a:solidFill>
                    <a:srgbClr val="595959"/>
                  </a:solidFill>
                </a:rPr>
                <a:t>(  ) + 𝜆</a:t>
              </a:r>
              <a:r>
                <a:rPr b="1" baseline="-25000" lang="en" sz="1232">
                  <a:solidFill>
                    <a:srgbClr val="595959"/>
                  </a:solidFill>
                </a:rPr>
                <a:t>1</a:t>
              </a:r>
              <a:r>
                <a:rPr b="1" lang="en" sz="1232">
                  <a:solidFill>
                    <a:srgbClr val="595959"/>
                  </a:solidFill>
                </a:rPr>
                <a:t>V</a:t>
              </a:r>
              <a:r>
                <a:rPr b="1" baseline="30000" lang="en" sz="1232">
                  <a:solidFill>
                    <a:srgbClr val="595959"/>
                  </a:solidFill>
                </a:rPr>
                <a:t>XSP</a:t>
              </a:r>
              <a:r>
                <a:rPr b="1" lang="en" sz="1232">
                  <a:solidFill>
                    <a:srgbClr val="595959"/>
                  </a:solidFill>
                </a:rPr>
                <a:t>(  )</a:t>
              </a:r>
              <a:endParaRPr b="1" sz="1232">
                <a:solidFill>
                  <a:srgbClr val="595959"/>
                </a:solidFill>
              </a:endParaRPr>
            </a:p>
          </p:txBody>
        </p:sp>
        <p:sp>
          <p:nvSpPr>
            <p:cNvPr id="1011" name="Google Shape;1011;p63"/>
            <p:cNvSpPr/>
            <p:nvPr/>
          </p:nvSpPr>
          <p:spPr>
            <a:xfrm>
              <a:off x="5511274" y="3265050"/>
              <a:ext cx="105300" cy="1053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sp>
          <p:nvSpPr>
            <p:cNvPr id="1012" name="Google Shape;1012;p63"/>
            <p:cNvSpPr/>
            <p:nvPr/>
          </p:nvSpPr>
          <p:spPr>
            <a:xfrm>
              <a:off x="6685028" y="3266700"/>
              <a:ext cx="105300" cy="1053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grpSp>
          <p:nvGrpSpPr>
            <p:cNvPr id="1013" name="Google Shape;1013;p63"/>
            <p:cNvGrpSpPr/>
            <p:nvPr/>
          </p:nvGrpSpPr>
          <p:grpSpPr>
            <a:xfrm>
              <a:off x="5758337" y="869459"/>
              <a:ext cx="1592100" cy="400200"/>
              <a:chOff x="3860775" y="1154701"/>
              <a:chExt cx="1592100" cy="400200"/>
            </a:xfrm>
          </p:grpSpPr>
          <p:sp>
            <p:nvSpPr>
              <p:cNvPr id="1014" name="Google Shape;1014;p63"/>
              <p:cNvSpPr txBox="1"/>
              <p:nvPr/>
            </p:nvSpPr>
            <p:spPr>
              <a:xfrm>
                <a:off x="3860775" y="1154701"/>
                <a:ext cx="1592100" cy="4002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minimize V</a:t>
                </a:r>
                <a:r>
                  <a:rPr b="1" baseline="30000" lang="en" sz="880">
                    <a:solidFill>
                      <a:srgbClr val="595959"/>
                    </a:solidFill>
                  </a:rPr>
                  <a:t>XP</a:t>
                </a:r>
                <a:r>
                  <a:rPr b="1" lang="en" sz="1232">
                    <a:solidFill>
                      <a:srgbClr val="595959"/>
                    </a:solidFill>
                  </a:rPr>
                  <a:t>(  )</a:t>
                </a:r>
                <a:endParaRPr b="1" sz="1232">
                  <a:solidFill>
                    <a:srgbClr val="595959"/>
                  </a:solidFill>
                </a:endParaRPr>
              </a:p>
            </p:txBody>
          </p:sp>
          <p:sp>
            <p:nvSpPr>
              <p:cNvPr id="1015" name="Google Shape;1015;p63"/>
              <p:cNvSpPr/>
              <p:nvPr/>
            </p:nvSpPr>
            <p:spPr>
              <a:xfrm>
                <a:off x="4773679" y="1318175"/>
                <a:ext cx="105300" cy="1053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grpSp>
        <p:sp>
          <p:nvSpPr>
            <p:cNvPr id="1016" name="Google Shape;1016;p63"/>
            <p:cNvSpPr/>
            <p:nvPr/>
          </p:nvSpPr>
          <p:spPr>
            <a:xfrm>
              <a:off x="5568683" y="2629338"/>
              <a:ext cx="200400" cy="2004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sp>
          <p:nvSpPr>
            <p:cNvPr id="1017" name="Google Shape;1017;p63"/>
            <p:cNvSpPr/>
            <p:nvPr/>
          </p:nvSpPr>
          <p:spPr>
            <a:xfrm>
              <a:off x="5747493" y="3257813"/>
              <a:ext cx="105300" cy="1053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cxnSp>
          <p:nvCxnSpPr>
            <p:cNvPr id="1018" name="Google Shape;1018;p63"/>
            <p:cNvCxnSpPr/>
            <p:nvPr/>
          </p:nvCxnSpPr>
          <p:spPr>
            <a:xfrm>
              <a:off x="6222431" y="2175741"/>
              <a:ext cx="834900" cy="0"/>
            </a:xfrm>
            <a:prstGeom prst="straightConnector1">
              <a:avLst/>
            </a:prstGeom>
            <a:noFill/>
            <a:ln cap="flat" cmpd="sng" w="25150">
              <a:solidFill>
                <a:srgbClr val="38761D"/>
              </a:solidFill>
              <a:prstDash val="dash"/>
              <a:round/>
              <a:headEnd len="med" w="med" type="none"/>
              <a:tailEnd len="med" w="med" type="triangle"/>
            </a:ln>
          </p:spPr>
        </p:cxnSp>
        <p:cxnSp>
          <p:nvCxnSpPr>
            <p:cNvPr id="1019" name="Google Shape;1019;p63"/>
            <p:cNvCxnSpPr/>
            <p:nvPr/>
          </p:nvCxnSpPr>
          <p:spPr>
            <a:xfrm flipH="1">
              <a:off x="5668888" y="2175650"/>
              <a:ext cx="557100" cy="452700"/>
            </a:xfrm>
            <a:prstGeom prst="curvedConnector2">
              <a:avLst/>
            </a:prstGeom>
            <a:noFill/>
            <a:ln cap="flat" cmpd="sng" w="25150">
              <a:solidFill>
                <a:srgbClr val="38761D"/>
              </a:solidFill>
              <a:prstDash val="dash"/>
              <a:round/>
              <a:headEnd len="med" w="med" type="none"/>
              <a:tailEnd len="med" w="med" type="none"/>
            </a:ln>
          </p:spPr>
        </p:cxnSp>
        <p:sp>
          <p:nvSpPr>
            <p:cNvPr id="1020" name="Google Shape;1020;p63"/>
            <p:cNvSpPr txBox="1"/>
            <p:nvPr/>
          </p:nvSpPr>
          <p:spPr>
            <a:xfrm>
              <a:off x="7062839" y="2045113"/>
              <a:ext cx="610800" cy="291000"/>
            </a:xfrm>
            <a:prstGeom prst="rect">
              <a:avLst/>
            </a:prstGeom>
            <a:noFill/>
            <a:ln>
              <a:noFill/>
            </a:ln>
          </p:spPr>
          <p:txBody>
            <a:bodyPr anchorCtr="0" anchor="ctr" bIns="80425" lIns="80425" spcFirstLastPara="1" rIns="80425" wrap="square" tIns="80425">
              <a:noAutofit/>
            </a:bodyPr>
            <a:lstStyle/>
            <a:p>
              <a:pPr indent="0" lvl="0" marL="0" rtl="0" algn="l">
                <a:spcBef>
                  <a:spcPts val="0"/>
                </a:spcBef>
                <a:spcAft>
                  <a:spcPts val="0"/>
                </a:spcAft>
                <a:buNone/>
              </a:pPr>
              <a:r>
                <a:rPr b="1" lang="en" sz="1232">
                  <a:solidFill>
                    <a:srgbClr val="595959"/>
                  </a:solidFill>
                </a:rPr>
                <a:t>XSP</a:t>
              </a:r>
              <a:endParaRPr b="1" sz="1232">
                <a:solidFill>
                  <a:srgbClr val="595959"/>
                </a:solidFill>
              </a:endParaRPr>
            </a:p>
          </p:txBody>
        </p:sp>
        <p:grpSp>
          <p:nvGrpSpPr>
            <p:cNvPr id="1021" name="Google Shape;1021;p63"/>
            <p:cNvGrpSpPr/>
            <p:nvPr/>
          </p:nvGrpSpPr>
          <p:grpSpPr>
            <a:xfrm>
              <a:off x="5921912" y="2122572"/>
              <a:ext cx="1592100" cy="400200"/>
              <a:chOff x="3860775" y="1154701"/>
              <a:chExt cx="1592100" cy="400200"/>
            </a:xfrm>
          </p:grpSpPr>
          <p:sp>
            <p:nvSpPr>
              <p:cNvPr id="1022" name="Google Shape;1022;p63"/>
              <p:cNvSpPr txBox="1"/>
              <p:nvPr/>
            </p:nvSpPr>
            <p:spPr>
              <a:xfrm>
                <a:off x="3860775" y="1154701"/>
                <a:ext cx="1592100" cy="4002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minimize V</a:t>
                </a:r>
                <a:r>
                  <a:rPr b="1" baseline="30000" lang="en" sz="880">
                    <a:solidFill>
                      <a:srgbClr val="595959"/>
                    </a:solidFill>
                  </a:rPr>
                  <a:t>XSP</a:t>
                </a:r>
                <a:r>
                  <a:rPr b="1" lang="en" sz="1232">
                    <a:solidFill>
                      <a:srgbClr val="595959"/>
                    </a:solidFill>
                  </a:rPr>
                  <a:t>(  )</a:t>
                </a:r>
                <a:endParaRPr b="1" sz="1232">
                  <a:solidFill>
                    <a:srgbClr val="595959"/>
                  </a:solidFill>
                </a:endParaRPr>
              </a:p>
            </p:txBody>
          </p:sp>
          <p:sp>
            <p:nvSpPr>
              <p:cNvPr id="1023" name="Google Shape;1023;p63"/>
              <p:cNvSpPr/>
              <p:nvPr/>
            </p:nvSpPr>
            <p:spPr>
              <a:xfrm>
                <a:off x="4821785" y="1318175"/>
                <a:ext cx="105300" cy="1053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grpSp>
        <p:cxnSp>
          <p:nvCxnSpPr>
            <p:cNvPr id="1024" name="Google Shape;1024;p63"/>
            <p:cNvCxnSpPr>
              <a:endCxn id="1025" idx="1"/>
            </p:cNvCxnSpPr>
            <p:nvPr/>
          </p:nvCxnSpPr>
          <p:spPr>
            <a:xfrm>
              <a:off x="4652528" y="4668668"/>
              <a:ext cx="444600" cy="0"/>
            </a:xfrm>
            <a:prstGeom prst="straightConnector1">
              <a:avLst/>
            </a:prstGeom>
            <a:noFill/>
            <a:ln cap="flat" cmpd="sng" w="25150">
              <a:solidFill>
                <a:srgbClr val="38761D"/>
              </a:solidFill>
              <a:prstDash val="dash"/>
              <a:round/>
              <a:headEnd len="med" w="med" type="none"/>
              <a:tailEnd len="med" w="med" type="none"/>
            </a:ln>
          </p:spPr>
        </p:cxnSp>
        <p:sp>
          <p:nvSpPr>
            <p:cNvPr id="1025" name="Google Shape;1025;p63"/>
            <p:cNvSpPr txBox="1"/>
            <p:nvPr/>
          </p:nvSpPr>
          <p:spPr>
            <a:xfrm>
              <a:off x="5097128" y="4499318"/>
              <a:ext cx="2577600" cy="3387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Cross Play from Self Play States (XSP)</a:t>
              </a:r>
              <a:endParaRPr sz="880"/>
            </a:p>
          </p:txBody>
        </p:sp>
        <p:grpSp>
          <p:nvGrpSpPr>
            <p:cNvPr id="1026" name="Google Shape;1026;p63"/>
            <p:cNvGrpSpPr/>
            <p:nvPr/>
          </p:nvGrpSpPr>
          <p:grpSpPr>
            <a:xfrm>
              <a:off x="4979042" y="3825839"/>
              <a:ext cx="2372230" cy="200400"/>
              <a:chOff x="4839429" y="3654189"/>
              <a:chExt cx="2372230" cy="200400"/>
            </a:xfrm>
          </p:grpSpPr>
          <p:sp>
            <p:nvSpPr>
              <p:cNvPr id="1027" name="Google Shape;1027;p63"/>
              <p:cNvSpPr/>
              <p:nvPr/>
            </p:nvSpPr>
            <p:spPr>
              <a:xfrm>
                <a:off x="4839429" y="3654189"/>
                <a:ext cx="200400" cy="200400"/>
              </a:xfrm>
              <a:prstGeom prst="roundRect">
                <a:avLst>
                  <a:gd fmla="val 16667" name="adj"/>
                </a:avLst>
              </a:prstGeom>
              <a:solidFill>
                <a:srgbClr val="CFE2F3"/>
              </a:solidFill>
              <a:ln cap="flat" cmpd="sng" w="16750">
                <a:solidFill>
                  <a:srgbClr val="0B5394"/>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sp>
            <p:nvSpPr>
              <p:cNvPr id="1028" name="Google Shape;1028;p63"/>
              <p:cNvSpPr/>
              <p:nvPr/>
            </p:nvSpPr>
            <p:spPr>
              <a:xfrm>
                <a:off x="6224258" y="3654189"/>
                <a:ext cx="200400" cy="2004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pic>
            <p:nvPicPr>
              <p:cNvPr id="1029" name="Google Shape;1029;p63" title="{&quot;red&quot;:89,&quot;green&quot;:89,&quot;blue&quot;:89,&quot;origURL&quot;:&quot;https://saxarona.github.io/mathjax-viewer/?input=s_0%20%5Csim%20p_%7BSP%7D#0&quot;,&quot;size&quot;:14,&quot;width&quot;:168.96850393700788,&quot;height&quot;:31.511811023622048}"/>
              <p:cNvPicPr preferRelativeResize="0"/>
              <p:nvPr/>
            </p:nvPicPr>
            <p:blipFill>
              <a:blip r:embed="rId7">
                <a:alphaModFix/>
              </a:blip>
              <a:stretch>
                <a:fillRect/>
              </a:stretch>
            </p:blipFill>
            <p:spPr>
              <a:xfrm>
                <a:off x="6455564" y="3694389"/>
                <a:ext cx="756094" cy="120015"/>
              </a:xfrm>
              <a:prstGeom prst="rect">
                <a:avLst/>
              </a:prstGeom>
              <a:noFill/>
              <a:ln>
                <a:noFill/>
              </a:ln>
            </p:spPr>
          </p:pic>
          <p:pic>
            <p:nvPicPr>
              <p:cNvPr id="1030" name="Google Shape;1030;p63" title="{&quot;red&quot;:89,&quot;green&quot;:89,&quot;blue&quot;:89,&quot;origURL&quot;:&quot;https://saxarona.github.io/mathjax-viewer/?input=s_0%20%5Csim%20p_%7BXP%7D#0&quot;,&quot;size&quot;:14,&quot;width&quot;:168.96850393700788,&quot;height&quot;:31.511811023622048}"/>
              <p:cNvPicPr preferRelativeResize="0"/>
              <p:nvPr/>
            </p:nvPicPr>
            <p:blipFill>
              <a:blip r:embed="rId8">
                <a:alphaModFix/>
              </a:blip>
              <a:stretch>
                <a:fillRect/>
              </a:stretch>
            </p:blipFill>
            <p:spPr>
              <a:xfrm>
                <a:off x="5070222" y="3694389"/>
                <a:ext cx="780097" cy="120015"/>
              </a:xfrm>
              <a:prstGeom prst="rect">
                <a:avLst/>
              </a:prstGeom>
              <a:noFill/>
              <a:ln>
                <a:noFill/>
              </a:ln>
            </p:spPr>
          </p:pic>
        </p:grpSp>
        <p:sp>
          <p:nvSpPr>
            <p:cNvPr id="1031" name="Google Shape;1031;p63"/>
            <p:cNvSpPr/>
            <p:nvPr/>
          </p:nvSpPr>
          <p:spPr>
            <a:xfrm>
              <a:off x="7589155" y="3268238"/>
              <a:ext cx="105300" cy="105300"/>
            </a:xfrm>
            <a:prstGeom prst="roundRect">
              <a:avLst>
                <a:gd fmla="val 16667" name="adj"/>
              </a:avLst>
            </a:prstGeom>
            <a:solidFill>
              <a:srgbClr val="D9EAD3"/>
            </a:solidFill>
            <a:ln cap="flat" cmpd="sng" w="16750">
              <a:solidFill>
                <a:srgbClr val="38761D"/>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grpSp>
          <p:nvGrpSpPr>
            <p:cNvPr id="1032" name="Google Shape;1032;p63"/>
            <p:cNvGrpSpPr/>
            <p:nvPr/>
          </p:nvGrpSpPr>
          <p:grpSpPr>
            <a:xfrm>
              <a:off x="4737527" y="4051530"/>
              <a:ext cx="2996593" cy="338709"/>
              <a:chOff x="4739202" y="4126418"/>
              <a:chExt cx="2996593" cy="338709"/>
            </a:xfrm>
          </p:grpSpPr>
          <p:sp>
            <p:nvSpPr>
              <p:cNvPr id="1033" name="Google Shape;1033;p63"/>
              <p:cNvSpPr txBox="1"/>
              <p:nvPr/>
            </p:nvSpPr>
            <p:spPr>
              <a:xfrm>
                <a:off x="5042531" y="4126427"/>
                <a:ext cx="1195800" cy="3387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Cross Play (XP)</a:t>
                </a:r>
                <a:endParaRPr sz="880"/>
              </a:p>
            </p:txBody>
          </p:sp>
          <p:cxnSp>
            <p:nvCxnSpPr>
              <p:cNvPr id="1034" name="Google Shape;1034;p63"/>
              <p:cNvCxnSpPr/>
              <p:nvPr/>
            </p:nvCxnSpPr>
            <p:spPr>
              <a:xfrm>
                <a:off x="6223707" y="4295780"/>
                <a:ext cx="343200" cy="0"/>
              </a:xfrm>
              <a:prstGeom prst="straightConnector1">
                <a:avLst/>
              </a:prstGeom>
              <a:noFill/>
              <a:ln cap="flat" cmpd="sng" w="25150">
                <a:solidFill>
                  <a:srgbClr val="38761D"/>
                </a:solidFill>
                <a:prstDash val="solid"/>
                <a:round/>
                <a:headEnd len="med" w="med" type="none"/>
                <a:tailEnd len="med" w="med" type="none"/>
              </a:ln>
            </p:spPr>
          </p:cxnSp>
          <p:sp>
            <p:nvSpPr>
              <p:cNvPr id="1035" name="Google Shape;1035;p63"/>
              <p:cNvSpPr txBox="1"/>
              <p:nvPr/>
            </p:nvSpPr>
            <p:spPr>
              <a:xfrm>
                <a:off x="6539996" y="4126418"/>
                <a:ext cx="1195800" cy="338700"/>
              </a:xfrm>
              <a:prstGeom prst="rect">
                <a:avLst/>
              </a:prstGeom>
              <a:noFill/>
              <a:ln>
                <a:noFill/>
              </a:ln>
            </p:spPr>
            <p:txBody>
              <a:bodyPr anchorCtr="0" anchor="t" bIns="80425" lIns="80425" spcFirstLastPara="1" rIns="80425" wrap="square" tIns="80425">
                <a:spAutoFit/>
              </a:bodyPr>
              <a:lstStyle/>
              <a:p>
                <a:pPr indent="0" lvl="0" marL="0" rtl="0" algn="l">
                  <a:spcBef>
                    <a:spcPts val="0"/>
                  </a:spcBef>
                  <a:spcAft>
                    <a:spcPts val="0"/>
                  </a:spcAft>
                  <a:buNone/>
                </a:pPr>
                <a:r>
                  <a:rPr b="1" lang="en" sz="880">
                    <a:solidFill>
                      <a:srgbClr val="595959"/>
                    </a:solidFill>
                  </a:rPr>
                  <a:t>Self Play (XP)</a:t>
                </a:r>
                <a:endParaRPr sz="880"/>
              </a:p>
            </p:txBody>
          </p:sp>
          <p:cxnSp>
            <p:nvCxnSpPr>
              <p:cNvPr id="1036" name="Google Shape;1036;p63"/>
              <p:cNvCxnSpPr/>
              <p:nvPr/>
            </p:nvCxnSpPr>
            <p:spPr>
              <a:xfrm>
                <a:off x="4739202" y="4295780"/>
                <a:ext cx="343200" cy="0"/>
              </a:xfrm>
              <a:prstGeom prst="straightConnector1">
                <a:avLst/>
              </a:prstGeom>
              <a:noFill/>
              <a:ln cap="flat" cmpd="sng" w="25150">
                <a:solidFill>
                  <a:srgbClr val="0B5394"/>
                </a:solidFill>
                <a:prstDash val="solid"/>
                <a:round/>
                <a:headEnd len="med" w="med" type="none"/>
                <a:tailEnd len="med" w="med" type="none"/>
              </a:ln>
            </p:spPr>
          </p:cxnSp>
        </p:grpSp>
        <p:grpSp>
          <p:nvGrpSpPr>
            <p:cNvPr id="1037" name="Google Shape;1037;p63"/>
            <p:cNvGrpSpPr/>
            <p:nvPr/>
          </p:nvGrpSpPr>
          <p:grpSpPr>
            <a:xfrm>
              <a:off x="4997988" y="3538439"/>
              <a:ext cx="2205350" cy="187200"/>
              <a:chOff x="4787113" y="3936239"/>
              <a:chExt cx="2205350" cy="187200"/>
            </a:xfrm>
          </p:grpSpPr>
          <p:sp>
            <p:nvSpPr>
              <p:cNvPr id="1038" name="Google Shape;1038;p63"/>
              <p:cNvSpPr/>
              <p:nvPr/>
            </p:nvSpPr>
            <p:spPr>
              <a:xfrm>
                <a:off x="6141683" y="3936239"/>
                <a:ext cx="187200" cy="187200"/>
              </a:xfrm>
              <a:prstGeom prst="roundRect">
                <a:avLst>
                  <a:gd fmla="val 16667" name="adj"/>
                </a:avLst>
              </a:prstGeom>
              <a:solidFill>
                <a:srgbClr val="EEEEEE"/>
              </a:solidFill>
              <a:ln cap="flat" cmpd="sng" w="16750">
                <a:solidFill>
                  <a:srgbClr val="595959"/>
                </a:solidFill>
                <a:prstDash val="solid"/>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880"/>
              </a:p>
            </p:txBody>
          </p:sp>
          <p:sp>
            <p:nvSpPr>
              <p:cNvPr id="1039" name="Google Shape;1039;p63"/>
              <p:cNvSpPr/>
              <p:nvPr/>
            </p:nvSpPr>
            <p:spPr>
              <a:xfrm rot="5400000">
                <a:off x="5103163" y="3633089"/>
                <a:ext cx="161400" cy="793500"/>
              </a:xfrm>
              <a:prstGeom prst="ellipse">
                <a:avLst/>
              </a:prstGeom>
              <a:solidFill>
                <a:srgbClr val="EEEEEE">
                  <a:alpha val="30000"/>
                </a:srgbClr>
              </a:solidFill>
              <a:ln cap="flat" cmpd="sng" w="16750">
                <a:solidFill>
                  <a:srgbClr val="595959"/>
                </a:solidFill>
                <a:prstDash val="dot"/>
                <a:round/>
                <a:headEnd len="sm" w="sm" type="none"/>
                <a:tailEnd len="sm" w="sm" type="none"/>
              </a:ln>
            </p:spPr>
            <p:txBody>
              <a:bodyPr anchorCtr="0" anchor="ctr" bIns="80425" lIns="80425" spcFirstLastPara="1" rIns="80425" wrap="square" tIns="80425">
                <a:noAutofit/>
              </a:bodyPr>
              <a:lstStyle/>
              <a:p>
                <a:pPr indent="0" lvl="0" marL="0" rtl="0" algn="ctr">
                  <a:spcBef>
                    <a:spcPts val="0"/>
                  </a:spcBef>
                  <a:spcAft>
                    <a:spcPts val="0"/>
                  </a:spcAft>
                  <a:buNone/>
                </a:pPr>
                <a:r>
                  <a:t/>
                </a:r>
                <a:endParaRPr sz="1232"/>
              </a:p>
            </p:txBody>
          </p:sp>
          <p:pic>
            <p:nvPicPr>
              <p:cNvPr id="1040" name="Google Shape;1040;p63" title="{&quot;red&quot;:0,&quot;green&quot;:0,&quot;blue&quot;:0,&quot;origURL&quot;:&quot;https://saxarona.github.io/mathjax-viewer/?input=p_0#0&quot;,&quot;size&quot;:16,&quot;width&quot;:94.15748031496065,&quot;height&quot;:26.669291338582678}"/>
              <p:cNvPicPr preferRelativeResize="0"/>
              <p:nvPr/>
            </p:nvPicPr>
            <p:blipFill>
              <a:blip r:embed="rId9">
                <a:alphaModFix/>
              </a:blip>
              <a:stretch>
                <a:fillRect/>
              </a:stretch>
            </p:blipFill>
            <p:spPr>
              <a:xfrm>
                <a:off x="5683361" y="3957838"/>
                <a:ext cx="216027" cy="144018"/>
              </a:xfrm>
              <a:prstGeom prst="rect">
                <a:avLst/>
              </a:prstGeom>
              <a:noFill/>
              <a:ln>
                <a:noFill/>
              </a:ln>
            </p:spPr>
          </p:pic>
          <p:pic>
            <p:nvPicPr>
              <p:cNvPr id="1041" name="Google Shape;1041;p63" title="{&quot;red&quot;:89,&quot;green&quot;:89,&quot;blue&quot;:89,&quot;origURL&quot;:&quot;https://saxarona.github.io/mathjax-viewer/?input=s_0%20%5Csim%20p_0#0&quot;,&quot;size&quot;:14,&quot;width&quot;:168.96850393700788,&quot;height&quot;:31.511811023622048}"/>
              <p:cNvPicPr preferRelativeResize="0"/>
              <p:nvPr/>
            </p:nvPicPr>
            <p:blipFill>
              <a:blip r:embed="rId10">
                <a:alphaModFix/>
              </a:blip>
              <a:stretch>
                <a:fillRect/>
              </a:stretch>
            </p:blipFill>
            <p:spPr>
              <a:xfrm>
                <a:off x="6368385" y="3972489"/>
                <a:ext cx="624078" cy="120015"/>
              </a:xfrm>
              <a:prstGeom prst="rect">
                <a:avLst/>
              </a:prstGeom>
              <a:noFill/>
              <a:ln>
                <a:noFill/>
              </a:ln>
            </p:spPr>
          </p:pic>
        </p:grpSp>
      </p:gr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5" name="Shape 1045"/>
        <p:cNvGrpSpPr/>
        <p:nvPr/>
      </p:nvGrpSpPr>
      <p:grpSpPr>
        <a:xfrm>
          <a:off x="0" y="0"/>
          <a:ext cx="0" cy="0"/>
          <a:chOff x="0" y="0"/>
          <a:chExt cx="0" cy="0"/>
        </a:xfrm>
      </p:grpSpPr>
      <p:sp>
        <p:nvSpPr>
          <p:cNvPr id="1046" name="Google Shape;1046;p6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Competence-Bounded Per-State Regret</a:t>
            </a:r>
            <a:endParaRPr b="1" sz="2400"/>
          </a:p>
        </p:txBody>
      </p:sp>
      <p:sp>
        <p:nvSpPr>
          <p:cNvPr id="1047" name="Google Shape;1047;p6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048" name="Google Shape;1048;p64"/>
          <p:cNvPicPr preferRelativeResize="0"/>
          <p:nvPr/>
        </p:nvPicPr>
        <p:blipFill>
          <a:blip r:embed="rId3">
            <a:alphaModFix/>
          </a:blip>
          <a:stretch>
            <a:fillRect/>
          </a:stretch>
        </p:blipFill>
        <p:spPr>
          <a:xfrm>
            <a:off x="253525" y="1218675"/>
            <a:ext cx="8636948" cy="33105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grpSp>
        <p:nvGrpSpPr>
          <p:cNvPr id="1053" name="Google Shape;1053;p65"/>
          <p:cNvGrpSpPr/>
          <p:nvPr/>
        </p:nvGrpSpPr>
        <p:grpSpPr>
          <a:xfrm>
            <a:off x="1746646" y="1365264"/>
            <a:ext cx="5457703" cy="3288290"/>
            <a:chOff x="1639277" y="1198575"/>
            <a:chExt cx="5682148" cy="3423162"/>
          </a:xfrm>
        </p:grpSpPr>
        <p:sp>
          <p:nvSpPr>
            <p:cNvPr id="1054" name="Google Shape;1054;p65"/>
            <p:cNvSpPr/>
            <p:nvPr/>
          </p:nvSpPr>
          <p:spPr>
            <a:xfrm>
              <a:off x="4584526" y="3902766"/>
              <a:ext cx="130500" cy="130500"/>
            </a:xfrm>
            <a:prstGeom prst="ellipse">
              <a:avLst/>
            </a:prstGeom>
            <a:solidFill>
              <a:srgbClr val="FFFFFF"/>
            </a:solidFill>
            <a:ln>
              <a:noFill/>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55" name="Google Shape;1055;p65"/>
            <p:cNvSpPr/>
            <p:nvPr/>
          </p:nvSpPr>
          <p:spPr>
            <a:xfrm>
              <a:off x="5069304" y="3902766"/>
              <a:ext cx="130500" cy="130500"/>
            </a:xfrm>
            <a:prstGeom prst="ellipse">
              <a:avLst/>
            </a:prstGeom>
            <a:solidFill>
              <a:srgbClr val="FFFFFF"/>
            </a:solidFill>
            <a:ln>
              <a:noFill/>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56" name="Google Shape;1056;p65"/>
            <p:cNvSpPr/>
            <p:nvPr/>
          </p:nvSpPr>
          <p:spPr>
            <a:xfrm>
              <a:off x="5554081" y="3902766"/>
              <a:ext cx="130500" cy="130500"/>
            </a:xfrm>
            <a:prstGeom prst="ellipse">
              <a:avLst/>
            </a:prstGeom>
            <a:solidFill>
              <a:srgbClr val="FFFFFF"/>
            </a:solidFill>
            <a:ln>
              <a:noFill/>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57" name="Google Shape;1057;p65"/>
            <p:cNvSpPr/>
            <p:nvPr/>
          </p:nvSpPr>
          <p:spPr>
            <a:xfrm rot="5400000">
              <a:off x="4329942" y="3883117"/>
              <a:ext cx="97200" cy="203400"/>
            </a:xfrm>
            <a:prstGeom prst="upArrow">
              <a:avLst>
                <a:gd fmla="val 50000" name="adj1"/>
                <a:gd fmla="val 73615" name="adj2"/>
              </a:avLst>
            </a:prstGeom>
            <a:solidFill>
              <a:srgbClr val="595959"/>
            </a:solidFill>
            <a:ln cap="flat" cmpd="sng" w="9150">
              <a:solidFill>
                <a:srgbClr val="595959"/>
              </a:solidFill>
              <a:prstDash val="solid"/>
              <a:round/>
              <a:headEnd len="sm" w="sm" type="none"/>
              <a:tailEnd len="sm" w="sm" type="none"/>
            </a:ln>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58" name="Google Shape;1058;p65"/>
            <p:cNvSpPr/>
            <p:nvPr/>
          </p:nvSpPr>
          <p:spPr>
            <a:xfrm rot="5400000">
              <a:off x="3017302" y="3883117"/>
              <a:ext cx="97200" cy="203400"/>
            </a:xfrm>
            <a:prstGeom prst="upArrow">
              <a:avLst>
                <a:gd fmla="val 50000" name="adj1"/>
                <a:gd fmla="val 73615" name="adj2"/>
              </a:avLst>
            </a:prstGeom>
            <a:solidFill>
              <a:srgbClr val="595959"/>
            </a:solidFill>
            <a:ln cap="flat" cmpd="sng" w="9150">
              <a:solidFill>
                <a:srgbClr val="595959"/>
              </a:solidFill>
              <a:prstDash val="solid"/>
              <a:round/>
              <a:headEnd len="sm" w="sm" type="none"/>
              <a:tailEnd len="sm" w="sm" type="none"/>
            </a:ln>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59" name="Google Shape;1059;p65"/>
            <p:cNvSpPr/>
            <p:nvPr/>
          </p:nvSpPr>
          <p:spPr>
            <a:xfrm rot="5400000">
              <a:off x="5977746" y="3883117"/>
              <a:ext cx="97200" cy="203400"/>
            </a:xfrm>
            <a:prstGeom prst="upArrow">
              <a:avLst>
                <a:gd fmla="val 50000" name="adj1"/>
                <a:gd fmla="val 73615" name="adj2"/>
              </a:avLst>
            </a:prstGeom>
            <a:solidFill>
              <a:srgbClr val="595959"/>
            </a:solidFill>
            <a:ln cap="flat" cmpd="sng" w="9150">
              <a:solidFill>
                <a:srgbClr val="595959"/>
              </a:solidFill>
              <a:prstDash val="solid"/>
              <a:round/>
              <a:headEnd len="sm" w="sm" type="none"/>
              <a:tailEnd len="sm" w="sm" type="none"/>
            </a:ln>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sp>
          <p:nvSpPr>
            <p:cNvPr id="1060" name="Google Shape;1060;p65"/>
            <p:cNvSpPr txBox="1"/>
            <p:nvPr/>
          </p:nvSpPr>
          <p:spPr>
            <a:xfrm>
              <a:off x="2079225" y="4429137"/>
              <a:ext cx="620700" cy="192600"/>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lang="en" sz="1345">
                  <a:solidFill>
                    <a:srgbClr val="595959"/>
                  </a:solidFill>
                  <a:latin typeface="Ubuntu Mono"/>
                  <a:ea typeface="Ubuntu Mono"/>
                  <a:cs typeface="Ubuntu Mono"/>
                  <a:sym typeface="Ubuntu Mono"/>
                </a:rPr>
                <a:t>i=0</a:t>
              </a:r>
              <a:endParaRPr sz="1345">
                <a:solidFill>
                  <a:srgbClr val="595959"/>
                </a:solidFill>
                <a:latin typeface="Ubuntu Mono"/>
                <a:ea typeface="Ubuntu Mono"/>
                <a:cs typeface="Ubuntu Mono"/>
                <a:sym typeface="Ubuntu Mono"/>
              </a:endParaRPr>
            </a:p>
          </p:txBody>
        </p:sp>
        <p:sp>
          <p:nvSpPr>
            <p:cNvPr id="1061" name="Google Shape;1061;p65"/>
            <p:cNvSpPr txBox="1"/>
            <p:nvPr/>
          </p:nvSpPr>
          <p:spPr>
            <a:xfrm>
              <a:off x="3503900" y="4429137"/>
              <a:ext cx="620700" cy="192600"/>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lang="en" sz="1345">
                  <a:solidFill>
                    <a:srgbClr val="595959"/>
                  </a:solidFill>
                  <a:latin typeface="Ubuntu Mono"/>
                  <a:ea typeface="Ubuntu Mono"/>
                  <a:cs typeface="Ubuntu Mono"/>
                  <a:sym typeface="Ubuntu Mono"/>
                </a:rPr>
                <a:t>i=1</a:t>
              </a:r>
              <a:endParaRPr sz="1345">
                <a:solidFill>
                  <a:srgbClr val="595959"/>
                </a:solidFill>
                <a:latin typeface="Ubuntu Mono"/>
                <a:ea typeface="Ubuntu Mono"/>
                <a:cs typeface="Ubuntu Mono"/>
                <a:sym typeface="Ubuntu Mono"/>
              </a:endParaRPr>
            </a:p>
          </p:txBody>
        </p:sp>
        <p:sp>
          <p:nvSpPr>
            <p:cNvPr id="1062" name="Google Shape;1062;p65"/>
            <p:cNvSpPr txBox="1"/>
            <p:nvPr/>
          </p:nvSpPr>
          <p:spPr>
            <a:xfrm>
              <a:off x="6323526" y="4429137"/>
              <a:ext cx="620700" cy="192600"/>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lang="en" sz="1345">
                  <a:solidFill>
                    <a:srgbClr val="595959"/>
                  </a:solidFill>
                  <a:latin typeface="Ubuntu Mono"/>
                  <a:ea typeface="Ubuntu Mono"/>
                  <a:cs typeface="Ubuntu Mono"/>
                  <a:sym typeface="Ubuntu Mono"/>
                </a:rPr>
                <a:t>i=N</a:t>
              </a:r>
              <a:endParaRPr sz="1345">
                <a:solidFill>
                  <a:srgbClr val="595959"/>
                </a:solidFill>
                <a:latin typeface="Ubuntu Mono"/>
                <a:ea typeface="Ubuntu Mono"/>
                <a:cs typeface="Ubuntu Mono"/>
                <a:sym typeface="Ubuntu Mono"/>
              </a:endParaRPr>
            </a:p>
          </p:txBody>
        </p:sp>
        <p:pic>
          <p:nvPicPr>
            <p:cNvPr id="1063" name="Google Shape;1063;p65"/>
            <p:cNvPicPr preferRelativeResize="0"/>
            <p:nvPr/>
          </p:nvPicPr>
          <p:blipFill>
            <a:blip r:embed="rId3">
              <a:alphaModFix/>
            </a:blip>
            <a:stretch>
              <a:fillRect/>
            </a:stretch>
          </p:blipFill>
          <p:spPr>
            <a:xfrm>
              <a:off x="6216600" y="3656151"/>
              <a:ext cx="790825" cy="790825"/>
            </a:xfrm>
            <a:prstGeom prst="rect">
              <a:avLst/>
            </a:prstGeom>
            <a:noFill/>
            <a:ln>
              <a:noFill/>
            </a:ln>
          </p:spPr>
        </p:pic>
        <p:pic>
          <p:nvPicPr>
            <p:cNvPr id="1064" name="Google Shape;1064;p65"/>
            <p:cNvPicPr preferRelativeResize="0"/>
            <p:nvPr/>
          </p:nvPicPr>
          <p:blipFill>
            <a:blip r:embed="rId3">
              <a:alphaModFix amt="25000"/>
            </a:blip>
            <a:stretch>
              <a:fillRect/>
            </a:stretch>
          </p:blipFill>
          <p:spPr>
            <a:xfrm>
              <a:off x="1964750" y="3656151"/>
              <a:ext cx="790825" cy="790825"/>
            </a:xfrm>
            <a:prstGeom prst="rect">
              <a:avLst/>
            </a:prstGeom>
            <a:noFill/>
            <a:ln>
              <a:noFill/>
            </a:ln>
          </p:spPr>
        </p:pic>
        <p:pic>
          <p:nvPicPr>
            <p:cNvPr id="1065" name="Google Shape;1065;p65"/>
            <p:cNvPicPr preferRelativeResize="0"/>
            <p:nvPr/>
          </p:nvPicPr>
          <p:blipFill>
            <a:blip r:embed="rId3">
              <a:alphaModFix amt="50000"/>
            </a:blip>
            <a:stretch>
              <a:fillRect/>
            </a:stretch>
          </p:blipFill>
          <p:spPr>
            <a:xfrm>
              <a:off x="3377900" y="3656151"/>
              <a:ext cx="790825" cy="790825"/>
            </a:xfrm>
            <a:prstGeom prst="rect">
              <a:avLst/>
            </a:prstGeom>
            <a:noFill/>
            <a:ln>
              <a:noFill/>
            </a:ln>
          </p:spPr>
        </p:pic>
        <p:sp>
          <p:nvSpPr>
            <p:cNvPr id="1066" name="Google Shape;1066;p65"/>
            <p:cNvSpPr txBox="1"/>
            <p:nvPr/>
          </p:nvSpPr>
          <p:spPr>
            <a:xfrm>
              <a:off x="5834625" y="3438600"/>
              <a:ext cx="1486800" cy="268200"/>
            </a:xfrm>
            <a:prstGeom prst="rect">
              <a:avLst/>
            </a:prstGeom>
            <a:noFill/>
            <a:ln>
              <a:noFill/>
            </a:ln>
          </p:spPr>
          <p:txBody>
            <a:bodyPr anchorCtr="0" anchor="ctr" bIns="87825" lIns="87825" spcFirstLastPara="1" rIns="87825" wrap="square" tIns="87825">
              <a:noAutofit/>
            </a:bodyPr>
            <a:lstStyle/>
            <a:p>
              <a:pPr indent="0" lvl="0" marL="0" rtl="0" algn="r">
                <a:spcBef>
                  <a:spcPts val="0"/>
                </a:spcBef>
                <a:spcAft>
                  <a:spcPts val="0"/>
                </a:spcAft>
                <a:buNone/>
              </a:pPr>
              <a:r>
                <a:rPr b="1" lang="en" sz="1153">
                  <a:solidFill>
                    <a:srgbClr val="595959"/>
                  </a:solidFill>
                  <a:latin typeface="Optimistic Text"/>
                  <a:ea typeface="Optimistic Text"/>
                  <a:cs typeface="Optimistic Text"/>
                  <a:sym typeface="Optimistic Text"/>
                </a:rPr>
                <a:t>3. Learning AHT Agent</a:t>
              </a:r>
              <a:endParaRPr b="1" sz="1153">
                <a:solidFill>
                  <a:srgbClr val="595959"/>
                </a:solidFill>
                <a:latin typeface="Optimistic Text"/>
                <a:ea typeface="Optimistic Text"/>
                <a:cs typeface="Optimistic Text"/>
                <a:sym typeface="Optimistic Text"/>
              </a:endParaRPr>
            </a:p>
          </p:txBody>
        </p:sp>
        <p:sp>
          <p:nvSpPr>
            <p:cNvPr id="1067" name="Google Shape;1067;p65"/>
            <p:cNvSpPr txBox="1"/>
            <p:nvPr/>
          </p:nvSpPr>
          <p:spPr>
            <a:xfrm>
              <a:off x="1639277" y="1976442"/>
              <a:ext cx="2052300" cy="865200"/>
            </a:xfrm>
            <a:prstGeom prst="rect">
              <a:avLst/>
            </a:prstGeom>
            <a:noFill/>
            <a:ln>
              <a:noFill/>
            </a:ln>
          </p:spPr>
          <p:txBody>
            <a:bodyPr anchorCtr="0" anchor="t" bIns="87825" lIns="87825" spcFirstLastPara="1" rIns="87825" wrap="square" tIns="87825">
              <a:noAutofit/>
            </a:bodyPr>
            <a:lstStyle/>
            <a:p>
              <a:pPr indent="0" lvl="0" marL="0" rtl="0" algn="l">
                <a:spcBef>
                  <a:spcPts val="0"/>
                </a:spcBef>
                <a:spcAft>
                  <a:spcPts val="0"/>
                </a:spcAft>
                <a:buNone/>
              </a:pPr>
              <a:r>
                <a:rPr b="1" lang="en" sz="1153">
                  <a:solidFill>
                    <a:srgbClr val="595959"/>
                  </a:solidFill>
                  <a:latin typeface="Optimistic Text"/>
                  <a:ea typeface="Optimistic Text"/>
                  <a:cs typeface="Optimistic Text"/>
                  <a:sym typeface="Optimistic Text"/>
                </a:rPr>
                <a:t>1. Teammate Generator</a:t>
              </a:r>
              <a:endParaRPr b="1" sz="1153">
                <a:solidFill>
                  <a:srgbClr val="595959"/>
                </a:solidFill>
                <a:latin typeface="Optimistic Text"/>
                <a:ea typeface="Optimistic Text"/>
                <a:cs typeface="Optimistic Text"/>
                <a:sym typeface="Optimistic Text"/>
              </a:endParaRPr>
            </a:p>
            <a:p>
              <a:pPr indent="0" lvl="0" marL="0" rtl="0" algn="l">
                <a:spcBef>
                  <a:spcPts val="0"/>
                </a:spcBef>
                <a:spcAft>
                  <a:spcPts val="0"/>
                </a:spcAft>
                <a:buNone/>
              </a:pPr>
              <a:r>
                <a:rPr lang="en" sz="1153">
                  <a:solidFill>
                    <a:srgbClr val="595959"/>
                  </a:solidFill>
                  <a:latin typeface="Optimistic Text"/>
                  <a:ea typeface="Optimistic Text"/>
                  <a:cs typeface="Optimistic Text"/>
                  <a:sym typeface="Optimistic Text"/>
                </a:rPr>
                <a:t>generates teammates for training that the AHT Agent is not yet able to cooperate </a:t>
              </a:r>
              <a:r>
                <a:rPr lang="en" sz="1153">
                  <a:solidFill>
                    <a:srgbClr val="595959"/>
                  </a:solidFill>
                  <a:latin typeface="Optimistic Text"/>
                  <a:ea typeface="Optimistic Text"/>
                  <a:cs typeface="Optimistic Text"/>
                  <a:sym typeface="Optimistic Text"/>
                </a:rPr>
                <a:t>with</a:t>
              </a:r>
              <a:endParaRPr b="1" sz="1153">
                <a:solidFill>
                  <a:srgbClr val="595959"/>
                </a:solidFill>
                <a:latin typeface="Optimistic Text"/>
                <a:ea typeface="Optimistic Text"/>
                <a:cs typeface="Optimistic Text"/>
                <a:sym typeface="Optimistic Text"/>
              </a:endParaRPr>
            </a:p>
          </p:txBody>
        </p:sp>
        <p:cxnSp>
          <p:nvCxnSpPr>
            <p:cNvPr id="1068" name="Google Shape;1068;p65"/>
            <p:cNvCxnSpPr/>
            <p:nvPr/>
          </p:nvCxnSpPr>
          <p:spPr>
            <a:xfrm flipH="1">
              <a:off x="3804288" y="3170125"/>
              <a:ext cx="409800" cy="480300"/>
            </a:xfrm>
            <a:prstGeom prst="straightConnector1">
              <a:avLst/>
            </a:prstGeom>
            <a:noFill/>
            <a:ln cap="flat" cmpd="sng" w="27450">
              <a:solidFill>
                <a:srgbClr val="595959"/>
              </a:solidFill>
              <a:prstDash val="dash"/>
              <a:round/>
              <a:headEnd len="med" w="med" type="none"/>
              <a:tailEnd len="med" w="med" type="triangle"/>
            </a:ln>
          </p:spPr>
        </p:cxnSp>
        <p:cxnSp>
          <p:nvCxnSpPr>
            <p:cNvPr id="1069" name="Google Shape;1069;p65"/>
            <p:cNvCxnSpPr/>
            <p:nvPr/>
          </p:nvCxnSpPr>
          <p:spPr>
            <a:xfrm flipH="1">
              <a:off x="5303625" y="3138750"/>
              <a:ext cx="615000" cy="561900"/>
            </a:xfrm>
            <a:prstGeom prst="straightConnector1">
              <a:avLst/>
            </a:prstGeom>
            <a:noFill/>
            <a:ln cap="flat" cmpd="sng" w="27450">
              <a:solidFill>
                <a:srgbClr val="595959"/>
              </a:solidFill>
              <a:prstDash val="dash"/>
              <a:round/>
              <a:headEnd len="med" w="med" type="none"/>
              <a:tailEnd len="med" w="med" type="triangle"/>
            </a:ln>
          </p:spPr>
        </p:cxnSp>
        <p:pic>
          <p:nvPicPr>
            <p:cNvPr id="1070" name="Google Shape;1070;p65"/>
            <p:cNvPicPr preferRelativeResize="0"/>
            <p:nvPr/>
          </p:nvPicPr>
          <p:blipFill>
            <a:blip r:embed="rId4">
              <a:alphaModFix/>
            </a:blip>
            <a:stretch>
              <a:fillRect/>
            </a:stretch>
          </p:blipFill>
          <p:spPr>
            <a:xfrm>
              <a:off x="3146954" y="3195258"/>
              <a:ext cx="404526" cy="404539"/>
            </a:xfrm>
            <a:prstGeom prst="rect">
              <a:avLst/>
            </a:prstGeom>
            <a:noFill/>
            <a:ln>
              <a:noFill/>
            </a:ln>
          </p:spPr>
        </p:pic>
        <p:pic>
          <p:nvPicPr>
            <p:cNvPr id="1071" name="Google Shape;1071;p65"/>
            <p:cNvPicPr preferRelativeResize="0"/>
            <p:nvPr/>
          </p:nvPicPr>
          <p:blipFill>
            <a:blip r:embed="rId4">
              <a:alphaModFix/>
            </a:blip>
            <a:stretch>
              <a:fillRect/>
            </a:stretch>
          </p:blipFill>
          <p:spPr>
            <a:xfrm>
              <a:off x="4772014" y="3226379"/>
              <a:ext cx="404526" cy="404539"/>
            </a:xfrm>
            <a:prstGeom prst="rect">
              <a:avLst/>
            </a:prstGeom>
            <a:noFill/>
            <a:ln>
              <a:noFill/>
            </a:ln>
          </p:spPr>
        </p:pic>
        <p:cxnSp>
          <p:nvCxnSpPr>
            <p:cNvPr id="1072" name="Google Shape;1072;p65"/>
            <p:cNvCxnSpPr/>
            <p:nvPr/>
          </p:nvCxnSpPr>
          <p:spPr>
            <a:xfrm rot="10800000">
              <a:off x="4024725" y="2021750"/>
              <a:ext cx="489300" cy="342300"/>
            </a:xfrm>
            <a:prstGeom prst="straightConnector1">
              <a:avLst/>
            </a:prstGeom>
            <a:noFill/>
            <a:ln cap="flat" cmpd="sng" w="27450">
              <a:solidFill>
                <a:srgbClr val="88C879"/>
              </a:solidFill>
              <a:prstDash val="dash"/>
              <a:round/>
              <a:headEnd len="med" w="med" type="none"/>
              <a:tailEnd len="med" w="med" type="triangle"/>
            </a:ln>
          </p:spPr>
        </p:cxnSp>
        <p:pic>
          <p:nvPicPr>
            <p:cNvPr id="1073" name="Google Shape;1073;p65"/>
            <p:cNvPicPr preferRelativeResize="0"/>
            <p:nvPr/>
          </p:nvPicPr>
          <p:blipFill rotWithShape="1">
            <a:blip r:embed="rId5">
              <a:alphaModFix/>
            </a:blip>
            <a:srcRect b="28766" l="24788" r="21847" t="19626"/>
            <a:stretch/>
          </p:blipFill>
          <p:spPr>
            <a:xfrm>
              <a:off x="4260475" y="1826883"/>
              <a:ext cx="404534" cy="391199"/>
            </a:xfrm>
            <a:prstGeom prst="rect">
              <a:avLst/>
            </a:prstGeom>
            <a:noFill/>
            <a:ln>
              <a:noFill/>
            </a:ln>
          </p:spPr>
        </p:pic>
        <p:cxnSp>
          <p:nvCxnSpPr>
            <p:cNvPr id="1074" name="Google Shape;1074;p65"/>
            <p:cNvCxnSpPr/>
            <p:nvPr/>
          </p:nvCxnSpPr>
          <p:spPr>
            <a:xfrm flipH="1">
              <a:off x="4127900" y="3121900"/>
              <a:ext cx="1718100" cy="606000"/>
            </a:xfrm>
            <a:prstGeom prst="straightConnector1">
              <a:avLst/>
            </a:prstGeom>
            <a:noFill/>
            <a:ln cap="flat" cmpd="sng" w="27450">
              <a:solidFill>
                <a:srgbClr val="EE6661"/>
              </a:solidFill>
              <a:prstDash val="dash"/>
              <a:round/>
              <a:headEnd len="med" w="med" type="none"/>
              <a:tailEnd len="med" w="med" type="triangle"/>
            </a:ln>
          </p:spPr>
        </p:cxnSp>
        <p:sp>
          <p:nvSpPr>
            <p:cNvPr id="1075" name="Google Shape;1075;p65"/>
            <p:cNvSpPr txBox="1"/>
            <p:nvPr/>
          </p:nvSpPr>
          <p:spPr>
            <a:xfrm>
              <a:off x="4183053" y="4429137"/>
              <a:ext cx="1962000" cy="192600"/>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lang="en" sz="1153">
                  <a:solidFill>
                    <a:srgbClr val="595959"/>
                  </a:solidFill>
                  <a:latin typeface="Ubuntu Mono"/>
                  <a:ea typeface="Ubuntu Mono"/>
                  <a:cs typeface="Ubuntu Mono"/>
                  <a:sym typeface="Ubuntu Mono"/>
                </a:rPr>
                <a:t>learning iterations</a:t>
              </a:r>
              <a:endParaRPr sz="1153">
                <a:solidFill>
                  <a:srgbClr val="595959"/>
                </a:solidFill>
                <a:latin typeface="Ubuntu Mono"/>
                <a:ea typeface="Ubuntu Mono"/>
                <a:cs typeface="Ubuntu Mono"/>
                <a:sym typeface="Ubuntu Mono"/>
              </a:endParaRPr>
            </a:p>
          </p:txBody>
        </p:sp>
        <p:cxnSp>
          <p:nvCxnSpPr>
            <p:cNvPr id="1076" name="Google Shape;1076;p65"/>
            <p:cNvCxnSpPr>
              <a:endCxn id="1064" idx="0"/>
            </p:cNvCxnSpPr>
            <p:nvPr/>
          </p:nvCxnSpPr>
          <p:spPr>
            <a:xfrm flipH="1">
              <a:off x="2360163" y="3153651"/>
              <a:ext cx="1763100" cy="502500"/>
            </a:xfrm>
            <a:prstGeom prst="straightConnector1">
              <a:avLst/>
            </a:prstGeom>
            <a:noFill/>
            <a:ln cap="flat" cmpd="sng" w="27450">
              <a:solidFill>
                <a:srgbClr val="EE6661"/>
              </a:solidFill>
              <a:prstDash val="dash"/>
              <a:round/>
              <a:headEnd len="med" w="med" type="none"/>
              <a:tailEnd len="med" w="med" type="triangle"/>
            </a:ln>
          </p:spPr>
        </p:cxnSp>
        <p:grpSp>
          <p:nvGrpSpPr>
            <p:cNvPr id="1077" name="Google Shape;1077;p65"/>
            <p:cNvGrpSpPr/>
            <p:nvPr/>
          </p:nvGrpSpPr>
          <p:grpSpPr>
            <a:xfrm>
              <a:off x="4185702" y="2272833"/>
              <a:ext cx="1014197" cy="865205"/>
              <a:chOff x="594700" y="2108275"/>
              <a:chExt cx="1609325" cy="1491476"/>
            </a:xfrm>
          </p:grpSpPr>
          <p:pic>
            <p:nvPicPr>
              <p:cNvPr id="1078" name="Google Shape;1078;p65" title="chef3.png"/>
              <p:cNvPicPr preferRelativeResize="0"/>
              <p:nvPr/>
            </p:nvPicPr>
            <p:blipFill>
              <a:blip r:embed="rId6">
                <a:alphaModFix/>
              </a:blip>
              <a:stretch>
                <a:fillRect/>
              </a:stretch>
            </p:blipFill>
            <p:spPr>
              <a:xfrm>
                <a:off x="594700" y="2706275"/>
                <a:ext cx="893476" cy="893476"/>
              </a:xfrm>
              <a:prstGeom prst="rect">
                <a:avLst/>
              </a:prstGeom>
              <a:noFill/>
              <a:ln>
                <a:noFill/>
              </a:ln>
            </p:spPr>
          </p:pic>
          <p:sp>
            <p:nvSpPr>
              <p:cNvPr id="1079" name="Google Shape;1079;p65"/>
              <p:cNvSpPr/>
              <p:nvPr/>
            </p:nvSpPr>
            <p:spPr>
              <a:xfrm flipH="1">
                <a:off x="1124625" y="2108275"/>
                <a:ext cx="1079400" cy="790800"/>
              </a:xfrm>
              <a:prstGeom prst="cloudCallout">
                <a:avLst>
                  <a:gd fmla="val 32995" name="adj1"/>
                  <a:gd fmla="val 69189" name="adj2"/>
                </a:avLst>
              </a:prstGeom>
              <a:solidFill>
                <a:srgbClr val="FFFFFF"/>
              </a:solidFill>
              <a:ln cap="flat" cmpd="sng" w="9150">
                <a:solidFill>
                  <a:srgbClr val="595959"/>
                </a:solidFill>
                <a:prstDash val="solid"/>
                <a:round/>
                <a:headEnd len="sm" w="sm" type="none"/>
                <a:tailEnd len="sm" w="sm" type="none"/>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pic>
            <p:nvPicPr>
              <p:cNvPr id="1080" name="Google Shape;1080;p65"/>
              <p:cNvPicPr preferRelativeResize="0"/>
              <p:nvPr/>
            </p:nvPicPr>
            <p:blipFill rotWithShape="1">
              <a:blip r:embed="rId7">
                <a:alphaModFix/>
              </a:blip>
              <a:srcRect b="33186" l="8054" r="5343" t="27616"/>
              <a:stretch/>
            </p:blipFill>
            <p:spPr>
              <a:xfrm>
                <a:off x="1238702" y="2368866"/>
                <a:ext cx="893476" cy="269606"/>
              </a:xfrm>
              <a:prstGeom prst="rect">
                <a:avLst/>
              </a:prstGeom>
              <a:noFill/>
              <a:ln>
                <a:noFill/>
              </a:ln>
            </p:spPr>
          </p:pic>
        </p:grpSp>
        <p:sp>
          <p:nvSpPr>
            <p:cNvPr id="1081" name="Google Shape;1081;p65"/>
            <p:cNvSpPr txBox="1"/>
            <p:nvPr/>
          </p:nvSpPr>
          <p:spPr>
            <a:xfrm rot="-3087704">
              <a:off x="3731037" y="3321518"/>
              <a:ext cx="861425" cy="179069"/>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b="1" lang="en" sz="768">
                  <a:solidFill>
                    <a:srgbClr val="595959"/>
                  </a:solidFill>
                  <a:highlight>
                    <a:srgbClr val="FFFCF9"/>
                  </a:highlight>
                </a:rPr>
                <a:t>Train Partner</a:t>
              </a:r>
              <a:endParaRPr b="1" sz="768">
                <a:solidFill>
                  <a:srgbClr val="595959"/>
                </a:solidFill>
                <a:highlight>
                  <a:srgbClr val="FFFCF9"/>
                </a:highlight>
              </a:endParaRPr>
            </a:p>
          </p:txBody>
        </p:sp>
        <p:grpSp>
          <p:nvGrpSpPr>
            <p:cNvPr id="1082" name="Google Shape;1082;p65"/>
            <p:cNvGrpSpPr/>
            <p:nvPr/>
          </p:nvGrpSpPr>
          <p:grpSpPr>
            <a:xfrm>
              <a:off x="5918649" y="2285157"/>
              <a:ext cx="1014197" cy="865205"/>
              <a:chOff x="594700" y="2108275"/>
              <a:chExt cx="1609325" cy="1491476"/>
            </a:xfrm>
          </p:grpSpPr>
          <p:pic>
            <p:nvPicPr>
              <p:cNvPr id="1083" name="Google Shape;1083;p65" title="chef3.png"/>
              <p:cNvPicPr preferRelativeResize="0"/>
              <p:nvPr/>
            </p:nvPicPr>
            <p:blipFill>
              <a:blip r:embed="rId6">
                <a:alphaModFix/>
              </a:blip>
              <a:stretch>
                <a:fillRect/>
              </a:stretch>
            </p:blipFill>
            <p:spPr>
              <a:xfrm>
                <a:off x="594700" y="2706275"/>
                <a:ext cx="893476" cy="893476"/>
              </a:xfrm>
              <a:prstGeom prst="rect">
                <a:avLst/>
              </a:prstGeom>
              <a:noFill/>
              <a:ln>
                <a:noFill/>
              </a:ln>
            </p:spPr>
          </p:pic>
          <p:sp>
            <p:nvSpPr>
              <p:cNvPr id="1084" name="Google Shape;1084;p65"/>
              <p:cNvSpPr/>
              <p:nvPr/>
            </p:nvSpPr>
            <p:spPr>
              <a:xfrm flipH="1">
                <a:off x="1124625" y="2108275"/>
                <a:ext cx="1079400" cy="790800"/>
              </a:xfrm>
              <a:prstGeom prst="cloudCallout">
                <a:avLst>
                  <a:gd fmla="val 32995" name="adj1"/>
                  <a:gd fmla="val 69189" name="adj2"/>
                </a:avLst>
              </a:prstGeom>
              <a:solidFill>
                <a:srgbClr val="FFFFFF"/>
              </a:solidFill>
              <a:ln cap="flat" cmpd="sng" w="9150">
                <a:solidFill>
                  <a:srgbClr val="595959"/>
                </a:solidFill>
                <a:prstDash val="solid"/>
                <a:round/>
                <a:headEnd len="sm" w="sm" type="none"/>
                <a:tailEnd len="sm" w="sm" type="none"/>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pic>
            <p:nvPicPr>
              <p:cNvPr id="1085" name="Google Shape;1085;p65"/>
              <p:cNvPicPr preferRelativeResize="0"/>
              <p:nvPr/>
            </p:nvPicPr>
            <p:blipFill rotWithShape="1">
              <a:blip r:embed="rId7">
                <a:alphaModFix/>
              </a:blip>
              <a:srcRect b="33186" l="8054" r="5343" t="27616"/>
              <a:stretch/>
            </p:blipFill>
            <p:spPr>
              <a:xfrm>
                <a:off x="1238702" y="2368866"/>
                <a:ext cx="893476" cy="269606"/>
              </a:xfrm>
              <a:prstGeom prst="rect">
                <a:avLst/>
              </a:prstGeom>
              <a:noFill/>
              <a:ln>
                <a:noFill/>
              </a:ln>
            </p:spPr>
          </p:pic>
        </p:grpSp>
        <p:sp>
          <p:nvSpPr>
            <p:cNvPr id="1086" name="Google Shape;1086;p65"/>
            <p:cNvSpPr txBox="1"/>
            <p:nvPr/>
          </p:nvSpPr>
          <p:spPr>
            <a:xfrm rot="-2546060">
              <a:off x="5316685" y="3334447"/>
              <a:ext cx="957251" cy="179240"/>
            </a:xfrm>
            <a:prstGeom prst="rect">
              <a:avLst/>
            </a:prstGeom>
            <a:noFill/>
            <a:ln>
              <a:noFill/>
            </a:ln>
          </p:spPr>
          <p:txBody>
            <a:bodyPr anchorCtr="0" anchor="ctr" bIns="87825" lIns="87825" spcFirstLastPara="1" rIns="87825" wrap="square" tIns="87825">
              <a:noAutofit/>
            </a:bodyPr>
            <a:lstStyle/>
            <a:p>
              <a:pPr indent="0" lvl="0" marL="0" rtl="0" algn="ctr">
                <a:spcBef>
                  <a:spcPts val="0"/>
                </a:spcBef>
                <a:spcAft>
                  <a:spcPts val="0"/>
                </a:spcAft>
                <a:buNone/>
              </a:pPr>
              <a:r>
                <a:rPr b="1" lang="en" sz="768">
                  <a:solidFill>
                    <a:srgbClr val="595959"/>
                  </a:solidFill>
                  <a:highlight>
                    <a:srgbClr val="FFFCF9"/>
                  </a:highlight>
                </a:rPr>
                <a:t>Train Partner</a:t>
              </a:r>
              <a:endParaRPr b="1" sz="768">
                <a:solidFill>
                  <a:srgbClr val="595959"/>
                </a:solidFill>
                <a:highlight>
                  <a:srgbClr val="FFFCF9"/>
                </a:highlight>
              </a:endParaRPr>
            </a:p>
          </p:txBody>
        </p:sp>
        <p:grpSp>
          <p:nvGrpSpPr>
            <p:cNvPr id="1087" name="Google Shape;1087;p65"/>
            <p:cNvGrpSpPr/>
            <p:nvPr/>
          </p:nvGrpSpPr>
          <p:grpSpPr>
            <a:xfrm>
              <a:off x="3580103" y="1365607"/>
              <a:ext cx="868685" cy="753918"/>
              <a:chOff x="594700" y="207263"/>
              <a:chExt cx="1706650" cy="1430314"/>
            </a:xfrm>
          </p:grpSpPr>
          <p:pic>
            <p:nvPicPr>
              <p:cNvPr id="1088" name="Google Shape;1088;p65" title="chef2.png"/>
              <p:cNvPicPr preferRelativeResize="0"/>
              <p:nvPr/>
            </p:nvPicPr>
            <p:blipFill>
              <a:blip r:embed="rId8">
                <a:alphaModFix/>
              </a:blip>
              <a:stretch>
                <a:fillRect/>
              </a:stretch>
            </p:blipFill>
            <p:spPr>
              <a:xfrm>
                <a:off x="594700" y="715075"/>
                <a:ext cx="922501" cy="922501"/>
              </a:xfrm>
              <a:prstGeom prst="rect">
                <a:avLst/>
              </a:prstGeom>
              <a:noFill/>
              <a:ln>
                <a:noFill/>
              </a:ln>
            </p:spPr>
          </p:pic>
          <p:sp>
            <p:nvSpPr>
              <p:cNvPr id="1089" name="Google Shape;1089;p65"/>
              <p:cNvSpPr/>
              <p:nvPr/>
            </p:nvSpPr>
            <p:spPr>
              <a:xfrm flipH="1">
                <a:off x="1221950" y="207263"/>
                <a:ext cx="1079400" cy="790800"/>
              </a:xfrm>
              <a:prstGeom prst="cloudCallout">
                <a:avLst>
                  <a:gd fmla="val 32995" name="adj1"/>
                  <a:gd fmla="val 69189" name="adj2"/>
                </a:avLst>
              </a:prstGeom>
              <a:solidFill>
                <a:srgbClr val="FFFFFF"/>
              </a:solidFill>
              <a:ln cap="flat" cmpd="sng" w="9150">
                <a:solidFill>
                  <a:srgbClr val="595959"/>
                </a:solidFill>
                <a:prstDash val="solid"/>
                <a:round/>
                <a:headEnd len="sm" w="sm" type="none"/>
                <a:tailEnd len="sm" w="sm" type="none"/>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pic>
            <p:nvPicPr>
              <p:cNvPr id="1090" name="Google Shape;1090;p65"/>
              <p:cNvPicPr preferRelativeResize="0"/>
              <p:nvPr/>
            </p:nvPicPr>
            <p:blipFill rotWithShape="1">
              <a:blip r:embed="rId9">
                <a:alphaModFix/>
              </a:blip>
              <a:srcRect b="22026" l="3039" r="1686" t="9612"/>
              <a:stretch/>
            </p:blipFill>
            <p:spPr>
              <a:xfrm>
                <a:off x="1517202" y="406587"/>
                <a:ext cx="546501" cy="392151"/>
              </a:xfrm>
              <a:prstGeom prst="rect">
                <a:avLst/>
              </a:prstGeom>
              <a:noFill/>
              <a:ln>
                <a:noFill/>
              </a:ln>
            </p:spPr>
          </p:pic>
        </p:grpSp>
        <p:grpSp>
          <p:nvGrpSpPr>
            <p:cNvPr id="1091" name="Google Shape;1091;p65"/>
            <p:cNvGrpSpPr/>
            <p:nvPr/>
          </p:nvGrpSpPr>
          <p:grpSpPr>
            <a:xfrm>
              <a:off x="4965478" y="1353257"/>
              <a:ext cx="868685" cy="753918"/>
              <a:chOff x="2746000" y="263238"/>
              <a:chExt cx="1706650" cy="1430314"/>
            </a:xfrm>
          </p:grpSpPr>
          <p:sp>
            <p:nvSpPr>
              <p:cNvPr id="1092" name="Google Shape;1092;p65"/>
              <p:cNvSpPr/>
              <p:nvPr/>
            </p:nvSpPr>
            <p:spPr>
              <a:xfrm flipH="1">
                <a:off x="3373250" y="263238"/>
                <a:ext cx="1079400" cy="790800"/>
              </a:xfrm>
              <a:prstGeom prst="cloudCallout">
                <a:avLst>
                  <a:gd fmla="val 32995" name="adj1"/>
                  <a:gd fmla="val 69189" name="adj2"/>
                </a:avLst>
              </a:prstGeom>
              <a:solidFill>
                <a:srgbClr val="FFFFFF"/>
              </a:solidFill>
              <a:ln cap="flat" cmpd="sng" w="9150">
                <a:solidFill>
                  <a:srgbClr val="595959"/>
                </a:solidFill>
                <a:prstDash val="solid"/>
                <a:round/>
                <a:headEnd len="sm" w="sm" type="none"/>
                <a:tailEnd len="sm" w="sm" type="none"/>
              </a:ln>
              <a:effectLst>
                <a:outerShdw blurRad="54895" rotWithShape="0" algn="bl" dir="5400000" dist="18298">
                  <a:srgbClr val="000000">
                    <a:alpha val="50000"/>
                  </a:srgbClr>
                </a:outerShdw>
              </a:effectLst>
            </p:spPr>
            <p:txBody>
              <a:bodyPr anchorCtr="0" anchor="ctr" bIns="87825" lIns="87825" spcFirstLastPara="1" rIns="87825" wrap="square" tIns="87825">
                <a:noAutofit/>
              </a:bodyPr>
              <a:lstStyle/>
              <a:p>
                <a:pPr indent="0" lvl="0" marL="0" rtl="0" algn="ctr">
                  <a:spcBef>
                    <a:spcPts val="0"/>
                  </a:spcBef>
                  <a:spcAft>
                    <a:spcPts val="0"/>
                  </a:spcAft>
                  <a:buNone/>
                </a:pPr>
                <a:r>
                  <a:t/>
                </a:r>
                <a:endParaRPr sz="1345"/>
              </a:p>
            </p:txBody>
          </p:sp>
          <p:pic>
            <p:nvPicPr>
              <p:cNvPr id="1093" name="Google Shape;1093;p65"/>
              <p:cNvPicPr preferRelativeResize="0"/>
              <p:nvPr/>
            </p:nvPicPr>
            <p:blipFill>
              <a:blip r:embed="rId10">
                <a:alphaModFix/>
              </a:blip>
              <a:stretch>
                <a:fillRect/>
              </a:stretch>
            </p:blipFill>
            <p:spPr>
              <a:xfrm>
                <a:off x="3602600" y="348300"/>
                <a:ext cx="620700" cy="620700"/>
              </a:xfrm>
              <a:prstGeom prst="rect">
                <a:avLst/>
              </a:prstGeom>
              <a:noFill/>
              <a:ln>
                <a:noFill/>
              </a:ln>
            </p:spPr>
          </p:pic>
          <p:pic>
            <p:nvPicPr>
              <p:cNvPr id="1094" name="Google Shape;1094;p65" title="chef2.png"/>
              <p:cNvPicPr preferRelativeResize="0"/>
              <p:nvPr/>
            </p:nvPicPr>
            <p:blipFill>
              <a:blip r:embed="rId8">
                <a:alphaModFix/>
              </a:blip>
              <a:stretch>
                <a:fillRect/>
              </a:stretch>
            </p:blipFill>
            <p:spPr>
              <a:xfrm>
                <a:off x="2746000" y="771050"/>
                <a:ext cx="922501" cy="922501"/>
              </a:xfrm>
              <a:prstGeom prst="rect">
                <a:avLst/>
              </a:prstGeom>
              <a:noFill/>
              <a:ln>
                <a:noFill/>
              </a:ln>
            </p:spPr>
          </p:pic>
        </p:grpSp>
        <p:sp>
          <p:nvSpPr>
            <p:cNvPr id="1095" name="Google Shape;1095;p65"/>
            <p:cNvSpPr txBox="1"/>
            <p:nvPr/>
          </p:nvSpPr>
          <p:spPr>
            <a:xfrm>
              <a:off x="5688525" y="1198575"/>
              <a:ext cx="1556700" cy="662100"/>
            </a:xfrm>
            <a:prstGeom prst="rect">
              <a:avLst/>
            </a:prstGeom>
            <a:noFill/>
            <a:ln>
              <a:noFill/>
            </a:ln>
          </p:spPr>
          <p:txBody>
            <a:bodyPr anchorCtr="0" anchor="t" bIns="87825" lIns="87825" spcFirstLastPara="1" rIns="87825" wrap="square" tIns="87825">
              <a:noAutofit/>
            </a:bodyPr>
            <a:lstStyle/>
            <a:p>
              <a:pPr indent="0" lvl="0" marL="0" rtl="0" algn="r">
                <a:spcBef>
                  <a:spcPts val="0"/>
                </a:spcBef>
                <a:spcAft>
                  <a:spcPts val="0"/>
                </a:spcAft>
                <a:buClr>
                  <a:srgbClr val="000000"/>
                </a:buClr>
                <a:buSzPts val="1057"/>
                <a:buFont typeface="Arial"/>
                <a:buNone/>
              </a:pPr>
              <a:r>
                <a:rPr b="1" lang="en" sz="1153">
                  <a:solidFill>
                    <a:srgbClr val="595959"/>
                  </a:solidFill>
                  <a:latin typeface="Optimistic Text"/>
                  <a:ea typeface="Optimistic Text"/>
                  <a:cs typeface="Optimistic Text"/>
                  <a:sym typeface="Optimistic Text"/>
                </a:rPr>
                <a:t>2. Best Response </a:t>
              </a:r>
              <a:endParaRPr b="1" sz="1153">
                <a:solidFill>
                  <a:srgbClr val="595959"/>
                </a:solidFill>
                <a:latin typeface="Optimistic Text"/>
                <a:ea typeface="Optimistic Text"/>
                <a:cs typeface="Optimistic Text"/>
                <a:sym typeface="Optimistic Text"/>
              </a:endParaRPr>
            </a:p>
            <a:p>
              <a:pPr indent="0" lvl="0" marL="0" rtl="0" algn="r">
                <a:spcBef>
                  <a:spcPts val="0"/>
                </a:spcBef>
                <a:spcAft>
                  <a:spcPts val="0"/>
                </a:spcAft>
                <a:buClr>
                  <a:srgbClr val="000000"/>
                </a:buClr>
                <a:buSzPts val="1057"/>
                <a:buFont typeface="Arial"/>
                <a:buNone/>
              </a:pPr>
              <a:r>
                <a:rPr lang="en" sz="1153">
                  <a:solidFill>
                    <a:srgbClr val="595959"/>
                  </a:solidFill>
                  <a:latin typeface="Optimistic Text"/>
                  <a:ea typeface="Optimistic Text"/>
                  <a:cs typeface="Optimistic Text"/>
                  <a:sym typeface="Optimistic Text"/>
                </a:rPr>
                <a:t>  cooperates with </a:t>
              </a:r>
              <a:endParaRPr sz="1153">
                <a:solidFill>
                  <a:srgbClr val="595959"/>
                </a:solidFill>
                <a:latin typeface="Optimistic Text"/>
                <a:ea typeface="Optimistic Text"/>
                <a:cs typeface="Optimistic Text"/>
                <a:sym typeface="Optimistic Text"/>
              </a:endParaRPr>
            </a:p>
            <a:p>
              <a:pPr indent="0" lvl="0" marL="0" rtl="0" algn="r">
                <a:spcBef>
                  <a:spcPts val="0"/>
                </a:spcBef>
                <a:spcAft>
                  <a:spcPts val="0"/>
                </a:spcAft>
                <a:buClr>
                  <a:srgbClr val="000000"/>
                </a:buClr>
                <a:buSzPts val="1057"/>
                <a:buFont typeface="Arial"/>
                <a:buNone/>
              </a:pPr>
              <a:r>
                <a:rPr lang="en" sz="1153">
                  <a:solidFill>
                    <a:srgbClr val="595959"/>
                  </a:solidFill>
                  <a:latin typeface="Optimistic Text"/>
                  <a:ea typeface="Optimistic Text"/>
                  <a:cs typeface="Optimistic Text"/>
                  <a:sym typeface="Optimistic Text"/>
                </a:rPr>
                <a:t>the generated teammate</a:t>
              </a:r>
              <a:endParaRPr sz="1153">
                <a:solidFill>
                  <a:srgbClr val="595959"/>
                </a:solidFill>
                <a:latin typeface="Optimistic Text"/>
                <a:ea typeface="Optimistic Text"/>
                <a:cs typeface="Optimistic Text"/>
                <a:sym typeface="Optimistic Text"/>
              </a:endParaRPr>
            </a:p>
            <a:p>
              <a:pPr indent="0" lvl="0" marL="0" rtl="0" algn="r">
                <a:spcBef>
                  <a:spcPts val="0"/>
                </a:spcBef>
                <a:spcAft>
                  <a:spcPts val="0"/>
                </a:spcAft>
                <a:buNone/>
              </a:pPr>
              <a:r>
                <a:t/>
              </a:r>
              <a:endParaRPr b="1" sz="1153">
                <a:solidFill>
                  <a:srgbClr val="595959"/>
                </a:solidFill>
                <a:latin typeface="Optimistic Text"/>
                <a:ea typeface="Optimistic Text"/>
                <a:cs typeface="Optimistic Text"/>
                <a:sym typeface="Optimistic Text"/>
              </a:endParaRPr>
            </a:p>
          </p:txBody>
        </p:sp>
        <p:cxnSp>
          <p:nvCxnSpPr>
            <p:cNvPr id="1096" name="Google Shape;1096;p65"/>
            <p:cNvCxnSpPr/>
            <p:nvPr/>
          </p:nvCxnSpPr>
          <p:spPr>
            <a:xfrm rot="10800000">
              <a:off x="5403750" y="2004375"/>
              <a:ext cx="842700" cy="405900"/>
            </a:xfrm>
            <a:prstGeom prst="straightConnector1">
              <a:avLst/>
            </a:prstGeom>
            <a:noFill/>
            <a:ln cap="flat" cmpd="sng" w="27450">
              <a:solidFill>
                <a:srgbClr val="88C879"/>
              </a:solidFill>
              <a:prstDash val="dash"/>
              <a:round/>
              <a:headEnd len="med" w="med" type="none"/>
              <a:tailEnd len="med" w="med" type="triangle"/>
            </a:ln>
          </p:spPr>
        </p:cxnSp>
        <p:pic>
          <p:nvPicPr>
            <p:cNvPr id="1097" name="Google Shape;1097;p65"/>
            <p:cNvPicPr preferRelativeResize="0"/>
            <p:nvPr/>
          </p:nvPicPr>
          <p:blipFill rotWithShape="1">
            <a:blip r:embed="rId5">
              <a:alphaModFix/>
            </a:blip>
            <a:srcRect b="28766" l="24788" r="21847" t="19626"/>
            <a:stretch/>
          </p:blipFill>
          <p:spPr>
            <a:xfrm>
              <a:off x="5845988" y="1863270"/>
              <a:ext cx="404534" cy="391199"/>
            </a:xfrm>
            <a:prstGeom prst="rect">
              <a:avLst/>
            </a:prstGeom>
            <a:noFill/>
            <a:ln>
              <a:noFill/>
            </a:ln>
          </p:spPr>
        </p:pic>
      </p:grpSp>
      <p:sp>
        <p:nvSpPr>
          <p:cNvPr id="1098" name="Google Shape;1098;p65"/>
          <p:cNvSpPr txBox="1"/>
          <p:nvPr>
            <p:ph type="title"/>
          </p:nvPr>
        </p:nvSpPr>
        <p:spPr>
          <a:xfrm>
            <a:off x="357736" y="17480"/>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2700"/>
              <a:t>ROTATE: Regret-driven Open-ended Training for AHT</a:t>
            </a:r>
            <a:endParaRPr b="1" sz="2700"/>
          </a:p>
        </p:txBody>
      </p:sp>
      <p:sp>
        <p:nvSpPr>
          <p:cNvPr id="1099" name="Google Shape;1099;p6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3" name="Shape 1103"/>
        <p:cNvGrpSpPr/>
        <p:nvPr/>
      </p:nvGrpSpPr>
      <p:grpSpPr>
        <a:xfrm>
          <a:off x="0" y="0"/>
          <a:ext cx="0" cy="0"/>
          <a:chOff x="0" y="0"/>
          <a:chExt cx="0" cy="0"/>
        </a:xfrm>
      </p:grpSpPr>
      <p:sp>
        <p:nvSpPr>
          <p:cNvPr id="1104" name="Google Shape;1104;p6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ROTATE: Ego Agent Training</a:t>
            </a:r>
            <a:endParaRPr b="1" sz="2400"/>
          </a:p>
        </p:txBody>
      </p:sp>
      <p:sp>
        <p:nvSpPr>
          <p:cNvPr id="1105" name="Google Shape;1105;p66"/>
          <p:cNvSpPr txBox="1"/>
          <p:nvPr>
            <p:ph idx="1" type="body"/>
          </p:nvPr>
        </p:nvSpPr>
        <p:spPr>
          <a:xfrm>
            <a:off x="457200" y="1020675"/>
            <a:ext cx="8229600" cy="36627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i="1" lang="en" sz="1600"/>
              <a:t>How can we train a regret-minimizing ego agent?</a:t>
            </a:r>
            <a:endParaRPr i="1" sz="1600"/>
          </a:p>
          <a:p>
            <a:pPr indent="-330200" lvl="0" marL="457200" rtl="0" algn="l">
              <a:spcBef>
                <a:spcPts val="1200"/>
              </a:spcBef>
              <a:spcAft>
                <a:spcPts val="0"/>
              </a:spcAft>
              <a:buSzPts val="1600"/>
              <a:buChar char="●"/>
            </a:pPr>
            <a:r>
              <a:rPr lang="en" sz="1600"/>
              <a:t>Generated teammate policies are added to a population buffer</a:t>
            </a:r>
            <a:endParaRPr sz="1600"/>
          </a:p>
          <a:p>
            <a:pPr indent="-330200" lvl="0" marL="457200" rtl="0" algn="l">
              <a:spcBef>
                <a:spcPts val="0"/>
              </a:spcBef>
              <a:spcAft>
                <a:spcPts val="0"/>
              </a:spcAft>
              <a:buSzPts val="1600"/>
              <a:buChar char="●"/>
            </a:pPr>
            <a:r>
              <a:rPr lang="en" sz="1600"/>
              <a:t>Recurrent actor-critic architecture</a:t>
            </a:r>
            <a:r>
              <a:rPr baseline="30000" lang="en" sz="1600"/>
              <a:t>[1]</a:t>
            </a:r>
            <a:r>
              <a:rPr lang="en" sz="1600"/>
              <a:t> , optimized using PPO</a:t>
            </a:r>
            <a:r>
              <a:rPr baseline="30000" lang="en" sz="1600"/>
              <a:t>[2]</a:t>
            </a:r>
            <a:endParaRPr sz="1600"/>
          </a:p>
        </p:txBody>
      </p:sp>
      <p:grpSp>
        <p:nvGrpSpPr>
          <p:cNvPr id="1106" name="Google Shape;1106;p66"/>
          <p:cNvGrpSpPr/>
          <p:nvPr/>
        </p:nvGrpSpPr>
        <p:grpSpPr>
          <a:xfrm>
            <a:off x="2531199" y="2422055"/>
            <a:ext cx="4279435" cy="1951922"/>
            <a:chOff x="447275" y="1648301"/>
            <a:chExt cx="5334624" cy="2433211"/>
          </a:xfrm>
        </p:grpSpPr>
        <p:pic>
          <p:nvPicPr>
            <p:cNvPr id="1107" name="Google Shape;1107;p66"/>
            <p:cNvPicPr preferRelativeResize="0"/>
            <p:nvPr/>
          </p:nvPicPr>
          <p:blipFill>
            <a:blip r:embed="rId3">
              <a:alphaModFix/>
            </a:blip>
            <a:stretch>
              <a:fillRect/>
            </a:stretch>
          </p:blipFill>
          <p:spPr>
            <a:xfrm>
              <a:off x="3591950" y="1648301"/>
              <a:ext cx="790825" cy="790825"/>
            </a:xfrm>
            <a:prstGeom prst="rect">
              <a:avLst/>
            </a:prstGeom>
            <a:noFill/>
            <a:ln>
              <a:noFill/>
            </a:ln>
          </p:spPr>
        </p:pic>
        <p:sp>
          <p:nvSpPr>
            <p:cNvPr id="1108" name="Google Shape;1108;p66"/>
            <p:cNvSpPr txBox="1"/>
            <p:nvPr/>
          </p:nvSpPr>
          <p:spPr>
            <a:xfrm>
              <a:off x="621275" y="3579537"/>
              <a:ext cx="620700" cy="192600"/>
            </a:xfrm>
            <a:prstGeom prst="rect">
              <a:avLst/>
            </a:prstGeom>
            <a:noFill/>
            <a:ln>
              <a:noFill/>
            </a:ln>
          </p:spPr>
          <p:txBody>
            <a:bodyPr anchorCtr="0" anchor="ctr" bIns="73325" lIns="73325" spcFirstLastPara="1" rIns="73325" wrap="square" tIns="73325">
              <a:noAutofit/>
            </a:bodyPr>
            <a:lstStyle/>
            <a:p>
              <a:pPr indent="0" lvl="0" marL="0" rtl="0" algn="ctr">
                <a:spcBef>
                  <a:spcPts val="0"/>
                </a:spcBef>
                <a:spcAft>
                  <a:spcPts val="0"/>
                </a:spcAft>
                <a:buNone/>
              </a:pPr>
              <a:r>
                <a:rPr lang="en" sz="1123">
                  <a:solidFill>
                    <a:srgbClr val="595959"/>
                  </a:solidFill>
                  <a:latin typeface="Ubuntu Mono"/>
                  <a:ea typeface="Ubuntu Mono"/>
                  <a:cs typeface="Ubuntu Mono"/>
                  <a:sym typeface="Ubuntu Mono"/>
                </a:rPr>
                <a:t>i=0</a:t>
              </a:r>
              <a:endParaRPr sz="1123">
                <a:solidFill>
                  <a:srgbClr val="595959"/>
                </a:solidFill>
                <a:latin typeface="Ubuntu Mono"/>
                <a:ea typeface="Ubuntu Mono"/>
                <a:cs typeface="Ubuntu Mono"/>
                <a:sym typeface="Ubuntu Mono"/>
              </a:endParaRPr>
            </a:p>
          </p:txBody>
        </p:sp>
        <p:sp>
          <p:nvSpPr>
            <p:cNvPr id="1109" name="Google Shape;1109;p66"/>
            <p:cNvSpPr txBox="1"/>
            <p:nvPr/>
          </p:nvSpPr>
          <p:spPr>
            <a:xfrm>
              <a:off x="2045938" y="3579537"/>
              <a:ext cx="620700" cy="192600"/>
            </a:xfrm>
            <a:prstGeom prst="rect">
              <a:avLst/>
            </a:prstGeom>
            <a:noFill/>
            <a:ln>
              <a:noFill/>
            </a:ln>
          </p:spPr>
          <p:txBody>
            <a:bodyPr anchorCtr="0" anchor="ctr" bIns="73325" lIns="73325" spcFirstLastPara="1" rIns="73325" wrap="square" tIns="73325">
              <a:noAutofit/>
            </a:bodyPr>
            <a:lstStyle/>
            <a:p>
              <a:pPr indent="0" lvl="0" marL="0" rtl="0" algn="ctr">
                <a:spcBef>
                  <a:spcPts val="0"/>
                </a:spcBef>
                <a:spcAft>
                  <a:spcPts val="0"/>
                </a:spcAft>
                <a:buNone/>
              </a:pPr>
              <a:r>
                <a:rPr lang="en" sz="1123">
                  <a:solidFill>
                    <a:srgbClr val="595959"/>
                  </a:solidFill>
                  <a:latin typeface="Ubuntu Mono"/>
                  <a:ea typeface="Ubuntu Mono"/>
                  <a:cs typeface="Ubuntu Mono"/>
                  <a:sym typeface="Ubuntu Mono"/>
                </a:rPr>
                <a:t>i=1</a:t>
              </a:r>
              <a:endParaRPr sz="1123">
                <a:solidFill>
                  <a:srgbClr val="595959"/>
                </a:solidFill>
                <a:latin typeface="Ubuntu Mono"/>
                <a:ea typeface="Ubuntu Mono"/>
                <a:cs typeface="Ubuntu Mono"/>
                <a:sym typeface="Ubuntu Mono"/>
              </a:endParaRPr>
            </a:p>
          </p:txBody>
        </p:sp>
        <p:sp>
          <p:nvSpPr>
            <p:cNvPr id="1110" name="Google Shape;1110;p66"/>
            <p:cNvSpPr txBox="1"/>
            <p:nvPr/>
          </p:nvSpPr>
          <p:spPr>
            <a:xfrm>
              <a:off x="1583678" y="3888912"/>
              <a:ext cx="1962000" cy="192600"/>
            </a:xfrm>
            <a:prstGeom prst="rect">
              <a:avLst/>
            </a:prstGeom>
            <a:noFill/>
            <a:ln>
              <a:noFill/>
            </a:ln>
          </p:spPr>
          <p:txBody>
            <a:bodyPr anchorCtr="0" anchor="ctr" bIns="73325" lIns="73325" spcFirstLastPara="1" rIns="73325" wrap="square" tIns="73325">
              <a:noAutofit/>
            </a:bodyPr>
            <a:lstStyle/>
            <a:p>
              <a:pPr indent="0" lvl="0" marL="0" rtl="0" algn="ctr">
                <a:spcBef>
                  <a:spcPts val="0"/>
                </a:spcBef>
                <a:spcAft>
                  <a:spcPts val="0"/>
                </a:spcAft>
                <a:buNone/>
              </a:pPr>
              <a:r>
                <a:rPr lang="en" sz="963">
                  <a:solidFill>
                    <a:srgbClr val="595959"/>
                  </a:solidFill>
                  <a:latin typeface="Ubuntu Mono"/>
                  <a:ea typeface="Ubuntu Mono"/>
                  <a:cs typeface="Ubuntu Mono"/>
                  <a:sym typeface="Ubuntu Mono"/>
                </a:rPr>
                <a:t>learning iterations</a:t>
              </a:r>
              <a:endParaRPr sz="963">
                <a:solidFill>
                  <a:srgbClr val="595959"/>
                </a:solidFill>
                <a:latin typeface="Ubuntu Mono"/>
                <a:ea typeface="Ubuntu Mono"/>
                <a:cs typeface="Ubuntu Mono"/>
                <a:sym typeface="Ubuntu Mono"/>
              </a:endParaRPr>
            </a:p>
          </p:txBody>
        </p:sp>
        <p:sp>
          <p:nvSpPr>
            <p:cNvPr id="1111" name="Google Shape;1111;p66"/>
            <p:cNvSpPr/>
            <p:nvPr/>
          </p:nvSpPr>
          <p:spPr>
            <a:xfrm rot="5400000">
              <a:off x="1595327" y="2907617"/>
              <a:ext cx="97200" cy="203400"/>
            </a:xfrm>
            <a:prstGeom prst="upArrow">
              <a:avLst>
                <a:gd fmla="val 50000" name="adj1"/>
                <a:gd fmla="val 73615" name="adj2"/>
              </a:avLst>
            </a:prstGeom>
            <a:solidFill>
              <a:srgbClr val="595959"/>
            </a:solidFill>
            <a:ln cap="flat" cmpd="sng" w="7625">
              <a:solidFill>
                <a:srgbClr val="595959"/>
              </a:solidFill>
              <a:prstDash val="solid"/>
              <a:round/>
              <a:headEnd len="sm" w="sm" type="none"/>
              <a:tailEnd len="sm" w="sm" type="none"/>
            </a:ln>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2" name="Google Shape;1112;p66"/>
            <p:cNvSpPr/>
            <p:nvPr/>
          </p:nvSpPr>
          <p:spPr>
            <a:xfrm>
              <a:off x="447275" y="2555875"/>
              <a:ext cx="968700" cy="906900"/>
            </a:xfrm>
            <a:prstGeom prst="can">
              <a:avLst>
                <a:gd fmla="val 25000" name="adj"/>
              </a:avLst>
            </a:prstGeom>
            <a:noFill/>
            <a:ln cap="flat" cmpd="sng" w="15300">
              <a:solidFill>
                <a:srgbClr val="595959"/>
              </a:solidFill>
              <a:prstDash val="dot"/>
              <a:round/>
              <a:headEnd len="sm" w="sm" type="none"/>
              <a:tailEnd len="sm" w="sm" type="none"/>
            </a:ln>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3" name="Google Shape;1113;p66"/>
            <p:cNvSpPr/>
            <p:nvPr/>
          </p:nvSpPr>
          <p:spPr>
            <a:xfrm>
              <a:off x="4899856" y="2944078"/>
              <a:ext cx="130500" cy="130500"/>
            </a:xfrm>
            <a:prstGeom prst="ellipse">
              <a:avLst/>
            </a:prstGeom>
            <a:solidFill>
              <a:srgbClr val="FFFFFF"/>
            </a:solidFill>
            <a:ln>
              <a:noFill/>
            </a:ln>
            <a:effectLst>
              <a:outerShdw blurRad="45848" rotWithShape="0" algn="bl" dir="5400000" dist="15283">
                <a:srgbClr val="000000">
                  <a:alpha val="50000"/>
                </a:srgbClr>
              </a:outerShdw>
            </a:effectLst>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4" name="Google Shape;1114;p66"/>
            <p:cNvSpPr/>
            <p:nvPr/>
          </p:nvSpPr>
          <p:spPr>
            <a:xfrm>
              <a:off x="5275627" y="2944096"/>
              <a:ext cx="130500" cy="130500"/>
            </a:xfrm>
            <a:prstGeom prst="ellipse">
              <a:avLst/>
            </a:prstGeom>
            <a:solidFill>
              <a:srgbClr val="FFFFFF"/>
            </a:solidFill>
            <a:ln>
              <a:noFill/>
            </a:ln>
            <a:effectLst>
              <a:outerShdw blurRad="45848" rotWithShape="0" algn="bl" dir="5400000" dist="15283">
                <a:srgbClr val="000000">
                  <a:alpha val="50000"/>
                </a:srgbClr>
              </a:outerShdw>
            </a:effectLst>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5" name="Google Shape;1115;p66"/>
            <p:cNvSpPr/>
            <p:nvPr/>
          </p:nvSpPr>
          <p:spPr>
            <a:xfrm>
              <a:off x="5651399" y="2944096"/>
              <a:ext cx="130500" cy="130500"/>
            </a:xfrm>
            <a:prstGeom prst="ellipse">
              <a:avLst/>
            </a:prstGeom>
            <a:solidFill>
              <a:srgbClr val="FFFFFF"/>
            </a:solidFill>
            <a:ln>
              <a:noFill/>
            </a:ln>
            <a:effectLst>
              <a:outerShdw blurRad="45848" rotWithShape="0" algn="bl" dir="5400000" dist="15283">
                <a:srgbClr val="000000">
                  <a:alpha val="50000"/>
                </a:srgbClr>
              </a:outerShdw>
            </a:effectLst>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6" name="Google Shape;1116;p66"/>
            <p:cNvSpPr/>
            <p:nvPr/>
          </p:nvSpPr>
          <p:spPr>
            <a:xfrm rot="5400000">
              <a:off x="3020052" y="2907617"/>
              <a:ext cx="97200" cy="203400"/>
            </a:xfrm>
            <a:prstGeom prst="upArrow">
              <a:avLst>
                <a:gd fmla="val 50000" name="adj1"/>
                <a:gd fmla="val 73615" name="adj2"/>
              </a:avLst>
            </a:prstGeom>
            <a:solidFill>
              <a:srgbClr val="595959"/>
            </a:solidFill>
            <a:ln cap="flat" cmpd="sng" w="7625">
              <a:solidFill>
                <a:srgbClr val="595959"/>
              </a:solidFill>
              <a:prstDash val="solid"/>
              <a:round/>
              <a:headEnd len="sm" w="sm" type="none"/>
              <a:tailEnd len="sm" w="sm" type="none"/>
            </a:ln>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sp>
          <p:nvSpPr>
            <p:cNvPr id="1117" name="Google Shape;1117;p66"/>
            <p:cNvSpPr txBox="1"/>
            <p:nvPr/>
          </p:nvSpPr>
          <p:spPr>
            <a:xfrm>
              <a:off x="3691238" y="3579537"/>
              <a:ext cx="620700" cy="192600"/>
            </a:xfrm>
            <a:prstGeom prst="rect">
              <a:avLst/>
            </a:prstGeom>
            <a:noFill/>
            <a:ln>
              <a:noFill/>
            </a:ln>
          </p:spPr>
          <p:txBody>
            <a:bodyPr anchorCtr="0" anchor="ctr" bIns="73325" lIns="73325" spcFirstLastPara="1" rIns="73325" wrap="square" tIns="73325">
              <a:noAutofit/>
            </a:bodyPr>
            <a:lstStyle/>
            <a:p>
              <a:pPr indent="0" lvl="0" marL="0" rtl="0" algn="ctr">
                <a:spcBef>
                  <a:spcPts val="0"/>
                </a:spcBef>
                <a:spcAft>
                  <a:spcPts val="0"/>
                </a:spcAft>
                <a:buNone/>
              </a:pPr>
              <a:r>
                <a:rPr lang="en" sz="1123">
                  <a:solidFill>
                    <a:srgbClr val="595959"/>
                  </a:solidFill>
                  <a:latin typeface="Ubuntu Mono"/>
                  <a:ea typeface="Ubuntu Mono"/>
                  <a:cs typeface="Ubuntu Mono"/>
                  <a:sym typeface="Ubuntu Mono"/>
                </a:rPr>
                <a:t>i=2</a:t>
              </a:r>
              <a:endParaRPr sz="1123">
                <a:solidFill>
                  <a:srgbClr val="595959"/>
                </a:solidFill>
                <a:latin typeface="Ubuntu Mono"/>
                <a:ea typeface="Ubuntu Mono"/>
                <a:cs typeface="Ubuntu Mono"/>
                <a:sym typeface="Ubuntu Mono"/>
              </a:endParaRPr>
            </a:p>
          </p:txBody>
        </p:sp>
        <p:grpSp>
          <p:nvGrpSpPr>
            <p:cNvPr id="1118" name="Google Shape;1118;p66"/>
            <p:cNvGrpSpPr/>
            <p:nvPr/>
          </p:nvGrpSpPr>
          <p:grpSpPr>
            <a:xfrm>
              <a:off x="3392830" y="2645997"/>
              <a:ext cx="851816" cy="726647"/>
              <a:chOff x="594700" y="2108275"/>
              <a:chExt cx="1609325" cy="1491476"/>
            </a:xfrm>
          </p:grpSpPr>
          <p:pic>
            <p:nvPicPr>
              <p:cNvPr id="1119" name="Google Shape;1119;p66" title="chef3.png"/>
              <p:cNvPicPr preferRelativeResize="0"/>
              <p:nvPr/>
            </p:nvPicPr>
            <p:blipFill>
              <a:blip r:embed="rId4">
                <a:alphaModFix/>
              </a:blip>
              <a:stretch>
                <a:fillRect/>
              </a:stretch>
            </p:blipFill>
            <p:spPr>
              <a:xfrm>
                <a:off x="594700" y="2706275"/>
                <a:ext cx="893476" cy="893476"/>
              </a:xfrm>
              <a:prstGeom prst="rect">
                <a:avLst/>
              </a:prstGeom>
              <a:noFill/>
              <a:ln>
                <a:noFill/>
              </a:ln>
            </p:spPr>
          </p:pic>
          <p:sp>
            <p:nvSpPr>
              <p:cNvPr id="1120" name="Google Shape;1120;p66"/>
              <p:cNvSpPr/>
              <p:nvPr/>
            </p:nvSpPr>
            <p:spPr>
              <a:xfrm flipH="1">
                <a:off x="1124625" y="2108275"/>
                <a:ext cx="1079400" cy="790800"/>
              </a:xfrm>
              <a:prstGeom prst="cloudCallout">
                <a:avLst>
                  <a:gd fmla="val 32995" name="adj1"/>
                  <a:gd fmla="val 69189" name="adj2"/>
                </a:avLst>
              </a:prstGeom>
              <a:solidFill>
                <a:srgbClr val="FFFFFF"/>
              </a:solidFill>
              <a:ln cap="flat" cmpd="sng" w="6425">
                <a:solidFill>
                  <a:srgbClr val="595959"/>
                </a:solidFill>
                <a:prstDash val="solid"/>
                <a:round/>
                <a:headEnd len="sm" w="sm" type="none"/>
                <a:tailEnd len="sm" w="sm" type="none"/>
              </a:ln>
            </p:spPr>
            <p:txBody>
              <a:bodyPr anchorCtr="0" anchor="ctr" bIns="61600" lIns="61600" spcFirstLastPara="1" rIns="61600" wrap="square" tIns="61600">
                <a:noAutofit/>
              </a:bodyPr>
              <a:lstStyle/>
              <a:p>
                <a:pPr indent="0" lvl="0" marL="0" rtl="0" algn="ctr">
                  <a:spcBef>
                    <a:spcPts val="0"/>
                  </a:spcBef>
                  <a:spcAft>
                    <a:spcPts val="0"/>
                  </a:spcAft>
                  <a:buNone/>
                </a:pPr>
                <a:r>
                  <a:t/>
                </a:r>
                <a:endParaRPr sz="943"/>
              </a:p>
            </p:txBody>
          </p:sp>
        </p:grpSp>
        <p:pic>
          <p:nvPicPr>
            <p:cNvPr id="1121" name="Google Shape;1121;p66"/>
            <p:cNvPicPr preferRelativeResize="0"/>
            <p:nvPr/>
          </p:nvPicPr>
          <p:blipFill rotWithShape="1">
            <a:blip r:embed="rId5">
              <a:alphaModFix/>
            </a:blip>
            <a:srcRect b="5000" l="0" r="8080" t="6817"/>
            <a:stretch/>
          </p:blipFill>
          <p:spPr>
            <a:xfrm>
              <a:off x="3799910" y="2714906"/>
              <a:ext cx="302343" cy="253944"/>
            </a:xfrm>
            <a:prstGeom prst="rect">
              <a:avLst/>
            </a:prstGeom>
            <a:noFill/>
            <a:ln>
              <a:noFill/>
            </a:ln>
          </p:spPr>
        </p:pic>
        <p:grpSp>
          <p:nvGrpSpPr>
            <p:cNvPr id="1122" name="Google Shape;1122;p66"/>
            <p:cNvGrpSpPr/>
            <p:nvPr/>
          </p:nvGrpSpPr>
          <p:grpSpPr>
            <a:xfrm>
              <a:off x="1932905" y="2680072"/>
              <a:ext cx="851816" cy="726647"/>
              <a:chOff x="594700" y="2108275"/>
              <a:chExt cx="1609325" cy="1491476"/>
            </a:xfrm>
          </p:grpSpPr>
          <p:pic>
            <p:nvPicPr>
              <p:cNvPr id="1123" name="Google Shape;1123;p66" title="chef3.png"/>
              <p:cNvPicPr preferRelativeResize="0"/>
              <p:nvPr/>
            </p:nvPicPr>
            <p:blipFill>
              <a:blip r:embed="rId4">
                <a:alphaModFix amt="60000"/>
              </a:blip>
              <a:stretch>
                <a:fillRect/>
              </a:stretch>
            </p:blipFill>
            <p:spPr>
              <a:xfrm>
                <a:off x="594700" y="2706275"/>
                <a:ext cx="893476" cy="893476"/>
              </a:xfrm>
              <a:prstGeom prst="rect">
                <a:avLst/>
              </a:prstGeom>
              <a:noFill/>
              <a:ln>
                <a:noFill/>
              </a:ln>
            </p:spPr>
          </p:pic>
          <p:sp>
            <p:nvSpPr>
              <p:cNvPr id="1124" name="Google Shape;1124;p66"/>
              <p:cNvSpPr/>
              <p:nvPr/>
            </p:nvSpPr>
            <p:spPr>
              <a:xfrm flipH="1">
                <a:off x="1124625" y="2108275"/>
                <a:ext cx="1079400" cy="790800"/>
              </a:xfrm>
              <a:prstGeom prst="cloudCallout">
                <a:avLst>
                  <a:gd fmla="val 32995" name="adj1"/>
                  <a:gd fmla="val 69189" name="adj2"/>
                </a:avLst>
              </a:prstGeom>
              <a:solidFill>
                <a:srgbClr val="FFFFFF"/>
              </a:solidFill>
              <a:ln cap="flat" cmpd="sng" w="6425">
                <a:solidFill>
                  <a:srgbClr val="B7B7B7"/>
                </a:solidFill>
                <a:prstDash val="solid"/>
                <a:round/>
                <a:headEnd len="sm" w="sm" type="none"/>
                <a:tailEnd len="sm" w="sm" type="none"/>
              </a:ln>
            </p:spPr>
            <p:txBody>
              <a:bodyPr anchorCtr="0" anchor="ctr" bIns="61600" lIns="61600" spcFirstLastPara="1" rIns="61600" wrap="square" tIns="61600">
                <a:noAutofit/>
              </a:bodyPr>
              <a:lstStyle/>
              <a:p>
                <a:pPr indent="0" lvl="0" marL="0" rtl="0" algn="ctr">
                  <a:spcBef>
                    <a:spcPts val="0"/>
                  </a:spcBef>
                  <a:spcAft>
                    <a:spcPts val="0"/>
                  </a:spcAft>
                  <a:buNone/>
                </a:pPr>
                <a:r>
                  <a:t/>
                </a:r>
                <a:endParaRPr sz="943"/>
              </a:p>
            </p:txBody>
          </p:sp>
        </p:grpSp>
        <p:pic>
          <p:nvPicPr>
            <p:cNvPr id="1125" name="Google Shape;1125;p66"/>
            <p:cNvPicPr preferRelativeResize="0"/>
            <p:nvPr/>
          </p:nvPicPr>
          <p:blipFill rotWithShape="1">
            <a:blip r:embed="rId5">
              <a:alphaModFix amt="65000"/>
            </a:blip>
            <a:srcRect b="5000" l="0" r="8080" t="6817"/>
            <a:stretch/>
          </p:blipFill>
          <p:spPr>
            <a:xfrm>
              <a:off x="2339985" y="2748981"/>
              <a:ext cx="302343" cy="253944"/>
            </a:xfrm>
            <a:prstGeom prst="rect">
              <a:avLst/>
            </a:prstGeom>
            <a:noFill/>
            <a:ln>
              <a:noFill/>
            </a:ln>
          </p:spPr>
        </p:pic>
        <p:grpSp>
          <p:nvGrpSpPr>
            <p:cNvPr id="1126" name="Google Shape;1126;p66"/>
            <p:cNvGrpSpPr/>
            <p:nvPr/>
          </p:nvGrpSpPr>
          <p:grpSpPr>
            <a:xfrm>
              <a:off x="3774896" y="2670775"/>
              <a:ext cx="822805" cy="730527"/>
              <a:chOff x="2746000" y="171302"/>
              <a:chExt cx="1775582" cy="1522249"/>
            </a:xfrm>
          </p:grpSpPr>
          <p:sp>
            <p:nvSpPr>
              <p:cNvPr id="1127" name="Google Shape;1127;p66"/>
              <p:cNvSpPr/>
              <p:nvPr/>
            </p:nvSpPr>
            <p:spPr>
              <a:xfrm flipH="1">
                <a:off x="3338083" y="171302"/>
                <a:ext cx="1183500" cy="882900"/>
              </a:xfrm>
              <a:prstGeom prst="cloudCallout">
                <a:avLst>
                  <a:gd fmla="val 32995" name="adj1"/>
                  <a:gd fmla="val 69189" name="adj2"/>
                </a:avLst>
              </a:prstGeom>
              <a:solidFill>
                <a:srgbClr val="FFFFFF"/>
              </a:solidFill>
              <a:ln cap="flat" cmpd="sng" w="6950">
                <a:solidFill>
                  <a:srgbClr val="595959"/>
                </a:solidFill>
                <a:prstDash val="solid"/>
                <a:round/>
                <a:headEnd len="sm" w="sm" type="none"/>
                <a:tailEnd len="sm" w="sm" type="none"/>
              </a:ln>
            </p:spPr>
            <p:txBody>
              <a:bodyPr anchorCtr="0" anchor="ctr" bIns="66775" lIns="66775" spcFirstLastPara="1" rIns="66775" wrap="square" tIns="66775">
                <a:noAutofit/>
              </a:bodyPr>
              <a:lstStyle/>
              <a:p>
                <a:pPr indent="0" lvl="0" marL="0" rtl="0" algn="ctr">
                  <a:spcBef>
                    <a:spcPts val="0"/>
                  </a:spcBef>
                  <a:spcAft>
                    <a:spcPts val="0"/>
                  </a:spcAft>
                  <a:buNone/>
                </a:pPr>
                <a:r>
                  <a:t/>
                </a:r>
                <a:endParaRPr sz="1023"/>
              </a:p>
            </p:txBody>
          </p:sp>
          <p:pic>
            <p:nvPicPr>
              <p:cNvPr id="1128" name="Google Shape;1128;p66"/>
              <p:cNvPicPr preferRelativeResize="0"/>
              <p:nvPr/>
            </p:nvPicPr>
            <p:blipFill>
              <a:blip r:embed="rId6">
                <a:alphaModFix/>
              </a:blip>
              <a:stretch>
                <a:fillRect/>
              </a:stretch>
            </p:blipFill>
            <p:spPr>
              <a:xfrm>
                <a:off x="3602600" y="348300"/>
                <a:ext cx="620700" cy="620700"/>
              </a:xfrm>
              <a:prstGeom prst="rect">
                <a:avLst/>
              </a:prstGeom>
              <a:noFill/>
              <a:ln>
                <a:noFill/>
              </a:ln>
            </p:spPr>
          </p:pic>
          <p:pic>
            <p:nvPicPr>
              <p:cNvPr id="1129" name="Google Shape;1129;p66" title="chef2.png"/>
              <p:cNvPicPr preferRelativeResize="0"/>
              <p:nvPr/>
            </p:nvPicPr>
            <p:blipFill>
              <a:blip r:embed="rId7">
                <a:alphaModFix/>
              </a:blip>
              <a:stretch>
                <a:fillRect/>
              </a:stretch>
            </p:blipFill>
            <p:spPr>
              <a:xfrm>
                <a:off x="2746000" y="771050"/>
                <a:ext cx="922501" cy="922501"/>
              </a:xfrm>
              <a:prstGeom prst="rect">
                <a:avLst/>
              </a:prstGeom>
              <a:noFill/>
              <a:ln>
                <a:noFill/>
              </a:ln>
            </p:spPr>
          </p:pic>
        </p:grpSp>
        <p:sp>
          <p:nvSpPr>
            <p:cNvPr id="1130" name="Google Shape;1130;p66"/>
            <p:cNvSpPr/>
            <p:nvPr/>
          </p:nvSpPr>
          <p:spPr>
            <a:xfrm>
              <a:off x="3296600" y="2555875"/>
              <a:ext cx="1410000" cy="906900"/>
            </a:xfrm>
            <a:prstGeom prst="can">
              <a:avLst>
                <a:gd fmla="val 25000" name="adj"/>
              </a:avLst>
            </a:prstGeom>
            <a:noFill/>
            <a:ln cap="flat" cmpd="sng" w="15300">
              <a:solidFill>
                <a:srgbClr val="595959"/>
              </a:solidFill>
              <a:prstDash val="dot"/>
              <a:round/>
              <a:headEnd len="sm" w="sm" type="none"/>
              <a:tailEnd len="sm" w="sm" type="none"/>
            </a:ln>
          </p:spPr>
          <p:txBody>
            <a:bodyPr anchorCtr="0" anchor="ctr" bIns="73325" lIns="73325" spcFirstLastPara="1" rIns="73325" wrap="square" tIns="73325">
              <a:noAutofit/>
            </a:bodyPr>
            <a:lstStyle/>
            <a:p>
              <a:pPr indent="0" lvl="0" marL="0" rtl="0" algn="ctr">
                <a:spcBef>
                  <a:spcPts val="0"/>
                </a:spcBef>
                <a:spcAft>
                  <a:spcPts val="0"/>
                </a:spcAft>
                <a:buNone/>
              </a:pPr>
              <a:r>
                <a:t/>
              </a:r>
              <a:endParaRPr sz="1123"/>
            </a:p>
          </p:txBody>
        </p:sp>
        <p:pic>
          <p:nvPicPr>
            <p:cNvPr id="1131" name="Google Shape;1131;p66"/>
            <p:cNvPicPr preferRelativeResize="0"/>
            <p:nvPr/>
          </p:nvPicPr>
          <p:blipFill>
            <a:blip r:embed="rId3">
              <a:alphaModFix amt="65000"/>
            </a:blip>
            <a:stretch>
              <a:fillRect/>
            </a:stretch>
          </p:blipFill>
          <p:spPr>
            <a:xfrm>
              <a:off x="1912650" y="1648301"/>
              <a:ext cx="790825" cy="790825"/>
            </a:xfrm>
            <a:prstGeom prst="rect">
              <a:avLst/>
            </a:prstGeom>
            <a:noFill/>
            <a:ln>
              <a:noFill/>
            </a:ln>
          </p:spPr>
        </p:pic>
        <p:pic>
          <p:nvPicPr>
            <p:cNvPr id="1132" name="Google Shape;1132;p66"/>
            <p:cNvPicPr preferRelativeResize="0"/>
            <p:nvPr/>
          </p:nvPicPr>
          <p:blipFill>
            <a:blip r:embed="rId3">
              <a:alphaModFix amt="21000"/>
            </a:blip>
            <a:stretch>
              <a:fillRect/>
            </a:stretch>
          </p:blipFill>
          <p:spPr>
            <a:xfrm>
              <a:off x="487975" y="1648301"/>
              <a:ext cx="790825" cy="790825"/>
            </a:xfrm>
            <a:prstGeom prst="rect">
              <a:avLst/>
            </a:prstGeom>
            <a:noFill/>
            <a:ln>
              <a:noFill/>
            </a:ln>
          </p:spPr>
        </p:pic>
        <p:sp>
          <p:nvSpPr>
            <p:cNvPr id="1133" name="Google Shape;1133;p66"/>
            <p:cNvSpPr/>
            <p:nvPr/>
          </p:nvSpPr>
          <p:spPr>
            <a:xfrm>
              <a:off x="1871888" y="2555900"/>
              <a:ext cx="968700" cy="906900"/>
            </a:xfrm>
            <a:prstGeom prst="can">
              <a:avLst>
                <a:gd fmla="val 25000" name="adj"/>
              </a:avLst>
            </a:prstGeom>
            <a:noFill/>
            <a:ln cap="flat" cmpd="sng" w="12850">
              <a:solidFill>
                <a:srgbClr val="595959"/>
              </a:solidFill>
              <a:prstDash val="dot"/>
              <a:round/>
              <a:headEnd len="sm" w="sm" type="none"/>
              <a:tailEnd len="sm" w="sm" type="none"/>
            </a:ln>
          </p:spPr>
          <p:txBody>
            <a:bodyPr anchorCtr="0" anchor="ctr" bIns="61600" lIns="61600" spcFirstLastPara="1" rIns="61600" wrap="square" tIns="61600">
              <a:noAutofit/>
            </a:bodyPr>
            <a:lstStyle/>
            <a:p>
              <a:pPr indent="0" lvl="0" marL="0" rtl="0" algn="ctr">
                <a:spcBef>
                  <a:spcPts val="0"/>
                </a:spcBef>
                <a:spcAft>
                  <a:spcPts val="0"/>
                </a:spcAft>
                <a:buNone/>
              </a:pPr>
              <a:r>
                <a:t/>
              </a:r>
              <a:endParaRPr sz="943"/>
            </a:p>
          </p:txBody>
        </p:sp>
      </p:grpSp>
      <p:sp>
        <p:nvSpPr>
          <p:cNvPr id="1134" name="Google Shape;1134;p66"/>
          <p:cNvSpPr txBox="1"/>
          <p:nvPr/>
        </p:nvSpPr>
        <p:spPr>
          <a:xfrm>
            <a:off x="168925" y="4626375"/>
            <a:ext cx="6641700" cy="39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Karla"/>
                <a:ea typeface="Karla"/>
                <a:cs typeface="Karla"/>
                <a:sym typeface="Karla"/>
              </a:rPr>
              <a:t>[1] Lu et al., Structured State Space Models for In-Context Reinforcement Learning. NeurIPS 2023.</a:t>
            </a:r>
            <a:endParaRPr sz="1000">
              <a:solidFill>
                <a:srgbClr val="3F3F3F"/>
              </a:solidFill>
              <a:latin typeface="Karla"/>
              <a:ea typeface="Karla"/>
              <a:cs typeface="Karla"/>
              <a:sym typeface="Karla"/>
            </a:endParaRPr>
          </a:p>
          <a:p>
            <a:pPr indent="0" lvl="0" marL="0" rtl="0" algn="l">
              <a:spcBef>
                <a:spcPts val="0"/>
              </a:spcBef>
              <a:spcAft>
                <a:spcPts val="0"/>
              </a:spcAft>
              <a:buNone/>
            </a:pPr>
            <a:r>
              <a:rPr lang="en" sz="1000">
                <a:solidFill>
                  <a:srgbClr val="3F3F3F"/>
                </a:solidFill>
                <a:latin typeface="Karla"/>
                <a:ea typeface="Karla"/>
                <a:cs typeface="Karla"/>
                <a:sym typeface="Karla"/>
              </a:rPr>
              <a:t>[2] Schulman et al., Proximal Policy Optimization Algorithms. arXiv:1707.06347 2017.  </a:t>
            </a:r>
            <a:endParaRPr sz="1000">
              <a:solidFill>
                <a:srgbClr val="3F3F3F"/>
              </a:solidFill>
              <a:latin typeface="Karla"/>
              <a:ea typeface="Karla"/>
              <a:cs typeface="Karla"/>
              <a:sym typeface="Karla"/>
            </a:endParaRPr>
          </a:p>
        </p:txBody>
      </p:sp>
      <p:sp>
        <p:nvSpPr>
          <p:cNvPr id="1135" name="Google Shape;1135;p6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67"/>
          <p:cNvSpPr txBox="1"/>
          <p:nvPr/>
        </p:nvSpPr>
        <p:spPr>
          <a:xfrm>
            <a:off x="168950" y="3936373"/>
            <a:ext cx="6239700" cy="118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Rutherford et al., JaxMARL: Multi-Agent RL Environments and Algorithms in JAX. NeurIPS 2024.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[2] Carroll et al., On the Utility of Learning about Humans for Human-AI Coordination. NeurIPS 2019.</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[3] Albrecht and Ramamoorthy, A Game-Theoretic Model and Best-Response Learning Method for Ad Hoc Coordination in Multiagent Systems. AAMAS 2013.</a:t>
            </a:r>
            <a:endParaRPr sz="800">
              <a:solidFill>
                <a:srgbClr val="3F3F3F"/>
              </a:solidFill>
              <a:latin typeface="Karla"/>
              <a:ea typeface="Karla"/>
              <a:cs typeface="Karla"/>
              <a:sym typeface="Karla"/>
            </a:endParaRPr>
          </a:p>
        </p:txBody>
      </p:sp>
      <p:grpSp>
        <p:nvGrpSpPr>
          <p:cNvPr id="1141" name="Google Shape;1141;p67"/>
          <p:cNvGrpSpPr/>
          <p:nvPr/>
        </p:nvGrpSpPr>
        <p:grpSpPr>
          <a:xfrm>
            <a:off x="5801450" y="736963"/>
            <a:ext cx="2633190" cy="1563625"/>
            <a:chOff x="5397950" y="1322125"/>
            <a:chExt cx="2633190" cy="1563625"/>
          </a:xfrm>
        </p:grpSpPr>
        <p:pic>
          <p:nvPicPr>
            <p:cNvPr id="1142" name="Google Shape;1142;p67" title="fc_env.png"/>
            <p:cNvPicPr preferRelativeResize="0"/>
            <p:nvPr/>
          </p:nvPicPr>
          <p:blipFill rotWithShape="1">
            <a:blip r:embed="rId3">
              <a:alphaModFix/>
            </a:blip>
            <a:srcRect b="11605" l="8641" r="6555" t="10719"/>
            <a:stretch/>
          </p:blipFill>
          <p:spPr>
            <a:xfrm>
              <a:off x="5460532" y="1322125"/>
              <a:ext cx="826605" cy="757073"/>
            </a:xfrm>
            <a:prstGeom prst="rect">
              <a:avLst/>
            </a:prstGeom>
            <a:noFill/>
            <a:ln>
              <a:noFill/>
            </a:ln>
          </p:spPr>
        </p:pic>
        <p:pic>
          <p:nvPicPr>
            <p:cNvPr id="1143" name="Google Shape;1143;p67" title="cor_env.png"/>
            <p:cNvPicPr preferRelativeResize="0"/>
            <p:nvPr/>
          </p:nvPicPr>
          <p:blipFill rotWithShape="1">
            <a:blip r:embed="rId4">
              <a:alphaModFix/>
            </a:blip>
            <a:srcRect b="11596" l="7700" r="13249" t="10734"/>
            <a:stretch/>
          </p:blipFill>
          <p:spPr>
            <a:xfrm>
              <a:off x="6356661" y="1322125"/>
              <a:ext cx="770468" cy="757073"/>
            </a:xfrm>
            <a:prstGeom prst="rect">
              <a:avLst/>
            </a:prstGeom>
            <a:noFill/>
            <a:ln>
              <a:noFill/>
            </a:ln>
          </p:spPr>
        </p:pic>
        <p:pic>
          <p:nvPicPr>
            <p:cNvPr id="1144" name="Google Shape;1144;p67" title="cc_env.png"/>
            <p:cNvPicPr preferRelativeResize="0"/>
            <p:nvPr/>
          </p:nvPicPr>
          <p:blipFill rotWithShape="1">
            <a:blip r:embed="rId5">
              <a:alphaModFix/>
            </a:blip>
            <a:srcRect b="11161" l="8264" r="5744" t="11169"/>
            <a:stretch/>
          </p:blipFill>
          <p:spPr>
            <a:xfrm>
              <a:off x="5397950" y="2128677"/>
              <a:ext cx="1197417" cy="757073"/>
            </a:xfrm>
            <a:prstGeom prst="rect">
              <a:avLst/>
            </a:prstGeom>
            <a:noFill/>
            <a:ln>
              <a:noFill/>
            </a:ln>
          </p:spPr>
        </p:pic>
        <p:pic>
          <p:nvPicPr>
            <p:cNvPr id="1145" name="Google Shape;1145;p67" title="aa_env.png"/>
            <p:cNvPicPr preferRelativeResize="0"/>
            <p:nvPr/>
          </p:nvPicPr>
          <p:blipFill rotWithShape="1">
            <a:blip r:embed="rId6">
              <a:alphaModFix/>
            </a:blip>
            <a:srcRect b="11605" l="6319" r="5924" t="10719"/>
            <a:stretch/>
          </p:blipFill>
          <p:spPr>
            <a:xfrm>
              <a:off x="6686916" y="2128677"/>
              <a:ext cx="1344225" cy="757073"/>
            </a:xfrm>
            <a:prstGeom prst="rect">
              <a:avLst/>
            </a:prstGeom>
            <a:noFill/>
            <a:ln>
              <a:noFill/>
            </a:ln>
          </p:spPr>
        </p:pic>
        <p:pic>
          <p:nvPicPr>
            <p:cNvPr id="1146" name="Google Shape;1146;p67" title="cr_env.png"/>
            <p:cNvPicPr preferRelativeResize="0"/>
            <p:nvPr/>
          </p:nvPicPr>
          <p:blipFill rotWithShape="1">
            <a:blip r:embed="rId7">
              <a:alphaModFix/>
            </a:blip>
            <a:srcRect b="4694" l="9723" r="11232" t="4685"/>
            <a:stretch/>
          </p:blipFill>
          <p:spPr>
            <a:xfrm>
              <a:off x="7196664" y="1322125"/>
              <a:ext cx="770471" cy="757073"/>
            </a:xfrm>
            <a:prstGeom prst="rect">
              <a:avLst/>
            </a:prstGeom>
            <a:noFill/>
            <a:ln>
              <a:noFill/>
            </a:ln>
          </p:spPr>
        </p:pic>
      </p:grpSp>
      <p:pic>
        <p:nvPicPr>
          <p:cNvPr id="1147" name="Google Shape;1147;p67" title="lbf.png"/>
          <p:cNvPicPr preferRelativeResize="0"/>
          <p:nvPr/>
        </p:nvPicPr>
        <p:blipFill>
          <a:blip r:embed="rId8">
            <a:alphaModFix/>
          </a:blip>
          <a:stretch>
            <a:fillRect/>
          </a:stretch>
        </p:blipFill>
        <p:spPr>
          <a:xfrm>
            <a:off x="6515851" y="2720962"/>
            <a:ext cx="1408375" cy="1408375"/>
          </a:xfrm>
          <a:prstGeom prst="rect">
            <a:avLst/>
          </a:prstGeom>
          <a:noFill/>
          <a:ln>
            <a:noFill/>
          </a:ln>
        </p:spPr>
      </p:pic>
      <p:sp>
        <p:nvSpPr>
          <p:cNvPr id="1148" name="Google Shape;1148;p67"/>
          <p:cNvSpPr txBox="1"/>
          <p:nvPr/>
        </p:nvSpPr>
        <p:spPr>
          <a:xfrm>
            <a:off x="336950" y="178000"/>
            <a:ext cx="5903700" cy="6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solidFill>
                  <a:schemeClr val="accent2"/>
                </a:solidFill>
                <a:latin typeface="Helvetica Neue"/>
                <a:ea typeface="Helvetica Neue"/>
                <a:cs typeface="Helvetica Neue"/>
                <a:sym typeface="Helvetica Neue"/>
              </a:rPr>
              <a:t>Experiments</a:t>
            </a:r>
            <a:endParaRPr b="1" sz="2400">
              <a:solidFill>
                <a:schemeClr val="accent2"/>
              </a:solidFill>
              <a:latin typeface="Helvetica Neue"/>
              <a:ea typeface="Helvetica Neue"/>
              <a:cs typeface="Helvetica Neue"/>
              <a:sym typeface="Helvetica Neue"/>
            </a:endParaRPr>
          </a:p>
        </p:txBody>
      </p:sp>
      <p:sp>
        <p:nvSpPr>
          <p:cNvPr id="1149" name="Google Shape;1149;p67"/>
          <p:cNvSpPr txBox="1"/>
          <p:nvPr>
            <p:ph idx="1" type="body"/>
          </p:nvPr>
        </p:nvSpPr>
        <p:spPr>
          <a:xfrm>
            <a:off x="457200" y="1046300"/>
            <a:ext cx="4410900" cy="2785800"/>
          </a:xfrm>
          <a:prstGeom prst="rect">
            <a:avLst/>
          </a:prstGeom>
        </p:spPr>
        <p:txBody>
          <a:bodyPr anchorCtr="0" anchor="t" bIns="45700" lIns="91425" spcFirstLastPara="1" rIns="91425" wrap="square" tIns="45700">
            <a:normAutofit/>
          </a:bodyPr>
          <a:lstStyle/>
          <a:p>
            <a:pPr indent="0" lvl="0" marL="0" rtl="0" algn="l">
              <a:spcBef>
                <a:spcPts val="0"/>
              </a:spcBef>
              <a:spcAft>
                <a:spcPts val="0"/>
              </a:spcAft>
              <a:buNone/>
            </a:pPr>
            <a:r>
              <a:rPr b="1" lang="en" sz="1600"/>
              <a:t>Tasks</a:t>
            </a:r>
            <a:endParaRPr sz="1600"/>
          </a:p>
          <a:p>
            <a:pPr indent="-317500" lvl="0" marL="457200" rtl="0" algn="l">
              <a:spcBef>
                <a:spcPts val="0"/>
              </a:spcBef>
              <a:spcAft>
                <a:spcPts val="0"/>
              </a:spcAft>
              <a:buClr>
                <a:srgbClr val="3F3F3F"/>
              </a:buClr>
              <a:buSzPts val="1400"/>
              <a:buChar char="●"/>
            </a:pPr>
            <a:r>
              <a:rPr lang="en" sz="1400"/>
              <a:t>5 Overcooked layouts</a:t>
            </a:r>
            <a:r>
              <a:rPr baseline="30000" lang="en" sz="1400"/>
              <a:t>[1, 2]</a:t>
            </a:r>
            <a:endParaRPr baseline="30000" sz="1400"/>
          </a:p>
          <a:p>
            <a:pPr indent="-317500" lvl="0" marL="457200" rtl="0" algn="l">
              <a:spcBef>
                <a:spcPts val="0"/>
              </a:spcBef>
              <a:spcAft>
                <a:spcPts val="0"/>
              </a:spcAft>
              <a:buClr>
                <a:srgbClr val="3F3F3F"/>
              </a:buClr>
              <a:buSzPts val="1400"/>
              <a:buChar char="●"/>
            </a:pPr>
            <a:r>
              <a:rPr lang="en" sz="1400"/>
              <a:t>7x7 LBF</a:t>
            </a:r>
            <a:r>
              <a:rPr baseline="30000" lang="en" sz="1400"/>
              <a:t>[3]</a:t>
            </a:r>
            <a:endParaRPr baseline="30000" sz="1400"/>
          </a:p>
          <a:p>
            <a:pPr indent="-317500" lvl="0" marL="457200" rtl="0" algn="l">
              <a:spcBef>
                <a:spcPts val="0"/>
              </a:spcBef>
              <a:spcAft>
                <a:spcPts val="0"/>
              </a:spcAft>
              <a:buClr>
                <a:srgbClr val="3F3F3F"/>
              </a:buClr>
              <a:buSzPts val="1400"/>
              <a:buChar char="●"/>
            </a:pPr>
            <a:r>
              <a:rPr lang="en" sz="1400"/>
              <a:t>Illustrative matrix game</a:t>
            </a:r>
            <a:endParaRPr sz="1400"/>
          </a:p>
          <a:p>
            <a:pPr indent="0" lvl="0" marL="457200" rtl="0" algn="l">
              <a:spcBef>
                <a:spcPts val="0"/>
              </a:spcBef>
              <a:spcAft>
                <a:spcPts val="0"/>
              </a:spcAft>
              <a:buNone/>
            </a:pPr>
            <a:r>
              <a:t/>
            </a:r>
            <a:endParaRPr sz="1400"/>
          </a:p>
          <a:p>
            <a:pPr indent="0" lvl="0" marL="0" rtl="0" algn="l">
              <a:spcBef>
                <a:spcPts val="0"/>
              </a:spcBef>
              <a:spcAft>
                <a:spcPts val="0"/>
              </a:spcAft>
              <a:buNone/>
            </a:pPr>
            <a:r>
              <a:rPr b="1" lang="en" sz="1600"/>
              <a:t>Evaluation Teammates</a:t>
            </a:r>
            <a:endParaRPr b="1" sz="1600"/>
          </a:p>
          <a:p>
            <a:pPr indent="-317500" lvl="0" marL="457200" rtl="0" algn="l">
              <a:spcBef>
                <a:spcPts val="0"/>
              </a:spcBef>
              <a:spcAft>
                <a:spcPts val="0"/>
              </a:spcAft>
              <a:buClr>
                <a:srgbClr val="3F3F3F"/>
              </a:buClr>
              <a:buSzPts val="1400"/>
              <a:buChar char="●"/>
            </a:pPr>
            <a:r>
              <a:rPr lang="en" sz="1400"/>
              <a:t>8-14 unseen agents per task</a:t>
            </a:r>
            <a:endParaRPr sz="1400"/>
          </a:p>
          <a:p>
            <a:pPr indent="-317500" lvl="0" marL="457200" rtl="0" algn="l">
              <a:spcBef>
                <a:spcPts val="0"/>
              </a:spcBef>
              <a:spcAft>
                <a:spcPts val="0"/>
              </a:spcAft>
              <a:buClr>
                <a:schemeClr val="dk1"/>
              </a:buClr>
              <a:buSzPts val="1400"/>
              <a:buChar char="●"/>
            </a:pPr>
            <a:r>
              <a:rPr lang="en" sz="1400"/>
              <a:t>Reward shaping+PPO, heuristic agents; BRDIV</a:t>
            </a:r>
            <a:endParaRPr sz="1400"/>
          </a:p>
          <a:p>
            <a:pPr indent="0" lvl="0" marL="457200" rtl="0" algn="l">
              <a:spcBef>
                <a:spcPts val="0"/>
              </a:spcBef>
              <a:spcAft>
                <a:spcPts val="0"/>
              </a:spcAft>
              <a:buNone/>
            </a:pPr>
            <a:r>
              <a:t/>
            </a:r>
            <a:endParaRPr sz="1400"/>
          </a:p>
          <a:p>
            <a:pPr indent="0" lvl="0" marL="0" rtl="0" algn="l">
              <a:spcBef>
                <a:spcPts val="0"/>
              </a:spcBef>
              <a:spcAft>
                <a:spcPts val="0"/>
              </a:spcAft>
              <a:buNone/>
            </a:pPr>
            <a:r>
              <a:rPr b="1" lang="en" sz="1600"/>
              <a:t>Metric</a:t>
            </a:r>
            <a:r>
              <a:rPr lang="en" sz="1600"/>
              <a:t>: BR-normalized return</a:t>
            </a:r>
            <a:endParaRPr baseline="30000" sz="1400"/>
          </a:p>
        </p:txBody>
      </p:sp>
      <p:sp>
        <p:nvSpPr>
          <p:cNvPr id="1150" name="Google Shape;1150;p6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151" name="Google Shape;1151;p67"/>
          <p:cNvSpPr txBox="1"/>
          <p:nvPr/>
        </p:nvSpPr>
        <p:spPr>
          <a:xfrm>
            <a:off x="6034600" y="2300588"/>
            <a:ext cx="2166900" cy="27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3F3F3F"/>
                </a:solidFill>
                <a:latin typeface="Karla"/>
                <a:ea typeface="Karla"/>
                <a:cs typeface="Karla"/>
                <a:sym typeface="Karla"/>
              </a:rPr>
              <a:t>Overcooked</a:t>
            </a:r>
            <a:endParaRPr sz="800">
              <a:solidFill>
                <a:srgbClr val="3F3F3F"/>
              </a:solidFill>
              <a:latin typeface="Karla"/>
              <a:ea typeface="Karla"/>
              <a:cs typeface="Karla"/>
              <a:sym typeface="Karla"/>
            </a:endParaRPr>
          </a:p>
        </p:txBody>
      </p:sp>
      <p:sp>
        <p:nvSpPr>
          <p:cNvPr id="1152" name="Google Shape;1152;p67"/>
          <p:cNvSpPr txBox="1"/>
          <p:nvPr/>
        </p:nvSpPr>
        <p:spPr>
          <a:xfrm>
            <a:off x="6136588" y="4129338"/>
            <a:ext cx="2166900" cy="27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solidFill>
                  <a:srgbClr val="3F3F3F"/>
                </a:solidFill>
                <a:latin typeface="Karla"/>
                <a:ea typeface="Karla"/>
                <a:cs typeface="Karla"/>
                <a:sym typeface="Karla"/>
              </a:rPr>
              <a:t>Level-based foraging</a:t>
            </a:r>
            <a:endParaRPr sz="800">
              <a:solidFill>
                <a:srgbClr val="3F3F3F"/>
              </a:solidFill>
              <a:latin typeface="Karla"/>
              <a:ea typeface="Karla"/>
              <a:cs typeface="Karla"/>
              <a:sym typeface="Karl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6" name="Shape 1156"/>
        <p:cNvGrpSpPr/>
        <p:nvPr/>
      </p:nvGrpSpPr>
      <p:grpSpPr>
        <a:xfrm>
          <a:off x="0" y="0"/>
          <a:ext cx="0" cy="0"/>
          <a:chOff x="0" y="0"/>
          <a:chExt cx="0" cy="0"/>
        </a:xfrm>
      </p:grpSpPr>
      <p:sp>
        <p:nvSpPr>
          <p:cNvPr id="1157" name="Google Shape;1157;p6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58" name="Google Shape;1158;p68" title="all_tasks_comparison_core_br_normalization-no-rotate.png"/>
          <p:cNvPicPr preferRelativeResize="0"/>
          <p:nvPr/>
        </p:nvPicPr>
        <p:blipFill rotWithShape="1">
          <a:blip r:embed="rId3">
            <a:alphaModFix/>
          </a:blip>
          <a:srcRect b="10" l="0" r="0" t="10"/>
          <a:stretch/>
        </p:blipFill>
        <p:spPr>
          <a:xfrm>
            <a:off x="3851933" y="1112525"/>
            <a:ext cx="5129293" cy="3077573"/>
          </a:xfrm>
          <a:prstGeom prst="rect">
            <a:avLst/>
          </a:prstGeom>
          <a:noFill/>
          <a:ln>
            <a:noFill/>
          </a:ln>
        </p:spPr>
      </p:pic>
      <p:sp>
        <p:nvSpPr>
          <p:cNvPr id="1159" name="Google Shape;1159;p6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400">
                <a:solidFill>
                  <a:schemeClr val="accent2"/>
                </a:solidFill>
              </a:rPr>
              <a:t>Main Result: ROTATE vs Baselines</a:t>
            </a:r>
            <a:endParaRPr/>
          </a:p>
        </p:txBody>
      </p:sp>
      <p:sp>
        <p:nvSpPr>
          <p:cNvPr id="1160" name="Google Shape;1160;p68"/>
          <p:cNvSpPr txBox="1"/>
          <p:nvPr/>
        </p:nvSpPr>
        <p:spPr>
          <a:xfrm>
            <a:off x="414550" y="1399450"/>
            <a:ext cx="3000000" cy="192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Baselines</a:t>
            </a:r>
            <a:r>
              <a:rPr lang="en" sz="1600">
                <a:solidFill>
                  <a:schemeClr val="dk2"/>
                </a:solidFill>
                <a:latin typeface="Helvetica Neue"/>
                <a:ea typeface="Helvetica Neue"/>
                <a:cs typeface="Helvetica Neue"/>
                <a:sym typeface="Helvetica Neue"/>
              </a:rPr>
              <a:t> </a:t>
            </a:r>
            <a:endParaRPr b="1">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rgbClr val="3F3F3F"/>
              </a:buClr>
              <a:buSzPts val="1400"/>
              <a:buFont typeface="Helvetica Neue"/>
              <a:buChar char="●"/>
            </a:pPr>
            <a:r>
              <a:rPr b="1" lang="en">
                <a:solidFill>
                  <a:schemeClr val="dk2"/>
                </a:solidFill>
                <a:latin typeface="Helvetica Neue"/>
                <a:ea typeface="Helvetica Neue"/>
                <a:cs typeface="Helvetica Neue"/>
                <a:sym typeface="Helvetica Neue"/>
              </a:rPr>
              <a:t>UED</a:t>
            </a:r>
            <a:r>
              <a:rPr lang="en">
                <a:solidFill>
                  <a:schemeClr val="dk2"/>
                </a:solidFill>
                <a:latin typeface="Helvetica Neue"/>
                <a:ea typeface="Helvetica Neue"/>
                <a:cs typeface="Helvetica Neue"/>
                <a:sym typeface="Helvetica Neue"/>
              </a:rPr>
              <a:t>: PAIRED</a:t>
            </a:r>
            <a:r>
              <a:rPr baseline="30000" lang="en">
                <a:solidFill>
                  <a:schemeClr val="dk2"/>
                </a:solidFill>
                <a:latin typeface="Helvetica Neue"/>
                <a:ea typeface="Helvetica Neue"/>
                <a:cs typeface="Helvetica Neue"/>
                <a:sym typeface="Helvetica Neue"/>
              </a:rPr>
              <a:t>[1]</a:t>
            </a:r>
            <a:r>
              <a:rPr lang="en">
                <a:solidFill>
                  <a:schemeClr val="dk2"/>
                </a:solidFill>
                <a:latin typeface="Helvetica Neue"/>
                <a:ea typeface="Helvetica Neue"/>
                <a:cs typeface="Helvetica Neue"/>
                <a:sym typeface="Helvetica Neue"/>
              </a:rPr>
              <a:t>, Minimax Return</a:t>
            </a:r>
            <a:r>
              <a:rPr baseline="30000" lang="en">
                <a:solidFill>
                  <a:schemeClr val="dk2"/>
                </a:solidFill>
                <a:latin typeface="Helvetica Neue"/>
                <a:ea typeface="Helvetica Neue"/>
                <a:cs typeface="Helvetica Neue"/>
                <a:sym typeface="Helvetica Neue"/>
              </a:rPr>
              <a:t>[2]</a:t>
            </a:r>
            <a:endParaRPr>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rgbClr val="3F3F3F"/>
              </a:buClr>
              <a:buSzPts val="1400"/>
              <a:buFont typeface="Helvetica Neue"/>
              <a:buChar char="●"/>
            </a:pPr>
            <a:r>
              <a:rPr b="1" lang="en">
                <a:solidFill>
                  <a:schemeClr val="dk2"/>
                </a:solidFill>
                <a:latin typeface="Helvetica Neue"/>
                <a:ea typeface="Helvetica Neue"/>
                <a:cs typeface="Helvetica Neue"/>
                <a:sym typeface="Helvetica Neue"/>
              </a:rPr>
              <a:t>AHT (Teammate Generation)</a:t>
            </a:r>
            <a:r>
              <a:rPr lang="en">
                <a:solidFill>
                  <a:schemeClr val="dk2"/>
                </a:solidFill>
                <a:latin typeface="Helvetica Neue"/>
                <a:ea typeface="Helvetica Neue"/>
                <a:cs typeface="Helvetica Neue"/>
                <a:sym typeface="Helvetica Neue"/>
              </a:rPr>
              <a:t>: FCP</a:t>
            </a:r>
            <a:r>
              <a:rPr baseline="30000" lang="en">
                <a:solidFill>
                  <a:schemeClr val="dk2"/>
                </a:solidFill>
                <a:latin typeface="Helvetica Neue"/>
                <a:ea typeface="Helvetica Neue"/>
                <a:cs typeface="Helvetica Neue"/>
                <a:sym typeface="Helvetica Neue"/>
              </a:rPr>
              <a:t>[3]</a:t>
            </a:r>
            <a:r>
              <a:rPr lang="en">
                <a:solidFill>
                  <a:schemeClr val="dk2"/>
                </a:solidFill>
                <a:latin typeface="Helvetica Neue"/>
                <a:ea typeface="Helvetica Neue"/>
                <a:cs typeface="Helvetica Neue"/>
                <a:sym typeface="Helvetica Neue"/>
              </a:rPr>
              <a:t>; BRDiv</a:t>
            </a:r>
            <a:r>
              <a:rPr baseline="30000" lang="en">
                <a:solidFill>
                  <a:schemeClr val="dk2"/>
                </a:solidFill>
                <a:latin typeface="Helvetica Neue"/>
                <a:ea typeface="Helvetica Neue"/>
                <a:cs typeface="Helvetica Neue"/>
                <a:sym typeface="Helvetica Neue"/>
              </a:rPr>
              <a:t>[4]</a:t>
            </a:r>
            <a:r>
              <a:rPr lang="en">
                <a:solidFill>
                  <a:schemeClr val="dk2"/>
                </a:solidFill>
                <a:latin typeface="Helvetica Neue"/>
                <a:ea typeface="Helvetica Neue"/>
                <a:cs typeface="Helvetica Neue"/>
                <a:sym typeface="Helvetica Neue"/>
              </a:rPr>
              <a:t>; CoMeDi</a:t>
            </a:r>
            <a:r>
              <a:rPr baseline="30000" lang="en">
                <a:solidFill>
                  <a:schemeClr val="dk2"/>
                </a:solidFill>
                <a:latin typeface="Helvetica Neue"/>
                <a:ea typeface="Helvetica Neue"/>
                <a:cs typeface="Helvetica Neue"/>
                <a:sym typeface="Helvetica Neue"/>
              </a:rPr>
              <a:t>[5]</a:t>
            </a:r>
            <a:endParaRPr>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chemeClr val="dk1"/>
              </a:buClr>
              <a:buSzPts val="1400"/>
              <a:buFont typeface="Helvetica Neue"/>
              <a:buChar char="●"/>
            </a:pPr>
            <a:r>
              <a:rPr b="1" lang="en">
                <a:solidFill>
                  <a:schemeClr val="dk2"/>
                </a:solidFill>
                <a:latin typeface="Helvetica Neue"/>
                <a:ea typeface="Helvetica Neue"/>
                <a:cs typeface="Helvetica Neue"/>
                <a:sym typeface="Helvetica Neue"/>
              </a:rPr>
              <a:t>AHT (Open-Ended)</a:t>
            </a:r>
            <a:r>
              <a:rPr lang="en">
                <a:solidFill>
                  <a:schemeClr val="dk2"/>
                </a:solidFill>
                <a:latin typeface="Helvetica Neue"/>
                <a:ea typeface="Helvetica Neue"/>
                <a:cs typeface="Helvetica Neue"/>
                <a:sym typeface="Helvetica Neue"/>
              </a:rPr>
              <a:t>:</a:t>
            </a:r>
            <a:r>
              <a:rPr lang="en">
                <a:solidFill>
                  <a:schemeClr val="dk2"/>
                </a:solidFill>
                <a:latin typeface="Helvetica Neue"/>
                <a:ea typeface="Helvetica Neue"/>
                <a:cs typeface="Helvetica Neue"/>
                <a:sym typeface="Helvetica Neue"/>
              </a:rPr>
              <a:t> COLE</a:t>
            </a:r>
            <a:r>
              <a:rPr baseline="30000" lang="en">
                <a:solidFill>
                  <a:schemeClr val="dk2"/>
                </a:solidFill>
                <a:latin typeface="Helvetica Neue"/>
                <a:ea typeface="Helvetica Neue"/>
                <a:cs typeface="Helvetica Neue"/>
                <a:sym typeface="Helvetica Neue"/>
              </a:rPr>
              <a:t>[6]</a:t>
            </a:r>
            <a:endParaRPr/>
          </a:p>
        </p:txBody>
      </p:sp>
      <p:sp>
        <p:nvSpPr>
          <p:cNvPr id="1161" name="Google Shape;1161;p68"/>
          <p:cNvSpPr txBox="1"/>
          <p:nvPr/>
        </p:nvSpPr>
        <p:spPr>
          <a:xfrm>
            <a:off x="0" y="4270425"/>
            <a:ext cx="6657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Dennis et al., Emergent Complexity and Zero-Shot Transfer via Unsupervised Environment Design. NeurIPS 2020.</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[2] Morimoto and Doya, Robust Reinforcement Learning. Neural Computation, 17(2):335-339, 2005.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[3] Strouse et al., Collaborating with Humans without Human Data. NeurIPS 2021.</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[4] Rahman et al., Generating Teammates for Training Robust Ad Hoc Teamwork Agents via Best Response Diversity. TMLR 2023.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[5] Sarkar et al., Diverse Conventions in Human-AI Collaboration. NeurIPS 2023.</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[6] Li et al. Cooperative Open-ended Learning Framework for Zero-Shot Coordination.  ICML 2023.</a:t>
            </a:r>
            <a:endParaRPr sz="800">
              <a:solidFill>
                <a:srgbClr val="3F3F3F"/>
              </a:solidFill>
              <a:latin typeface="Karla"/>
              <a:ea typeface="Karla"/>
              <a:cs typeface="Karla"/>
              <a:sym typeface="Karla"/>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5" name="Shape 1165"/>
        <p:cNvGrpSpPr/>
        <p:nvPr/>
      </p:nvGrpSpPr>
      <p:grpSpPr>
        <a:xfrm>
          <a:off x="0" y="0"/>
          <a:ext cx="0" cy="0"/>
          <a:chOff x="0" y="0"/>
          <a:chExt cx="0" cy="0"/>
        </a:xfrm>
      </p:grpSpPr>
      <p:sp>
        <p:nvSpPr>
          <p:cNvPr id="1166" name="Google Shape;1166;p6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167" name="Google Shape;1167;p69" title="all_tasks_comparison_core_br_normalization.png"/>
          <p:cNvPicPr preferRelativeResize="0"/>
          <p:nvPr/>
        </p:nvPicPr>
        <p:blipFill rotWithShape="1">
          <a:blip r:embed="rId3">
            <a:alphaModFix/>
          </a:blip>
          <a:srcRect b="10" l="0" r="0" t="10"/>
          <a:stretch/>
        </p:blipFill>
        <p:spPr>
          <a:xfrm>
            <a:off x="3851933" y="1112525"/>
            <a:ext cx="5129293" cy="3077573"/>
          </a:xfrm>
          <a:prstGeom prst="rect">
            <a:avLst/>
          </a:prstGeom>
          <a:noFill/>
          <a:ln>
            <a:noFill/>
          </a:ln>
        </p:spPr>
      </p:pic>
      <p:sp>
        <p:nvSpPr>
          <p:cNvPr id="1168" name="Google Shape;1168;p6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400">
                <a:solidFill>
                  <a:schemeClr val="accent2"/>
                </a:solidFill>
              </a:rPr>
              <a:t>Main Result: ROTATE vs Baselines</a:t>
            </a:r>
            <a:endParaRPr/>
          </a:p>
        </p:txBody>
      </p:sp>
      <p:sp>
        <p:nvSpPr>
          <p:cNvPr id="1169" name="Google Shape;1169;p69"/>
          <p:cNvSpPr txBox="1"/>
          <p:nvPr/>
        </p:nvSpPr>
        <p:spPr>
          <a:xfrm>
            <a:off x="414550" y="1399450"/>
            <a:ext cx="3000000" cy="192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Baselines</a:t>
            </a:r>
            <a:r>
              <a:rPr lang="en" sz="1600">
                <a:solidFill>
                  <a:schemeClr val="dk2"/>
                </a:solidFill>
                <a:latin typeface="Helvetica Neue"/>
                <a:ea typeface="Helvetica Neue"/>
                <a:cs typeface="Helvetica Neue"/>
                <a:sym typeface="Helvetica Neue"/>
              </a:rPr>
              <a:t> </a:t>
            </a:r>
            <a:endParaRPr b="1">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rgbClr val="3F3F3F"/>
              </a:buClr>
              <a:buSzPts val="1400"/>
              <a:buFont typeface="Helvetica Neue"/>
              <a:buChar char="●"/>
            </a:pPr>
            <a:r>
              <a:rPr b="1" lang="en">
                <a:solidFill>
                  <a:schemeClr val="dk2"/>
                </a:solidFill>
                <a:latin typeface="Helvetica Neue"/>
                <a:ea typeface="Helvetica Neue"/>
                <a:cs typeface="Helvetica Neue"/>
                <a:sym typeface="Helvetica Neue"/>
              </a:rPr>
              <a:t>UED</a:t>
            </a:r>
            <a:r>
              <a:rPr lang="en">
                <a:solidFill>
                  <a:schemeClr val="dk2"/>
                </a:solidFill>
                <a:latin typeface="Helvetica Neue"/>
                <a:ea typeface="Helvetica Neue"/>
                <a:cs typeface="Helvetica Neue"/>
                <a:sym typeface="Helvetica Neue"/>
              </a:rPr>
              <a:t>: PAIRED</a:t>
            </a:r>
            <a:r>
              <a:rPr baseline="30000" lang="en">
                <a:solidFill>
                  <a:schemeClr val="dk2"/>
                </a:solidFill>
                <a:latin typeface="Helvetica Neue"/>
                <a:ea typeface="Helvetica Neue"/>
                <a:cs typeface="Helvetica Neue"/>
                <a:sym typeface="Helvetica Neue"/>
              </a:rPr>
              <a:t>[1]</a:t>
            </a:r>
            <a:r>
              <a:rPr lang="en">
                <a:solidFill>
                  <a:schemeClr val="dk2"/>
                </a:solidFill>
                <a:latin typeface="Helvetica Neue"/>
                <a:ea typeface="Helvetica Neue"/>
                <a:cs typeface="Helvetica Neue"/>
                <a:sym typeface="Helvetica Neue"/>
              </a:rPr>
              <a:t>, Minimax Return</a:t>
            </a:r>
            <a:r>
              <a:rPr baseline="30000" lang="en">
                <a:solidFill>
                  <a:schemeClr val="dk2"/>
                </a:solidFill>
                <a:latin typeface="Helvetica Neue"/>
                <a:ea typeface="Helvetica Neue"/>
                <a:cs typeface="Helvetica Neue"/>
                <a:sym typeface="Helvetica Neue"/>
              </a:rPr>
              <a:t>[2]</a:t>
            </a:r>
            <a:endParaRPr>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rgbClr val="3F3F3F"/>
              </a:buClr>
              <a:buSzPts val="1400"/>
              <a:buFont typeface="Helvetica Neue"/>
              <a:buChar char="●"/>
            </a:pPr>
            <a:r>
              <a:rPr b="1" lang="en">
                <a:solidFill>
                  <a:schemeClr val="dk2"/>
                </a:solidFill>
                <a:latin typeface="Helvetica Neue"/>
                <a:ea typeface="Helvetica Neue"/>
                <a:cs typeface="Helvetica Neue"/>
                <a:sym typeface="Helvetica Neue"/>
              </a:rPr>
              <a:t>AHT (Teammate Generation)</a:t>
            </a:r>
            <a:r>
              <a:rPr lang="en">
                <a:solidFill>
                  <a:schemeClr val="dk2"/>
                </a:solidFill>
                <a:latin typeface="Helvetica Neue"/>
                <a:ea typeface="Helvetica Neue"/>
                <a:cs typeface="Helvetica Neue"/>
                <a:sym typeface="Helvetica Neue"/>
              </a:rPr>
              <a:t>: FCP</a:t>
            </a:r>
            <a:r>
              <a:rPr baseline="30000" lang="en">
                <a:solidFill>
                  <a:schemeClr val="dk2"/>
                </a:solidFill>
                <a:latin typeface="Helvetica Neue"/>
                <a:ea typeface="Helvetica Neue"/>
                <a:cs typeface="Helvetica Neue"/>
                <a:sym typeface="Helvetica Neue"/>
              </a:rPr>
              <a:t>[3]</a:t>
            </a:r>
            <a:r>
              <a:rPr lang="en">
                <a:solidFill>
                  <a:schemeClr val="dk2"/>
                </a:solidFill>
                <a:latin typeface="Helvetica Neue"/>
                <a:ea typeface="Helvetica Neue"/>
                <a:cs typeface="Helvetica Neue"/>
                <a:sym typeface="Helvetica Neue"/>
              </a:rPr>
              <a:t>; BRDiv</a:t>
            </a:r>
            <a:r>
              <a:rPr baseline="30000" lang="en">
                <a:solidFill>
                  <a:schemeClr val="dk2"/>
                </a:solidFill>
                <a:latin typeface="Helvetica Neue"/>
                <a:ea typeface="Helvetica Neue"/>
                <a:cs typeface="Helvetica Neue"/>
                <a:sym typeface="Helvetica Neue"/>
              </a:rPr>
              <a:t>[4]</a:t>
            </a:r>
            <a:r>
              <a:rPr lang="en">
                <a:solidFill>
                  <a:schemeClr val="dk2"/>
                </a:solidFill>
                <a:latin typeface="Helvetica Neue"/>
                <a:ea typeface="Helvetica Neue"/>
                <a:cs typeface="Helvetica Neue"/>
                <a:sym typeface="Helvetica Neue"/>
              </a:rPr>
              <a:t>; CoMeDi</a:t>
            </a:r>
            <a:r>
              <a:rPr baseline="30000" lang="en">
                <a:solidFill>
                  <a:schemeClr val="dk2"/>
                </a:solidFill>
                <a:latin typeface="Helvetica Neue"/>
                <a:ea typeface="Helvetica Neue"/>
                <a:cs typeface="Helvetica Neue"/>
                <a:sym typeface="Helvetica Neue"/>
              </a:rPr>
              <a:t>[5]</a:t>
            </a:r>
            <a:endParaRPr>
              <a:solidFill>
                <a:schemeClr val="dk2"/>
              </a:solidFill>
              <a:latin typeface="Helvetica Neue"/>
              <a:ea typeface="Helvetica Neue"/>
              <a:cs typeface="Helvetica Neue"/>
              <a:sym typeface="Helvetica Neue"/>
            </a:endParaRPr>
          </a:p>
          <a:p>
            <a:pPr indent="-317500" lvl="0" marL="457200" rtl="0" algn="l">
              <a:lnSpc>
                <a:spcPct val="115000"/>
              </a:lnSpc>
              <a:spcBef>
                <a:spcPts val="0"/>
              </a:spcBef>
              <a:spcAft>
                <a:spcPts val="0"/>
              </a:spcAft>
              <a:buClr>
                <a:schemeClr val="dk1"/>
              </a:buClr>
              <a:buSzPts val="1400"/>
              <a:buFont typeface="Helvetica Neue"/>
              <a:buChar char="●"/>
            </a:pPr>
            <a:r>
              <a:rPr b="1" lang="en">
                <a:solidFill>
                  <a:schemeClr val="dk2"/>
                </a:solidFill>
                <a:latin typeface="Helvetica Neue"/>
                <a:ea typeface="Helvetica Neue"/>
                <a:cs typeface="Helvetica Neue"/>
                <a:sym typeface="Helvetica Neue"/>
              </a:rPr>
              <a:t>AHT (Open-Ended)</a:t>
            </a:r>
            <a:r>
              <a:rPr lang="en">
                <a:solidFill>
                  <a:schemeClr val="dk2"/>
                </a:solidFill>
                <a:latin typeface="Helvetica Neue"/>
                <a:ea typeface="Helvetica Neue"/>
                <a:cs typeface="Helvetica Neue"/>
                <a:sym typeface="Helvetica Neue"/>
              </a:rPr>
              <a:t>:</a:t>
            </a:r>
            <a:r>
              <a:rPr lang="en">
                <a:solidFill>
                  <a:schemeClr val="dk2"/>
                </a:solidFill>
                <a:latin typeface="Helvetica Neue"/>
                <a:ea typeface="Helvetica Neue"/>
                <a:cs typeface="Helvetica Neue"/>
                <a:sym typeface="Helvetica Neue"/>
              </a:rPr>
              <a:t> COLE</a:t>
            </a:r>
            <a:r>
              <a:rPr baseline="30000" lang="en">
                <a:solidFill>
                  <a:schemeClr val="dk2"/>
                </a:solidFill>
                <a:latin typeface="Helvetica Neue"/>
                <a:ea typeface="Helvetica Neue"/>
                <a:cs typeface="Helvetica Neue"/>
                <a:sym typeface="Helvetica Neue"/>
              </a:rPr>
              <a:t>[6]</a:t>
            </a:r>
            <a:endParaRPr/>
          </a:p>
        </p:txBody>
      </p:sp>
      <p:sp>
        <p:nvSpPr>
          <p:cNvPr id="1170" name="Google Shape;1170;p69"/>
          <p:cNvSpPr txBox="1"/>
          <p:nvPr/>
        </p:nvSpPr>
        <p:spPr>
          <a:xfrm>
            <a:off x="0" y="4270425"/>
            <a:ext cx="66570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solidFill>
                  <a:srgbClr val="3F3F3F"/>
                </a:solidFill>
                <a:latin typeface="Karla"/>
                <a:ea typeface="Karla"/>
                <a:cs typeface="Karla"/>
                <a:sym typeface="Karla"/>
              </a:rPr>
              <a:t>[1] Dennis et al., Emergent Complexity and Zero-Shot Transfer via Unsupervised Environment Design. NeurIPS 2020.</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[2] Morimoto and Doya, Robust Reinforcement Learning. Neural Computation, 17(2):335-339, 2005.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[3] Strouse et al., Collaborating with Humans without Human Data. NeurIPS 2021.</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[4] Rahman et al., Generating Teammates for Training Robust Ad Hoc Teamwork Agents via Best Response Diversity. TMLR 2023. </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[5] Sarkar et al., Diverse Conventions in Human-AI Collaboration. NeurIPS 2023.</a:t>
            </a:r>
            <a:endParaRPr sz="800">
              <a:solidFill>
                <a:srgbClr val="3F3F3F"/>
              </a:solidFill>
              <a:latin typeface="Karla"/>
              <a:ea typeface="Karla"/>
              <a:cs typeface="Karla"/>
              <a:sym typeface="Karla"/>
            </a:endParaRPr>
          </a:p>
          <a:p>
            <a:pPr indent="0" lvl="0" marL="0" rtl="0" algn="l">
              <a:spcBef>
                <a:spcPts val="0"/>
              </a:spcBef>
              <a:spcAft>
                <a:spcPts val="0"/>
              </a:spcAft>
              <a:buNone/>
            </a:pPr>
            <a:r>
              <a:rPr lang="en" sz="800">
                <a:solidFill>
                  <a:srgbClr val="3F3F3F"/>
                </a:solidFill>
                <a:latin typeface="Karla"/>
                <a:ea typeface="Karla"/>
                <a:cs typeface="Karla"/>
                <a:sym typeface="Karla"/>
              </a:rPr>
              <a:t>[6] Li et al. </a:t>
            </a:r>
            <a:r>
              <a:rPr lang="en" sz="800">
                <a:solidFill>
                  <a:srgbClr val="3F3F3F"/>
                </a:solidFill>
                <a:latin typeface="Karla"/>
                <a:ea typeface="Karla"/>
                <a:cs typeface="Karla"/>
                <a:sym typeface="Karla"/>
              </a:rPr>
              <a:t>Cooperative Open-ended Learning Framework for Zero-Shot Coordination.  ICML 2023.</a:t>
            </a:r>
            <a:endParaRPr sz="800">
              <a:solidFill>
                <a:srgbClr val="3F3F3F"/>
              </a:solidFill>
              <a:latin typeface="Karla"/>
              <a:ea typeface="Karla"/>
              <a:cs typeface="Karla"/>
              <a:sym typeface="Karl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174" name="Shape 1174"/>
        <p:cNvGrpSpPr/>
        <p:nvPr/>
      </p:nvGrpSpPr>
      <p:grpSpPr>
        <a:xfrm>
          <a:off x="0" y="0"/>
          <a:ext cx="0" cy="0"/>
          <a:chOff x="0" y="0"/>
          <a:chExt cx="0" cy="0"/>
        </a:xfrm>
      </p:grpSpPr>
      <p:sp>
        <p:nvSpPr>
          <p:cNvPr id="1175" name="Google Shape;1175;p7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Conventions Learned by ROTATE Teammates</a:t>
            </a:r>
            <a:endParaRPr b="1" sz="2400"/>
          </a:p>
        </p:txBody>
      </p:sp>
      <p:pic>
        <p:nvPicPr>
          <p:cNvPr id="1176" name="Google Shape;1176;p70"/>
          <p:cNvPicPr preferRelativeResize="0"/>
          <p:nvPr/>
        </p:nvPicPr>
        <p:blipFill rotWithShape="1">
          <a:blip r:embed="rId3">
            <a:alphaModFix/>
          </a:blip>
          <a:srcRect b="11032" l="0" r="0" t="0"/>
          <a:stretch/>
        </p:blipFill>
        <p:spPr>
          <a:xfrm>
            <a:off x="1528850" y="993250"/>
            <a:ext cx="5426299" cy="3925427"/>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sp>
        <p:nvSpPr>
          <p:cNvPr id="1181" name="Google Shape;1181;p7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Conventions Learned by ROTATE Teammates</a:t>
            </a:r>
            <a:endParaRPr b="1" sz="2400"/>
          </a:p>
        </p:txBody>
      </p:sp>
      <p:sp>
        <p:nvSpPr>
          <p:cNvPr id="1182" name="Google Shape;1182;p7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183" name="Google Shape;1183;p71"/>
          <p:cNvGrpSpPr/>
          <p:nvPr/>
        </p:nvGrpSpPr>
        <p:grpSpPr>
          <a:xfrm>
            <a:off x="3555487" y="1056984"/>
            <a:ext cx="2154753" cy="1732964"/>
            <a:chOff x="7027450" y="812665"/>
            <a:chExt cx="2006100" cy="1613411"/>
          </a:xfrm>
        </p:grpSpPr>
        <p:sp>
          <p:nvSpPr>
            <p:cNvPr id="1184" name="Google Shape;1184;p71"/>
            <p:cNvSpPr/>
            <p:nvPr/>
          </p:nvSpPr>
          <p:spPr>
            <a:xfrm>
              <a:off x="7027450" y="855875"/>
              <a:ext cx="2006100" cy="1570200"/>
            </a:xfrm>
            <a:prstGeom prst="rect">
              <a:avLst/>
            </a:prstGeom>
            <a:solidFill>
              <a:srgbClr val="D9EAD3"/>
            </a:solidFill>
            <a:ln cap="flat" cmpd="sng" w="40925">
              <a:solidFill>
                <a:srgbClr val="2DA02D"/>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grpSp>
          <p:nvGrpSpPr>
            <p:cNvPr id="1185" name="Google Shape;1185;p71"/>
            <p:cNvGrpSpPr/>
            <p:nvPr/>
          </p:nvGrpSpPr>
          <p:grpSpPr>
            <a:xfrm>
              <a:off x="7027450" y="812665"/>
              <a:ext cx="1903326" cy="1535160"/>
              <a:chOff x="4949214" y="2665885"/>
              <a:chExt cx="2031081" cy="1638203"/>
            </a:xfrm>
          </p:grpSpPr>
          <p:pic>
            <p:nvPicPr>
              <p:cNvPr id="1186" name="Google Shape;1186;p71" title="green_iter03_seed0.gif"/>
              <p:cNvPicPr preferRelativeResize="0"/>
              <p:nvPr/>
            </p:nvPicPr>
            <p:blipFill>
              <a:blip r:embed="rId3">
                <a:alphaModFix/>
              </a:blip>
              <a:stretch>
                <a:fillRect/>
              </a:stretch>
            </p:blipFill>
            <p:spPr>
              <a:xfrm>
                <a:off x="5058862" y="3067836"/>
                <a:ext cx="1921433" cy="1236252"/>
              </a:xfrm>
              <a:prstGeom prst="rect">
                <a:avLst/>
              </a:prstGeom>
              <a:noFill/>
              <a:ln>
                <a:noFill/>
              </a:ln>
            </p:spPr>
          </p:pic>
          <p:sp>
            <p:nvSpPr>
              <p:cNvPr id="1187" name="Google Shape;1187;p71"/>
              <p:cNvSpPr txBox="1"/>
              <p:nvPr/>
            </p:nvSpPr>
            <p:spPr>
              <a:xfrm>
                <a:off x="4949214" y="2665885"/>
                <a:ext cx="2031000" cy="420000"/>
              </a:xfrm>
              <a:prstGeom prst="rect">
                <a:avLst/>
              </a:prstGeom>
              <a:noFill/>
              <a:ln>
                <a:noFill/>
              </a:ln>
            </p:spPr>
            <p:txBody>
              <a:bodyPr anchorCtr="0" anchor="t" bIns="68475" lIns="68475" spcFirstLastPara="1" rIns="68475" wrap="square" tIns="68475">
                <a:noAutofit/>
              </a:bodyPr>
              <a:lstStyle/>
              <a:p>
                <a:pPr indent="0" lvl="0" marL="0" rtl="0" algn="ctr">
                  <a:spcBef>
                    <a:spcPts val="0"/>
                  </a:spcBef>
                  <a:spcAft>
                    <a:spcPts val="0"/>
                  </a:spcAft>
                  <a:buNone/>
                </a:pPr>
                <a:r>
                  <a:rPr b="1" lang="en" sz="1049">
                    <a:solidFill>
                      <a:schemeClr val="dk2"/>
                    </a:solidFill>
                    <a:latin typeface="Helvetica Neue"/>
                    <a:ea typeface="Helvetica Neue"/>
                    <a:cs typeface="Helvetica Neue"/>
                    <a:sym typeface="Helvetica Neue"/>
                  </a:rPr>
                  <a:t>onion specialist </a:t>
                </a:r>
                <a:endParaRPr b="1" sz="1049">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rPr b="1" lang="en" sz="1049">
                    <a:solidFill>
                      <a:schemeClr val="dk2"/>
                    </a:solidFill>
                    <a:latin typeface="Helvetica Neue"/>
                    <a:ea typeface="Helvetica Neue"/>
                    <a:cs typeface="Helvetica Neue"/>
                    <a:sym typeface="Helvetica Neue"/>
                  </a:rPr>
                  <a:t>(left path, clockwise)</a:t>
                </a:r>
                <a:endParaRPr b="1" sz="1049">
                  <a:solidFill>
                    <a:schemeClr val="dk2"/>
                  </a:solidFill>
                  <a:latin typeface="Helvetica Neue"/>
                  <a:ea typeface="Helvetica Neue"/>
                  <a:cs typeface="Helvetica Neue"/>
                  <a:sym typeface="Helvetica Neue"/>
                </a:endParaRPr>
              </a:p>
            </p:txBody>
          </p:sp>
        </p:grpSp>
      </p:grpSp>
      <p:grpSp>
        <p:nvGrpSpPr>
          <p:cNvPr id="1188" name="Google Shape;1188;p71"/>
          <p:cNvGrpSpPr/>
          <p:nvPr/>
        </p:nvGrpSpPr>
        <p:grpSpPr>
          <a:xfrm>
            <a:off x="3549497" y="3042163"/>
            <a:ext cx="2166743" cy="1686552"/>
            <a:chOff x="7021874" y="2530350"/>
            <a:chExt cx="2017264" cy="1570200"/>
          </a:xfrm>
        </p:grpSpPr>
        <p:grpSp>
          <p:nvGrpSpPr>
            <p:cNvPr id="1189" name="Google Shape;1189;p71"/>
            <p:cNvGrpSpPr/>
            <p:nvPr/>
          </p:nvGrpSpPr>
          <p:grpSpPr>
            <a:xfrm>
              <a:off x="7021874" y="2530350"/>
              <a:ext cx="2017264" cy="1570200"/>
              <a:chOff x="5040136" y="858000"/>
              <a:chExt cx="2017264" cy="1570200"/>
            </a:xfrm>
          </p:grpSpPr>
          <p:sp>
            <p:nvSpPr>
              <p:cNvPr id="1190" name="Google Shape;1190;p71"/>
              <p:cNvSpPr/>
              <p:nvPr/>
            </p:nvSpPr>
            <p:spPr>
              <a:xfrm>
                <a:off x="5051300" y="858000"/>
                <a:ext cx="2006100" cy="1570200"/>
              </a:xfrm>
              <a:prstGeom prst="rect">
                <a:avLst/>
              </a:prstGeom>
              <a:solidFill>
                <a:srgbClr val="F4CCCC"/>
              </a:solidFill>
              <a:ln cap="flat" cmpd="sng" w="40925">
                <a:solidFill>
                  <a:srgbClr val="D62727"/>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sp>
            <p:nvSpPr>
              <p:cNvPr id="1191" name="Google Shape;1191;p71"/>
              <p:cNvSpPr txBox="1"/>
              <p:nvPr/>
            </p:nvSpPr>
            <p:spPr>
              <a:xfrm>
                <a:off x="5040136" y="870938"/>
                <a:ext cx="2011500" cy="292800"/>
              </a:xfrm>
              <a:prstGeom prst="rect">
                <a:avLst/>
              </a:prstGeom>
              <a:noFill/>
              <a:ln>
                <a:noFill/>
              </a:ln>
            </p:spPr>
            <p:txBody>
              <a:bodyPr anchorCtr="0" anchor="t" bIns="73075" lIns="73075" spcFirstLastPara="1" rIns="73075" wrap="square" tIns="73075">
                <a:noAutofit/>
              </a:bodyPr>
              <a:lstStyle/>
              <a:p>
                <a:pPr indent="0" lvl="0" marL="0" rtl="0" algn="ctr">
                  <a:spcBef>
                    <a:spcPts val="0"/>
                  </a:spcBef>
                  <a:spcAft>
                    <a:spcPts val="0"/>
                  </a:spcAft>
                  <a:buNone/>
                </a:pPr>
                <a:r>
                  <a:rPr b="1" lang="en" sz="1074">
                    <a:solidFill>
                      <a:schemeClr val="dk2"/>
                    </a:solidFill>
                    <a:latin typeface="Helvetica Neue"/>
                    <a:ea typeface="Helvetica Neue"/>
                    <a:cs typeface="Helvetica Neue"/>
                    <a:sym typeface="Helvetica Neue"/>
                  </a:rPr>
                  <a:t>independent (left path)</a:t>
                </a:r>
                <a:endParaRPr b="1" sz="1074">
                  <a:solidFill>
                    <a:schemeClr val="dk2"/>
                  </a:solidFill>
                  <a:latin typeface="Helvetica Neue"/>
                  <a:ea typeface="Helvetica Neue"/>
                  <a:cs typeface="Helvetica Neue"/>
                  <a:sym typeface="Helvetica Neue"/>
                </a:endParaRPr>
              </a:p>
            </p:txBody>
          </p:sp>
        </p:grpSp>
        <p:pic>
          <p:nvPicPr>
            <p:cNvPr id="1192" name="Google Shape;1192;p71" title="red_iter05_seed0.gif"/>
            <p:cNvPicPr preferRelativeResize="0"/>
            <p:nvPr/>
          </p:nvPicPr>
          <p:blipFill>
            <a:blip r:embed="rId4">
              <a:alphaModFix/>
            </a:blip>
            <a:stretch>
              <a:fillRect/>
            </a:stretch>
          </p:blipFill>
          <p:spPr>
            <a:xfrm>
              <a:off x="7127338" y="2862525"/>
              <a:ext cx="1806325" cy="1162200"/>
            </a:xfrm>
            <a:prstGeom prst="rect">
              <a:avLst/>
            </a:prstGeom>
            <a:noFill/>
            <a:ln>
              <a:noFill/>
            </a:ln>
          </p:spPr>
        </p:pic>
      </p:grpSp>
      <p:grpSp>
        <p:nvGrpSpPr>
          <p:cNvPr id="1193" name="Google Shape;1193;p71"/>
          <p:cNvGrpSpPr/>
          <p:nvPr/>
        </p:nvGrpSpPr>
        <p:grpSpPr>
          <a:xfrm>
            <a:off x="678610" y="3038239"/>
            <a:ext cx="2166743" cy="1694422"/>
            <a:chOff x="1179924" y="3565922"/>
            <a:chExt cx="2017264" cy="1577528"/>
          </a:xfrm>
        </p:grpSpPr>
        <p:grpSp>
          <p:nvGrpSpPr>
            <p:cNvPr id="1194" name="Google Shape;1194;p71"/>
            <p:cNvGrpSpPr/>
            <p:nvPr/>
          </p:nvGrpSpPr>
          <p:grpSpPr>
            <a:xfrm>
              <a:off x="1179924" y="3565922"/>
              <a:ext cx="2017264" cy="1577528"/>
              <a:chOff x="5040136" y="850672"/>
              <a:chExt cx="2017264" cy="1577528"/>
            </a:xfrm>
          </p:grpSpPr>
          <p:sp>
            <p:nvSpPr>
              <p:cNvPr id="1195" name="Google Shape;1195;p71"/>
              <p:cNvSpPr/>
              <p:nvPr/>
            </p:nvSpPr>
            <p:spPr>
              <a:xfrm>
                <a:off x="5051300" y="858000"/>
                <a:ext cx="2006100" cy="1570200"/>
              </a:xfrm>
              <a:prstGeom prst="rect">
                <a:avLst/>
              </a:prstGeom>
              <a:solidFill>
                <a:srgbClr val="FCE5CD"/>
              </a:solidFill>
              <a:ln cap="flat" cmpd="sng" w="40925">
                <a:solidFill>
                  <a:srgbClr val="FF7F0F"/>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sp>
            <p:nvSpPr>
              <p:cNvPr id="1196" name="Google Shape;1196;p71"/>
              <p:cNvSpPr txBox="1"/>
              <p:nvPr/>
            </p:nvSpPr>
            <p:spPr>
              <a:xfrm>
                <a:off x="5040136" y="850672"/>
                <a:ext cx="2011500" cy="292800"/>
              </a:xfrm>
              <a:prstGeom prst="rect">
                <a:avLst/>
              </a:prstGeom>
              <a:noFill/>
              <a:ln>
                <a:noFill/>
              </a:ln>
            </p:spPr>
            <p:txBody>
              <a:bodyPr anchorCtr="0" anchor="t" bIns="73075" lIns="73075" spcFirstLastPara="1" rIns="73075" wrap="square" tIns="73075">
                <a:noAutofit/>
              </a:bodyPr>
              <a:lstStyle/>
              <a:p>
                <a:pPr indent="0" lvl="0" marL="0" rtl="0" algn="ctr">
                  <a:spcBef>
                    <a:spcPts val="0"/>
                  </a:spcBef>
                  <a:spcAft>
                    <a:spcPts val="0"/>
                  </a:spcAft>
                  <a:buNone/>
                </a:pPr>
                <a:r>
                  <a:rPr b="1" lang="en" sz="1074">
                    <a:solidFill>
                      <a:schemeClr val="dk2"/>
                    </a:solidFill>
                    <a:latin typeface="Helvetica Neue"/>
                    <a:ea typeface="Helvetica Neue"/>
                    <a:cs typeface="Helvetica Neue"/>
                    <a:sym typeface="Helvetica Neue"/>
                  </a:rPr>
                  <a:t>handoff receiver + delivery</a:t>
                </a:r>
                <a:endParaRPr b="1" sz="1074">
                  <a:solidFill>
                    <a:schemeClr val="dk2"/>
                  </a:solidFill>
                  <a:latin typeface="Helvetica Neue"/>
                  <a:ea typeface="Helvetica Neue"/>
                  <a:cs typeface="Helvetica Neue"/>
                  <a:sym typeface="Helvetica Neue"/>
                </a:endParaRPr>
              </a:p>
            </p:txBody>
          </p:sp>
        </p:grpSp>
        <p:pic>
          <p:nvPicPr>
            <p:cNvPr id="1197" name="Google Shape;1197;p71" title="orange_iter08_seed0.gif"/>
            <p:cNvPicPr preferRelativeResize="0"/>
            <p:nvPr/>
          </p:nvPicPr>
          <p:blipFill>
            <a:blip r:embed="rId5">
              <a:alphaModFix/>
            </a:blip>
            <a:stretch>
              <a:fillRect/>
            </a:stretch>
          </p:blipFill>
          <p:spPr>
            <a:xfrm>
              <a:off x="1285400" y="3906390"/>
              <a:ext cx="1806325" cy="1162213"/>
            </a:xfrm>
            <a:prstGeom prst="rect">
              <a:avLst/>
            </a:prstGeom>
            <a:noFill/>
            <a:ln>
              <a:noFill/>
            </a:ln>
          </p:spPr>
        </p:pic>
      </p:grpSp>
      <p:grpSp>
        <p:nvGrpSpPr>
          <p:cNvPr id="1198" name="Google Shape;1198;p71"/>
          <p:cNvGrpSpPr/>
          <p:nvPr/>
        </p:nvGrpSpPr>
        <p:grpSpPr>
          <a:xfrm>
            <a:off x="6420408" y="3024000"/>
            <a:ext cx="2166743" cy="1748841"/>
            <a:chOff x="5387561" y="3029658"/>
            <a:chExt cx="2017264" cy="1628192"/>
          </a:xfrm>
        </p:grpSpPr>
        <p:grpSp>
          <p:nvGrpSpPr>
            <p:cNvPr id="1199" name="Google Shape;1199;p71"/>
            <p:cNvGrpSpPr/>
            <p:nvPr/>
          </p:nvGrpSpPr>
          <p:grpSpPr>
            <a:xfrm>
              <a:off x="5387561" y="3029658"/>
              <a:ext cx="2017264" cy="1628192"/>
              <a:chOff x="5040136" y="800008"/>
              <a:chExt cx="2017264" cy="1628192"/>
            </a:xfrm>
          </p:grpSpPr>
          <p:sp>
            <p:nvSpPr>
              <p:cNvPr id="1200" name="Google Shape;1200;p71"/>
              <p:cNvSpPr/>
              <p:nvPr/>
            </p:nvSpPr>
            <p:spPr>
              <a:xfrm>
                <a:off x="5051300" y="858000"/>
                <a:ext cx="2006100" cy="1570200"/>
              </a:xfrm>
              <a:prstGeom prst="rect">
                <a:avLst/>
              </a:prstGeom>
              <a:solidFill>
                <a:srgbClr val="E6B8AF"/>
              </a:solidFill>
              <a:ln cap="flat" cmpd="sng" w="40925">
                <a:solidFill>
                  <a:srgbClr val="8C564B"/>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sp>
            <p:nvSpPr>
              <p:cNvPr id="1201" name="Google Shape;1201;p71"/>
              <p:cNvSpPr txBox="1"/>
              <p:nvPr/>
            </p:nvSpPr>
            <p:spPr>
              <a:xfrm>
                <a:off x="5040136" y="800008"/>
                <a:ext cx="2011500" cy="292800"/>
              </a:xfrm>
              <a:prstGeom prst="rect">
                <a:avLst/>
              </a:prstGeom>
              <a:noFill/>
              <a:ln>
                <a:noFill/>
              </a:ln>
            </p:spPr>
            <p:txBody>
              <a:bodyPr anchorCtr="0" anchor="t" bIns="73075" lIns="73075" spcFirstLastPara="1" rIns="73075" wrap="square" tIns="73075">
                <a:noAutofit/>
              </a:bodyPr>
              <a:lstStyle/>
              <a:p>
                <a:pPr indent="0" lvl="0" marL="0" rtl="0" algn="ctr">
                  <a:spcBef>
                    <a:spcPts val="0"/>
                  </a:spcBef>
                  <a:spcAft>
                    <a:spcPts val="0"/>
                  </a:spcAft>
                  <a:buNone/>
                </a:pPr>
                <a:r>
                  <a:rPr b="1" lang="en" sz="1020">
                    <a:solidFill>
                      <a:schemeClr val="dk2"/>
                    </a:solidFill>
                    <a:latin typeface="Helvetica Neue"/>
                    <a:ea typeface="Helvetica Neue"/>
                    <a:cs typeface="Helvetica Neue"/>
                    <a:sym typeface="Helvetica Neue"/>
                  </a:rPr>
                  <a:t>independent + occasional  passer (clockwise)</a:t>
                </a:r>
                <a:endParaRPr b="1" sz="1020">
                  <a:solidFill>
                    <a:schemeClr val="dk2"/>
                  </a:solidFill>
                  <a:latin typeface="Helvetica Neue"/>
                  <a:ea typeface="Helvetica Neue"/>
                  <a:cs typeface="Helvetica Neue"/>
                  <a:sym typeface="Helvetica Neue"/>
                </a:endParaRPr>
              </a:p>
            </p:txBody>
          </p:sp>
        </p:grpSp>
        <p:pic>
          <p:nvPicPr>
            <p:cNvPr id="1202" name="Google Shape;1202;p71" title="lightblue_iter13_seed0.gif"/>
            <p:cNvPicPr preferRelativeResize="0"/>
            <p:nvPr/>
          </p:nvPicPr>
          <p:blipFill>
            <a:blip r:embed="rId6">
              <a:alphaModFix/>
            </a:blip>
            <a:stretch>
              <a:fillRect/>
            </a:stretch>
          </p:blipFill>
          <p:spPr>
            <a:xfrm>
              <a:off x="5489820" y="3432845"/>
              <a:ext cx="1812725" cy="1166325"/>
            </a:xfrm>
            <a:prstGeom prst="rect">
              <a:avLst/>
            </a:prstGeom>
            <a:noFill/>
            <a:ln>
              <a:noFill/>
            </a:ln>
          </p:spPr>
        </p:pic>
      </p:grpSp>
      <p:grpSp>
        <p:nvGrpSpPr>
          <p:cNvPr id="1203" name="Google Shape;1203;p71"/>
          <p:cNvGrpSpPr/>
          <p:nvPr/>
        </p:nvGrpSpPr>
        <p:grpSpPr>
          <a:xfrm>
            <a:off x="675471" y="1106162"/>
            <a:ext cx="2172852" cy="1686552"/>
            <a:chOff x="4864674" y="858000"/>
            <a:chExt cx="2022951" cy="1570200"/>
          </a:xfrm>
        </p:grpSpPr>
        <p:sp>
          <p:nvSpPr>
            <p:cNvPr id="1204" name="Google Shape;1204;p71"/>
            <p:cNvSpPr/>
            <p:nvPr/>
          </p:nvSpPr>
          <p:spPr>
            <a:xfrm>
              <a:off x="4881525" y="858000"/>
              <a:ext cx="2006100" cy="1570200"/>
            </a:xfrm>
            <a:prstGeom prst="rect">
              <a:avLst/>
            </a:prstGeom>
            <a:solidFill>
              <a:srgbClr val="CFE2F3"/>
            </a:solidFill>
            <a:ln cap="flat" cmpd="sng" w="40925">
              <a:solidFill>
                <a:srgbClr val="1E77B4"/>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grpSp>
          <p:nvGrpSpPr>
            <p:cNvPr id="1205" name="Google Shape;1205;p71"/>
            <p:cNvGrpSpPr/>
            <p:nvPr/>
          </p:nvGrpSpPr>
          <p:grpSpPr>
            <a:xfrm>
              <a:off x="4864674" y="881076"/>
              <a:ext cx="2011500" cy="1466752"/>
              <a:chOff x="4864674" y="881076"/>
              <a:chExt cx="2011500" cy="1466752"/>
            </a:xfrm>
          </p:grpSpPr>
          <p:sp>
            <p:nvSpPr>
              <p:cNvPr id="1206" name="Google Shape;1206;p71"/>
              <p:cNvSpPr txBox="1"/>
              <p:nvPr/>
            </p:nvSpPr>
            <p:spPr>
              <a:xfrm>
                <a:off x="4864674" y="881076"/>
                <a:ext cx="2011500" cy="292800"/>
              </a:xfrm>
              <a:prstGeom prst="rect">
                <a:avLst/>
              </a:prstGeom>
              <a:noFill/>
              <a:ln>
                <a:noFill/>
              </a:ln>
            </p:spPr>
            <p:txBody>
              <a:bodyPr anchorCtr="0" anchor="t" bIns="73075" lIns="73075" spcFirstLastPara="1" rIns="73075" wrap="square" tIns="73075">
                <a:noAutofit/>
              </a:bodyPr>
              <a:lstStyle/>
              <a:p>
                <a:pPr indent="0" lvl="0" marL="0" rtl="0" algn="l">
                  <a:spcBef>
                    <a:spcPts val="0"/>
                  </a:spcBef>
                  <a:spcAft>
                    <a:spcPts val="0"/>
                  </a:spcAft>
                  <a:buNone/>
                </a:pPr>
                <a:r>
                  <a:rPr b="1" lang="en" sz="1119">
                    <a:solidFill>
                      <a:schemeClr val="dk2"/>
                    </a:solidFill>
                    <a:latin typeface="Helvetica Neue"/>
                    <a:ea typeface="Helvetica Neue"/>
                    <a:cs typeface="Helvetica Neue"/>
                    <a:sym typeface="Helvetica Neue"/>
                  </a:rPr>
                  <a:t>onion specialist + pass to self</a:t>
                </a:r>
                <a:endParaRPr b="1" sz="1119">
                  <a:solidFill>
                    <a:schemeClr val="dk2"/>
                  </a:solidFill>
                  <a:latin typeface="Helvetica Neue"/>
                  <a:ea typeface="Helvetica Neue"/>
                  <a:cs typeface="Helvetica Neue"/>
                  <a:sym typeface="Helvetica Neue"/>
                </a:endParaRPr>
              </a:p>
            </p:txBody>
          </p:sp>
          <p:pic>
            <p:nvPicPr>
              <p:cNvPr id="1207" name="Google Shape;1207;p71" title="purple_iter16_seed0.gif"/>
              <p:cNvPicPr preferRelativeResize="0"/>
              <p:nvPr/>
            </p:nvPicPr>
            <p:blipFill>
              <a:blip r:embed="rId7">
                <a:alphaModFix/>
              </a:blip>
              <a:stretch>
                <a:fillRect/>
              </a:stretch>
            </p:blipFill>
            <p:spPr>
              <a:xfrm>
                <a:off x="4973000" y="1185618"/>
                <a:ext cx="1806325" cy="1162209"/>
              </a:xfrm>
              <a:prstGeom prst="rect">
                <a:avLst/>
              </a:prstGeom>
              <a:noFill/>
              <a:ln>
                <a:noFill/>
              </a:ln>
            </p:spPr>
          </p:pic>
        </p:grpSp>
      </p:grpSp>
      <p:grpSp>
        <p:nvGrpSpPr>
          <p:cNvPr id="1208" name="Google Shape;1208;p71"/>
          <p:cNvGrpSpPr/>
          <p:nvPr/>
        </p:nvGrpSpPr>
        <p:grpSpPr>
          <a:xfrm>
            <a:off x="6417391" y="1085890"/>
            <a:ext cx="2166742" cy="1727084"/>
            <a:chOff x="7021863" y="4164282"/>
            <a:chExt cx="2017263" cy="1607936"/>
          </a:xfrm>
        </p:grpSpPr>
        <p:grpSp>
          <p:nvGrpSpPr>
            <p:cNvPr id="1209" name="Google Shape;1209;p71"/>
            <p:cNvGrpSpPr/>
            <p:nvPr/>
          </p:nvGrpSpPr>
          <p:grpSpPr>
            <a:xfrm>
              <a:off x="7021863" y="4164282"/>
              <a:ext cx="2017263" cy="1607936"/>
              <a:chOff x="5040138" y="820264"/>
              <a:chExt cx="2017263" cy="1607936"/>
            </a:xfrm>
          </p:grpSpPr>
          <p:sp>
            <p:nvSpPr>
              <p:cNvPr id="1210" name="Google Shape;1210;p71"/>
              <p:cNvSpPr/>
              <p:nvPr/>
            </p:nvSpPr>
            <p:spPr>
              <a:xfrm>
                <a:off x="5051300" y="858000"/>
                <a:ext cx="2006100" cy="1570200"/>
              </a:xfrm>
              <a:prstGeom prst="rect">
                <a:avLst/>
              </a:prstGeom>
              <a:solidFill>
                <a:srgbClr val="D9D2E9"/>
              </a:solidFill>
              <a:ln cap="flat" cmpd="sng" w="40925">
                <a:solidFill>
                  <a:srgbClr val="976BBF"/>
                </a:solidFill>
                <a:prstDash val="solid"/>
                <a:round/>
                <a:headEnd len="sm" w="sm" type="none"/>
                <a:tailEnd len="sm" w="sm" type="none"/>
              </a:ln>
            </p:spPr>
            <p:txBody>
              <a:bodyPr anchorCtr="0" anchor="ctr" bIns="98200" lIns="98200" spcFirstLastPara="1" rIns="98200" wrap="square" tIns="98200">
                <a:noAutofit/>
              </a:bodyPr>
              <a:lstStyle/>
              <a:p>
                <a:pPr indent="0" lvl="0" marL="0" rtl="0" algn="ctr">
                  <a:spcBef>
                    <a:spcPts val="0"/>
                  </a:spcBef>
                  <a:spcAft>
                    <a:spcPts val="0"/>
                  </a:spcAft>
                  <a:buNone/>
                </a:pPr>
                <a:r>
                  <a:t/>
                </a:r>
                <a:endParaRPr sz="1504">
                  <a:latin typeface="Helvetica Neue"/>
                  <a:ea typeface="Helvetica Neue"/>
                  <a:cs typeface="Helvetica Neue"/>
                  <a:sym typeface="Helvetica Neue"/>
                </a:endParaRPr>
              </a:p>
            </p:txBody>
          </p:sp>
          <p:sp>
            <p:nvSpPr>
              <p:cNvPr id="1211" name="Google Shape;1211;p71"/>
              <p:cNvSpPr txBox="1"/>
              <p:nvPr/>
            </p:nvSpPr>
            <p:spPr>
              <a:xfrm>
                <a:off x="5040138" y="820264"/>
                <a:ext cx="2011500" cy="393600"/>
              </a:xfrm>
              <a:prstGeom prst="rect">
                <a:avLst/>
              </a:prstGeom>
              <a:noFill/>
              <a:ln>
                <a:noFill/>
              </a:ln>
            </p:spPr>
            <p:txBody>
              <a:bodyPr anchorCtr="0" anchor="t" bIns="73075" lIns="73075" spcFirstLastPara="1" rIns="73075" wrap="square" tIns="73075">
                <a:noAutofit/>
              </a:bodyPr>
              <a:lstStyle/>
              <a:p>
                <a:pPr indent="0" lvl="0" marL="0" rtl="0" algn="ctr">
                  <a:spcBef>
                    <a:spcPts val="0"/>
                  </a:spcBef>
                  <a:spcAft>
                    <a:spcPts val="0"/>
                  </a:spcAft>
                  <a:buNone/>
                </a:pPr>
                <a:r>
                  <a:rPr b="1" lang="en" sz="1074">
                    <a:solidFill>
                      <a:schemeClr val="dk2"/>
                    </a:solidFill>
                    <a:latin typeface="Helvetica Neue"/>
                    <a:ea typeface="Helvetica Neue"/>
                    <a:cs typeface="Helvetica Neue"/>
                    <a:sym typeface="Helvetica Neue"/>
                  </a:rPr>
                  <a:t>onion specialist + pass to teammate</a:t>
                </a:r>
                <a:endParaRPr b="1" sz="1074">
                  <a:solidFill>
                    <a:schemeClr val="dk2"/>
                  </a:solidFill>
                  <a:latin typeface="Helvetica Neue"/>
                  <a:ea typeface="Helvetica Neue"/>
                  <a:cs typeface="Helvetica Neue"/>
                  <a:sym typeface="Helvetica Neue"/>
                </a:endParaRPr>
              </a:p>
            </p:txBody>
          </p:sp>
        </p:grpSp>
        <p:pic>
          <p:nvPicPr>
            <p:cNvPr id="1212" name="Google Shape;1212;p71" title="blue_iter11_seed0.gif"/>
            <p:cNvPicPr preferRelativeResize="0"/>
            <p:nvPr/>
          </p:nvPicPr>
          <p:blipFill>
            <a:blip r:embed="rId8">
              <a:alphaModFix/>
            </a:blip>
            <a:stretch>
              <a:fillRect/>
            </a:stretch>
          </p:blipFill>
          <p:spPr>
            <a:xfrm>
              <a:off x="7116092" y="4532104"/>
              <a:ext cx="1828834" cy="1176692"/>
            </a:xfrm>
            <a:prstGeom prst="rect">
              <a:avLst/>
            </a:prstGeom>
            <a:noFill/>
            <a:ln>
              <a:noFill/>
            </a:ln>
          </p:spPr>
        </p:pic>
      </p:gr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16" name="Shape 1216"/>
        <p:cNvGrpSpPr/>
        <p:nvPr/>
      </p:nvGrpSpPr>
      <p:grpSpPr>
        <a:xfrm>
          <a:off x="0" y="0"/>
          <a:ext cx="0" cy="0"/>
          <a:chOff x="0" y="0"/>
          <a:chExt cx="0" cy="0"/>
        </a:xfrm>
      </p:grpSpPr>
      <p:pic>
        <p:nvPicPr>
          <p:cNvPr descr="overcooked-v1__counter_circuit__radar_core_br_normalization.png" id="1217" name="Google Shape;1217;p72"/>
          <p:cNvPicPr preferRelativeResize="0"/>
          <p:nvPr/>
        </p:nvPicPr>
        <p:blipFill rotWithShape="1">
          <a:blip r:embed="rId3">
            <a:alphaModFix/>
          </a:blip>
          <a:srcRect b="0" l="0" r="0" t="0"/>
          <a:stretch/>
        </p:blipFill>
        <p:spPr>
          <a:xfrm>
            <a:off x="2391850" y="1655275"/>
            <a:ext cx="4208873" cy="3006599"/>
          </a:xfrm>
          <a:prstGeom prst="rect">
            <a:avLst/>
          </a:prstGeom>
          <a:noFill/>
          <a:ln>
            <a:noFill/>
          </a:ln>
        </p:spPr>
      </p:pic>
      <p:sp>
        <p:nvSpPr>
          <p:cNvPr id="1218" name="Google Shape;1218;p7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ROTATE vs Baselines: Radar Chart</a:t>
            </a:r>
            <a:endParaRPr b="1" sz="2400"/>
          </a:p>
        </p:txBody>
      </p:sp>
      <p:sp>
        <p:nvSpPr>
          <p:cNvPr id="1219" name="Google Shape;1219;p7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20" name="Google Shape;1220;p72"/>
          <p:cNvSpPr txBox="1"/>
          <p:nvPr/>
        </p:nvSpPr>
        <p:spPr>
          <a:xfrm>
            <a:off x="3354325" y="1597508"/>
            <a:ext cx="2442300" cy="393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a:solidFill>
                  <a:srgbClr val="3F3F3F"/>
                </a:solidFill>
              </a:rPr>
              <a:t>Counter Circuit (CC)</a:t>
            </a:r>
            <a:endParaRPr sz="1600">
              <a:solidFill>
                <a:srgbClr val="3F3F3F"/>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4" name="Shape 1224"/>
        <p:cNvGrpSpPr/>
        <p:nvPr/>
      </p:nvGrpSpPr>
      <p:grpSpPr>
        <a:xfrm>
          <a:off x="0" y="0"/>
          <a:ext cx="0" cy="0"/>
          <a:chOff x="0" y="0"/>
          <a:chExt cx="0" cy="0"/>
        </a:xfrm>
      </p:grpSpPr>
      <p:sp>
        <p:nvSpPr>
          <p:cNvPr id="1225" name="Google Shape;1225;p7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500"/>
              <a:t>Contributions 5 and 6: Open-ended AHT and ROTATE</a:t>
            </a:r>
            <a:endParaRPr b="1" sz="2500"/>
          </a:p>
        </p:txBody>
      </p:sp>
      <p:sp>
        <p:nvSpPr>
          <p:cNvPr id="1226" name="Google Shape;1226;p7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27" name="Google Shape;1227;p73"/>
          <p:cNvSpPr txBox="1"/>
          <p:nvPr>
            <p:ph idx="1" type="body"/>
          </p:nvPr>
        </p:nvSpPr>
        <p:spPr>
          <a:xfrm>
            <a:off x="809550" y="1945425"/>
            <a:ext cx="4399500" cy="2169900"/>
          </a:xfrm>
          <a:prstGeom prst="rect">
            <a:avLst/>
          </a:prstGeom>
          <a:noFill/>
          <a:ln>
            <a:noFill/>
          </a:ln>
        </p:spPr>
        <p:txBody>
          <a:bodyPr anchorCtr="0" anchor="t" bIns="45700" lIns="91425" spcFirstLastPara="1" rIns="91425" wrap="square" tIns="45700">
            <a:noAutofit/>
          </a:bodyPr>
          <a:lstStyle/>
          <a:p>
            <a:pPr indent="-342900" lvl="0" marL="457200" rtl="0" algn="l">
              <a:spcBef>
                <a:spcPts val="360"/>
              </a:spcBef>
              <a:spcAft>
                <a:spcPts val="0"/>
              </a:spcAft>
              <a:buClr>
                <a:schemeClr val="dk1"/>
              </a:buClr>
              <a:buSzPts val="1800"/>
              <a:buChar char="➔"/>
            </a:pPr>
            <a:r>
              <a:rPr lang="en" sz="1800">
                <a:solidFill>
                  <a:schemeClr val="dk1"/>
                </a:solidFill>
              </a:rPr>
              <a:t>Formalized connection between </a:t>
            </a:r>
            <a:r>
              <a:rPr b="1" lang="en" sz="1800">
                <a:solidFill>
                  <a:schemeClr val="dk1"/>
                </a:solidFill>
              </a:rPr>
              <a:t>AHT objective</a:t>
            </a:r>
            <a:r>
              <a:rPr lang="en" sz="1800">
                <a:solidFill>
                  <a:schemeClr val="dk1"/>
                </a:solidFill>
              </a:rPr>
              <a:t> and constrained </a:t>
            </a:r>
            <a:r>
              <a:rPr b="1" lang="en" sz="1800">
                <a:solidFill>
                  <a:schemeClr val="dk1"/>
                </a:solidFill>
              </a:rPr>
              <a:t>minimax regret</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Novel perspective on </a:t>
            </a:r>
            <a:r>
              <a:rPr b="1" lang="en" sz="1800">
                <a:solidFill>
                  <a:schemeClr val="dk1"/>
                </a:solidFill>
              </a:rPr>
              <a:t>sabotage</a:t>
            </a:r>
            <a:r>
              <a:rPr lang="en" sz="1800">
                <a:solidFill>
                  <a:schemeClr val="dk1"/>
                </a:solidFill>
              </a:rPr>
              <a:t> as </a:t>
            </a:r>
            <a:r>
              <a:rPr b="1" lang="en" sz="1800">
                <a:solidFill>
                  <a:schemeClr val="dk1"/>
                </a:solidFill>
              </a:rPr>
              <a:t>incompetence</a:t>
            </a:r>
            <a:endParaRPr b="1" sz="1800">
              <a:solidFill>
                <a:schemeClr val="dk1"/>
              </a:solidFill>
            </a:endParaRPr>
          </a:p>
          <a:p>
            <a:pPr indent="-342900" lvl="0" marL="457200" rtl="0" algn="l">
              <a:spcBef>
                <a:spcPts val="0"/>
              </a:spcBef>
              <a:spcAft>
                <a:spcPts val="0"/>
              </a:spcAft>
              <a:buClr>
                <a:schemeClr val="dk1"/>
              </a:buClr>
              <a:buSzPts val="1800"/>
              <a:buChar char="➔"/>
            </a:pPr>
            <a:r>
              <a:rPr b="1" lang="en" sz="1800">
                <a:solidFill>
                  <a:schemeClr val="dk1"/>
                </a:solidFill>
              </a:rPr>
              <a:t>Practical algorithm</a:t>
            </a:r>
            <a:r>
              <a:rPr lang="en" sz="1800">
                <a:solidFill>
                  <a:schemeClr val="dk1"/>
                </a:solidFill>
              </a:rPr>
              <a:t> for open-ended AHT with theoretical support</a:t>
            </a:r>
            <a:endParaRPr sz="1800">
              <a:solidFill>
                <a:schemeClr val="dk1"/>
              </a:solidFill>
            </a:endParaRPr>
          </a:p>
        </p:txBody>
      </p:sp>
      <p:grpSp>
        <p:nvGrpSpPr>
          <p:cNvPr id="1228" name="Google Shape;1228;p73"/>
          <p:cNvGrpSpPr/>
          <p:nvPr/>
        </p:nvGrpSpPr>
        <p:grpSpPr>
          <a:xfrm>
            <a:off x="6261255" y="1355752"/>
            <a:ext cx="1594450" cy="2825952"/>
            <a:chOff x="1693062" y="562337"/>
            <a:chExt cx="1784100" cy="3162435"/>
          </a:xfrm>
        </p:grpSpPr>
        <p:sp>
          <p:nvSpPr>
            <p:cNvPr id="1229" name="Google Shape;1229;p73"/>
            <p:cNvSpPr/>
            <p:nvPr/>
          </p:nvSpPr>
          <p:spPr>
            <a:xfrm>
              <a:off x="1853575" y="989500"/>
              <a:ext cx="1467600" cy="949200"/>
            </a:xfrm>
            <a:prstGeom prst="roundRect">
              <a:avLst>
                <a:gd fmla="val 16667" name="adj"/>
              </a:avLst>
            </a:prstGeom>
            <a:solidFill>
              <a:srgbClr val="FFFFFF">
                <a:alpha val="5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30" name="Google Shape;1230;p73"/>
            <p:cNvSpPr/>
            <p:nvPr/>
          </p:nvSpPr>
          <p:spPr>
            <a:xfrm>
              <a:off x="1763875" y="939950"/>
              <a:ext cx="1595400" cy="1211400"/>
            </a:xfrm>
            <a:prstGeom prst="roundRect">
              <a:avLst>
                <a:gd fmla="val 16667" name="adj"/>
              </a:avLst>
            </a:prstGeom>
            <a:solidFill>
              <a:srgbClr val="FFFFFF"/>
            </a:solidFill>
            <a:ln cap="flat" cmpd="sng" w="17025">
              <a:solidFill>
                <a:srgbClr val="595959"/>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1231" name="Google Shape;1231;p73"/>
            <p:cNvGrpSpPr/>
            <p:nvPr/>
          </p:nvGrpSpPr>
          <p:grpSpPr>
            <a:xfrm>
              <a:off x="2284849" y="1057087"/>
              <a:ext cx="963824" cy="753871"/>
              <a:chOff x="666279" y="1518171"/>
              <a:chExt cx="1157608" cy="905333"/>
            </a:xfrm>
          </p:grpSpPr>
          <p:sp>
            <p:nvSpPr>
              <p:cNvPr id="1232" name="Google Shape;1232;p73"/>
              <p:cNvSpPr/>
              <p:nvPr/>
            </p:nvSpPr>
            <p:spPr>
              <a:xfrm>
                <a:off x="730223" y="16395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33" name="Google Shape;1233;p73"/>
              <p:cNvSpPr/>
              <p:nvPr/>
            </p:nvSpPr>
            <p:spPr>
              <a:xfrm>
                <a:off x="666279" y="21853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34" name="Google Shape;1234;p73"/>
              <p:cNvSpPr/>
              <p:nvPr/>
            </p:nvSpPr>
            <p:spPr>
              <a:xfrm>
                <a:off x="1585687" y="15181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35" name="Google Shape;1235;p73"/>
              <p:cNvCxnSpPr>
                <a:stCxn id="1232" idx="6"/>
                <a:endCxn id="1234" idx="2"/>
              </p:cNvCxnSpPr>
              <p:nvPr/>
            </p:nvCxnSpPr>
            <p:spPr>
              <a:xfrm flipH="1" rot="10800000">
                <a:off x="968423" y="16371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1236" name="Google Shape;1236;p73"/>
              <p:cNvCxnSpPr>
                <a:stCxn id="1233" idx="6"/>
                <a:endCxn id="1234" idx="3"/>
              </p:cNvCxnSpPr>
              <p:nvPr/>
            </p:nvCxnSpPr>
            <p:spPr>
              <a:xfrm flipH="1" rot="10800000">
                <a:off x="904479" y="1721505"/>
                <a:ext cx="716100" cy="582900"/>
              </a:xfrm>
              <a:prstGeom prst="straightConnector1">
                <a:avLst/>
              </a:prstGeom>
              <a:noFill/>
              <a:ln cap="flat" cmpd="sng" w="17025">
                <a:solidFill>
                  <a:srgbClr val="595959"/>
                </a:solidFill>
                <a:prstDash val="solid"/>
                <a:round/>
                <a:headEnd len="med" w="med" type="none"/>
                <a:tailEnd len="med" w="med" type="none"/>
              </a:ln>
            </p:spPr>
          </p:cxnSp>
          <p:cxnSp>
            <p:nvCxnSpPr>
              <p:cNvPr id="1237" name="Google Shape;1237;p73"/>
              <p:cNvCxnSpPr>
                <a:stCxn id="1232" idx="4"/>
                <a:endCxn id="1233" idx="0"/>
              </p:cNvCxnSpPr>
              <p:nvPr/>
            </p:nvCxnSpPr>
            <p:spPr>
              <a:xfrm flipH="1">
                <a:off x="785423" y="1877784"/>
                <a:ext cx="63900" cy="307500"/>
              </a:xfrm>
              <a:prstGeom prst="straightConnector1">
                <a:avLst/>
              </a:prstGeom>
              <a:noFill/>
              <a:ln cap="flat" cmpd="sng" w="17025">
                <a:solidFill>
                  <a:srgbClr val="595959"/>
                </a:solidFill>
                <a:prstDash val="solid"/>
                <a:round/>
                <a:headEnd len="med" w="med" type="none"/>
                <a:tailEnd len="med" w="med" type="none"/>
              </a:ln>
            </p:spPr>
          </p:cxnSp>
        </p:grpSp>
        <p:sp>
          <p:nvSpPr>
            <p:cNvPr id="1238" name="Google Shape;1238;p73"/>
            <p:cNvSpPr/>
            <p:nvPr/>
          </p:nvSpPr>
          <p:spPr>
            <a:xfrm>
              <a:off x="1915475" y="1040225"/>
              <a:ext cx="1405800" cy="9936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1239" name="Google Shape;1239;p73"/>
            <p:cNvGrpSpPr/>
            <p:nvPr/>
          </p:nvGrpSpPr>
          <p:grpSpPr>
            <a:xfrm>
              <a:off x="2115312" y="1182104"/>
              <a:ext cx="1113380" cy="753871"/>
              <a:chOff x="818679" y="1670571"/>
              <a:chExt cx="1337233" cy="905333"/>
            </a:xfrm>
          </p:grpSpPr>
          <p:sp>
            <p:nvSpPr>
              <p:cNvPr id="1240" name="Google Shape;1240;p73"/>
              <p:cNvSpPr/>
              <p:nvPr/>
            </p:nvSpPr>
            <p:spPr>
              <a:xfrm>
                <a:off x="882623" y="17919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41" name="Google Shape;1241;p73"/>
              <p:cNvSpPr/>
              <p:nvPr/>
            </p:nvSpPr>
            <p:spPr>
              <a:xfrm>
                <a:off x="818679" y="23377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42" name="Google Shape;1242;p73"/>
              <p:cNvSpPr/>
              <p:nvPr/>
            </p:nvSpPr>
            <p:spPr>
              <a:xfrm>
                <a:off x="1738087" y="16705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43" name="Google Shape;1243;p73"/>
              <p:cNvCxnSpPr>
                <a:stCxn id="1240" idx="6"/>
                <a:endCxn id="1242" idx="2"/>
              </p:cNvCxnSpPr>
              <p:nvPr/>
            </p:nvCxnSpPr>
            <p:spPr>
              <a:xfrm flipH="1" rot="10800000">
                <a:off x="1120823" y="17895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1244" name="Google Shape;1244;p73"/>
              <p:cNvCxnSpPr>
                <a:stCxn id="1241" idx="6"/>
                <a:endCxn id="1245" idx="3"/>
              </p:cNvCxnSpPr>
              <p:nvPr/>
            </p:nvCxnSpPr>
            <p:spPr>
              <a:xfrm flipH="1" rot="10800000">
                <a:off x="1056879" y="2261505"/>
                <a:ext cx="895800" cy="195300"/>
              </a:xfrm>
              <a:prstGeom prst="straightConnector1">
                <a:avLst/>
              </a:prstGeom>
              <a:noFill/>
              <a:ln cap="flat" cmpd="sng" w="17025">
                <a:solidFill>
                  <a:srgbClr val="595959"/>
                </a:solidFill>
                <a:prstDash val="solid"/>
                <a:round/>
                <a:headEnd len="med" w="med" type="none"/>
                <a:tailEnd len="med" w="med" type="none"/>
              </a:ln>
            </p:spPr>
          </p:cxnSp>
          <p:cxnSp>
            <p:nvCxnSpPr>
              <p:cNvPr id="1246" name="Google Shape;1246;p73"/>
              <p:cNvCxnSpPr>
                <a:stCxn id="1240" idx="4"/>
                <a:endCxn id="1241" idx="0"/>
              </p:cNvCxnSpPr>
              <p:nvPr/>
            </p:nvCxnSpPr>
            <p:spPr>
              <a:xfrm flipH="1">
                <a:off x="937823" y="20301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1245" name="Google Shape;1245;p73"/>
              <p:cNvSpPr/>
              <p:nvPr/>
            </p:nvSpPr>
            <p:spPr>
              <a:xfrm>
                <a:off x="1917712" y="20582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47" name="Google Shape;1247;p73"/>
              <p:cNvCxnSpPr>
                <a:stCxn id="1245" idx="0"/>
                <a:endCxn id="1242" idx="5"/>
              </p:cNvCxnSpPr>
              <p:nvPr/>
            </p:nvCxnSpPr>
            <p:spPr>
              <a:xfrm rot="10800000">
                <a:off x="1941412" y="1873746"/>
                <a:ext cx="95400" cy="184500"/>
              </a:xfrm>
              <a:prstGeom prst="straightConnector1">
                <a:avLst/>
              </a:prstGeom>
              <a:noFill/>
              <a:ln cap="flat" cmpd="sng" w="17025">
                <a:solidFill>
                  <a:srgbClr val="595959"/>
                </a:solidFill>
                <a:prstDash val="solid"/>
                <a:round/>
                <a:headEnd len="med" w="med" type="none"/>
                <a:tailEnd len="med" w="med" type="none"/>
              </a:ln>
            </p:spPr>
          </p:cxnSp>
        </p:grpSp>
        <p:sp>
          <p:nvSpPr>
            <p:cNvPr id="1248" name="Google Shape;1248;p73"/>
            <p:cNvSpPr/>
            <p:nvPr/>
          </p:nvSpPr>
          <p:spPr>
            <a:xfrm>
              <a:off x="1853675" y="1040225"/>
              <a:ext cx="1467600" cy="1065000"/>
            </a:xfrm>
            <a:prstGeom prst="roundRect">
              <a:avLst>
                <a:gd fmla="val 16667" name="adj"/>
              </a:avLst>
            </a:prstGeom>
            <a:solidFill>
              <a:srgbClr val="FFFFFF">
                <a:alpha val="60000"/>
              </a:srgbClr>
            </a:solidFill>
            <a:ln>
              <a:noFill/>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grpSp>
          <p:nvGrpSpPr>
            <p:cNvPr id="1249" name="Google Shape;1249;p73"/>
            <p:cNvGrpSpPr/>
            <p:nvPr/>
          </p:nvGrpSpPr>
          <p:grpSpPr>
            <a:xfrm>
              <a:off x="1945533" y="1314446"/>
              <a:ext cx="1113380" cy="790836"/>
              <a:chOff x="971079" y="1822971"/>
              <a:chExt cx="1337233" cy="949725"/>
            </a:xfrm>
          </p:grpSpPr>
          <p:sp>
            <p:nvSpPr>
              <p:cNvPr id="1250" name="Google Shape;1250;p73"/>
              <p:cNvSpPr/>
              <p:nvPr/>
            </p:nvSpPr>
            <p:spPr>
              <a:xfrm>
                <a:off x="1035023" y="1944384"/>
                <a:ext cx="238200" cy="238200"/>
              </a:xfrm>
              <a:prstGeom prst="ellipse">
                <a:avLst/>
              </a:prstGeom>
              <a:solidFill>
                <a:srgbClr val="38761D">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51" name="Google Shape;1251;p73"/>
              <p:cNvSpPr/>
              <p:nvPr/>
            </p:nvSpPr>
            <p:spPr>
              <a:xfrm>
                <a:off x="971079" y="2490105"/>
                <a:ext cx="238200" cy="238200"/>
              </a:xfrm>
              <a:prstGeom prst="ellipse">
                <a:avLst/>
              </a:prstGeom>
              <a:solidFill>
                <a:srgbClr val="990000">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sp>
            <p:nvSpPr>
              <p:cNvPr id="1252" name="Google Shape;1252;p73"/>
              <p:cNvSpPr/>
              <p:nvPr/>
            </p:nvSpPr>
            <p:spPr>
              <a:xfrm>
                <a:off x="1890487" y="1822971"/>
                <a:ext cx="238200" cy="238200"/>
              </a:xfrm>
              <a:prstGeom prst="ellipse">
                <a:avLst/>
              </a:prstGeom>
              <a:solidFill>
                <a:srgbClr val="0B5394">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53" name="Google Shape;1253;p73"/>
              <p:cNvCxnSpPr>
                <a:stCxn id="1250" idx="6"/>
                <a:endCxn id="1252" idx="2"/>
              </p:cNvCxnSpPr>
              <p:nvPr/>
            </p:nvCxnSpPr>
            <p:spPr>
              <a:xfrm flipH="1" rot="10800000">
                <a:off x="1273223" y="1941984"/>
                <a:ext cx="617400" cy="121500"/>
              </a:xfrm>
              <a:prstGeom prst="straightConnector1">
                <a:avLst/>
              </a:prstGeom>
              <a:noFill/>
              <a:ln cap="flat" cmpd="sng" w="17025">
                <a:solidFill>
                  <a:srgbClr val="595959"/>
                </a:solidFill>
                <a:prstDash val="solid"/>
                <a:round/>
                <a:headEnd len="med" w="med" type="none"/>
                <a:tailEnd len="med" w="med" type="none"/>
              </a:ln>
            </p:spPr>
          </p:cxnSp>
          <p:cxnSp>
            <p:nvCxnSpPr>
              <p:cNvPr id="1254" name="Google Shape;1254;p73"/>
              <p:cNvCxnSpPr>
                <a:stCxn id="1251" idx="6"/>
                <a:endCxn id="1255" idx="2"/>
              </p:cNvCxnSpPr>
              <p:nvPr/>
            </p:nvCxnSpPr>
            <p:spPr>
              <a:xfrm>
                <a:off x="1209279" y="2609205"/>
                <a:ext cx="443100" cy="44400"/>
              </a:xfrm>
              <a:prstGeom prst="straightConnector1">
                <a:avLst/>
              </a:prstGeom>
              <a:noFill/>
              <a:ln cap="flat" cmpd="sng" w="17025">
                <a:solidFill>
                  <a:srgbClr val="595959"/>
                </a:solidFill>
                <a:prstDash val="solid"/>
                <a:round/>
                <a:headEnd len="med" w="med" type="none"/>
                <a:tailEnd len="med" w="med" type="none"/>
              </a:ln>
            </p:spPr>
          </p:cxnSp>
          <p:cxnSp>
            <p:nvCxnSpPr>
              <p:cNvPr id="1256" name="Google Shape;1256;p73"/>
              <p:cNvCxnSpPr>
                <a:stCxn id="1250" idx="4"/>
                <a:endCxn id="1251" idx="0"/>
              </p:cNvCxnSpPr>
              <p:nvPr/>
            </p:nvCxnSpPr>
            <p:spPr>
              <a:xfrm flipH="1">
                <a:off x="1090223" y="2182584"/>
                <a:ext cx="63900" cy="307500"/>
              </a:xfrm>
              <a:prstGeom prst="straightConnector1">
                <a:avLst/>
              </a:prstGeom>
              <a:noFill/>
              <a:ln cap="flat" cmpd="sng" w="17025">
                <a:solidFill>
                  <a:srgbClr val="595959"/>
                </a:solidFill>
                <a:prstDash val="solid"/>
                <a:round/>
                <a:headEnd len="med" w="med" type="none"/>
                <a:tailEnd len="med" w="med" type="none"/>
              </a:ln>
            </p:spPr>
          </p:cxnSp>
          <p:sp>
            <p:nvSpPr>
              <p:cNvPr id="1257" name="Google Shape;1257;p73"/>
              <p:cNvSpPr/>
              <p:nvPr/>
            </p:nvSpPr>
            <p:spPr>
              <a:xfrm>
                <a:off x="2070112" y="2210646"/>
                <a:ext cx="238200" cy="238200"/>
              </a:xfrm>
              <a:prstGeom prst="ellipse">
                <a:avLst/>
              </a:prstGeom>
              <a:solidFill>
                <a:srgbClr val="E69138">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58" name="Google Shape;1258;p73"/>
              <p:cNvCxnSpPr>
                <a:stCxn id="1257" idx="0"/>
                <a:endCxn id="1252" idx="5"/>
              </p:cNvCxnSpPr>
              <p:nvPr/>
            </p:nvCxnSpPr>
            <p:spPr>
              <a:xfrm rot="10800000">
                <a:off x="2093812" y="2026146"/>
                <a:ext cx="95400" cy="184500"/>
              </a:xfrm>
              <a:prstGeom prst="straightConnector1">
                <a:avLst/>
              </a:prstGeom>
              <a:noFill/>
              <a:ln cap="flat" cmpd="sng" w="17025">
                <a:solidFill>
                  <a:srgbClr val="595959"/>
                </a:solidFill>
                <a:prstDash val="solid"/>
                <a:round/>
                <a:headEnd len="med" w="med" type="none"/>
                <a:tailEnd len="med" w="med" type="none"/>
              </a:ln>
            </p:spPr>
          </p:cxnSp>
          <p:sp>
            <p:nvSpPr>
              <p:cNvPr id="1255" name="Google Shape;1255;p73"/>
              <p:cNvSpPr/>
              <p:nvPr/>
            </p:nvSpPr>
            <p:spPr>
              <a:xfrm>
                <a:off x="1652437" y="2534496"/>
                <a:ext cx="238200" cy="238200"/>
              </a:xfrm>
              <a:prstGeom prst="ellipse">
                <a:avLst/>
              </a:prstGeom>
              <a:solidFill>
                <a:srgbClr val="8E7CC3">
                  <a:alpha val="50000"/>
                </a:srgbClr>
              </a:solidFill>
              <a:ln cap="flat" cmpd="sng" w="17025">
                <a:solidFill>
                  <a:srgbClr val="666666"/>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p>
            </p:txBody>
          </p:sp>
          <p:cxnSp>
            <p:nvCxnSpPr>
              <p:cNvPr id="1259" name="Google Shape;1259;p73"/>
              <p:cNvCxnSpPr>
                <a:stCxn id="1255" idx="6"/>
                <a:endCxn id="1257" idx="3"/>
              </p:cNvCxnSpPr>
              <p:nvPr/>
            </p:nvCxnSpPr>
            <p:spPr>
              <a:xfrm flipH="1" rot="10800000">
                <a:off x="1890637" y="2413896"/>
                <a:ext cx="214500" cy="239700"/>
              </a:xfrm>
              <a:prstGeom prst="straightConnector1">
                <a:avLst/>
              </a:prstGeom>
              <a:noFill/>
              <a:ln cap="flat" cmpd="sng" w="17025">
                <a:solidFill>
                  <a:srgbClr val="595959"/>
                </a:solidFill>
                <a:prstDash val="solid"/>
                <a:round/>
                <a:headEnd len="med" w="med" type="none"/>
                <a:tailEnd len="med" w="med" type="none"/>
              </a:ln>
            </p:spPr>
          </p:cxnSp>
        </p:grpSp>
        <p:sp>
          <p:nvSpPr>
            <p:cNvPr id="1260" name="Google Shape;1260;p73"/>
            <p:cNvSpPr txBox="1"/>
            <p:nvPr/>
          </p:nvSpPr>
          <p:spPr>
            <a:xfrm>
              <a:off x="1693062" y="562337"/>
              <a:ext cx="17841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251">
                  <a:solidFill>
                    <a:srgbClr val="595959"/>
                  </a:solidFill>
                  <a:latin typeface="Optimistic Text"/>
                  <a:ea typeface="Optimistic Text"/>
                  <a:cs typeface="Optimistic Text"/>
                  <a:sym typeface="Optimistic Text"/>
                </a:rPr>
                <a:t>Open-Ended AHT</a:t>
              </a:r>
              <a:endParaRPr b="1" sz="1251">
                <a:solidFill>
                  <a:srgbClr val="595959"/>
                </a:solidFill>
                <a:latin typeface="Optimistic Text"/>
                <a:ea typeface="Optimistic Text"/>
                <a:cs typeface="Optimistic Text"/>
                <a:sym typeface="Optimistic Text"/>
              </a:endParaRPr>
            </a:p>
          </p:txBody>
        </p:sp>
        <p:cxnSp>
          <p:nvCxnSpPr>
            <p:cNvPr id="1261" name="Google Shape;1261;p73"/>
            <p:cNvCxnSpPr>
              <a:stCxn id="1262" idx="2"/>
              <a:endCxn id="1263" idx="0"/>
            </p:cNvCxnSpPr>
            <p:nvPr/>
          </p:nvCxnSpPr>
          <p:spPr>
            <a:xfrm rot="-5400000">
              <a:off x="2062650" y="3010813"/>
              <a:ext cx="1024800" cy="600"/>
            </a:xfrm>
            <a:prstGeom prst="bentConnector5">
              <a:avLst>
                <a:gd fmla="val -26003" name="adj1"/>
                <a:gd fmla="val 163358079" name="adj2"/>
                <a:gd fmla="val 125988" name="adj3"/>
              </a:avLst>
            </a:prstGeom>
            <a:noFill/>
            <a:ln cap="flat" cmpd="sng" w="17025">
              <a:solidFill>
                <a:srgbClr val="595959"/>
              </a:solidFill>
              <a:prstDash val="solid"/>
              <a:round/>
              <a:headEnd len="med" w="med" type="none"/>
              <a:tailEnd len="med" w="med" type="none"/>
            </a:ln>
          </p:spPr>
        </p:cxnSp>
        <p:cxnSp>
          <p:nvCxnSpPr>
            <p:cNvPr id="1264" name="Google Shape;1264;p73"/>
            <p:cNvCxnSpPr/>
            <p:nvPr/>
          </p:nvCxnSpPr>
          <p:spPr>
            <a:xfrm>
              <a:off x="2575990" y="2263806"/>
              <a:ext cx="0" cy="198300"/>
            </a:xfrm>
            <a:prstGeom prst="straightConnector1">
              <a:avLst/>
            </a:prstGeom>
            <a:noFill/>
            <a:ln cap="flat" cmpd="sng" w="17025">
              <a:solidFill>
                <a:srgbClr val="595959"/>
              </a:solidFill>
              <a:prstDash val="solid"/>
              <a:round/>
              <a:headEnd len="med" w="med" type="none"/>
              <a:tailEnd len="med" w="med" type="triangle"/>
            </a:ln>
          </p:spPr>
        </p:cxnSp>
        <p:sp>
          <p:nvSpPr>
            <p:cNvPr id="1265" name="Google Shape;1265;p73"/>
            <p:cNvSpPr txBox="1"/>
            <p:nvPr/>
          </p:nvSpPr>
          <p:spPr>
            <a:xfrm>
              <a:off x="1763877" y="909784"/>
              <a:ext cx="1113300" cy="391200"/>
            </a:xfrm>
            <a:prstGeom prst="rect">
              <a:avLst/>
            </a:prstGeom>
            <a:noFill/>
            <a:ln>
              <a:noFill/>
            </a:ln>
          </p:spPr>
          <p:txBody>
            <a:bodyPr anchorCtr="0" anchor="t" bIns="81700" lIns="81700" spcFirstLastPara="1" rIns="81700" wrap="square" tIns="81700">
              <a:noAutofit/>
            </a:bodyPr>
            <a:lstStyle/>
            <a:p>
              <a:pPr indent="0" lvl="0" marL="0" rtl="0" algn="l">
                <a:spcBef>
                  <a:spcPts val="0"/>
                </a:spcBef>
                <a:spcAft>
                  <a:spcPts val="0"/>
                </a:spcAft>
                <a:buNone/>
              </a:pPr>
              <a:r>
                <a:rPr b="1" lang="en" sz="1072">
                  <a:solidFill>
                    <a:srgbClr val="595959"/>
                  </a:solidFill>
                </a:rPr>
                <a:t>Teammates</a:t>
              </a:r>
              <a:endParaRPr b="1" sz="1072">
                <a:solidFill>
                  <a:srgbClr val="595959"/>
                </a:solidFill>
              </a:endParaRPr>
            </a:p>
          </p:txBody>
        </p:sp>
        <p:cxnSp>
          <p:nvCxnSpPr>
            <p:cNvPr id="1266" name="Google Shape;1266;p73"/>
            <p:cNvCxnSpPr/>
            <p:nvPr/>
          </p:nvCxnSpPr>
          <p:spPr>
            <a:xfrm>
              <a:off x="2574756" y="3545672"/>
              <a:ext cx="3900" cy="179100"/>
            </a:xfrm>
            <a:prstGeom prst="straightConnector1">
              <a:avLst/>
            </a:prstGeom>
            <a:noFill/>
            <a:ln cap="flat" cmpd="sng" w="17025">
              <a:solidFill>
                <a:srgbClr val="595959"/>
              </a:solidFill>
              <a:prstDash val="solid"/>
              <a:round/>
              <a:headEnd len="med" w="med" type="none"/>
              <a:tailEnd len="med" w="med" type="triangle"/>
            </a:ln>
          </p:spPr>
        </p:cxnSp>
        <p:sp>
          <p:nvSpPr>
            <p:cNvPr id="1267" name="Google Shape;1267;p73"/>
            <p:cNvSpPr/>
            <p:nvPr/>
          </p:nvSpPr>
          <p:spPr>
            <a:xfrm>
              <a:off x="1861050" y="2472312"/>
              <a:ext cx="1427400" cy="391200"/>
            </a:xfrm>
            <a:prstGeom prst="roundRect">
              <a:avLst>
                <a:gd fmla="val 16667" name="adj"/>
              </a:avLst>
            </a:prstGeom>
            <a:solidFill>
              <a:srgbClr val="D9EAD3"/>
            </a:solidFill>
            <a:ln cap="flat" cmpd="sng" w="17025">
              <a:solidFill>
                <a:srgbClr val="38761D"/>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rPr lang="en" sz="1251">
                  <a:solidFill>
                    <a:srgbClr val="D9EAD3"/>
                  </a:solidFill>
                </a:rPr>
                <a:t>Tea</a:t>
              </a:r>
              <a:endParaRPr sz="1251">
                <a:solidFill>
                  <a:srgbClr val="D9EAD3"/>
                </a:solidFill>
              </a:endParaRPr>
            </a:p>
          </p:txBody>
        </p:sp>
        <p:sp>
          <p:nvSpPr>
            <p:cNvPr id="1263" name="Google Shape;1263;p73"/>
            <p:cNvSpPr txBox="1"/>
            <p:nvPr/>
          </p:nvSpPr>
          <p:spPr>
            <a:xfrm>
              <a:off x="1861050" y="2498862"/>
              <a:ext cx="1427400" cy="3381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38761D"/>
                  </a:solidFill>
                </a:rPr>
                <a:t>Teammate</a:t>
              </a:r>
              <a:endParaRPr b="1" sz="1072">
                <a:solidFill>
                  <a:srgbClr val="38761D"/>
                </a:solidFill>
              </a:endParaRPr>
            </a:p>
            <a:p>
              <a:pPr indent="0" lvl="0" marL="0" rtl="0" algn="ctr">
                <a:spcBef>
                  <a:spcPts val="0"/>
                </a:spcBef>
                <a:spcAft>
                  <a:spcPts val="0"/>
                </a:spcAft>
                <a:buNone/>
              </a:pPr>
              <a:r>
                <a:rPr b="1" lang="en" sz="1072">
                  <a:solidFill>
                    <a:srgbClr val="38761D"/>
                  </a:solidFill>
                </a:rPr>
                <a:t>Generation</a:t>
              </a:r>
              <a:endParaRPr b="1" sz="1072">
                <a:solidFill>
                  <a:srgbClr val="38761D"/>
                </a:solidFill>
              </a:endParaRPr>
            </a:p>
          </p:txBody>
        </p:sp>
        <p:sp>
          <p:nvSpPr>
            <p:cNvPr id="1268" name="Google Shape;1268;p73"/>
            <p:cNvSpPr/>
            <p:nvPr/>
          </p:nvSpPr>
          <p:spPr>
            <a:xfrm>
              <a:off x="1861050" y="3139688"/>
              <a:ext cx="1427400" cy="391200"/>
            </a:xfrm>
            <a:prstGeom prst="roundRect">
              <a:avLst>
                <a:gd fmla="val 16667" name="adj"/>
              </a:avLst>
            </a:prstGeom>
            <a:solidFill>
              <a:srgbClr val="CFE2F3"/>
            </a:solidFill>
            <a:ln cap="flat" cmpd="sng" w="17025">
              <a:solidFill>
                <a:srgbClr val="0B5394"/>
              </a:solidFill>
              <a:prstDash val="solid"/>
              <a:round/>
              <a:headEnd len="sm" w="sm" type="none"/>
              <a:tailEnd len="sm" w="sm" type="none"/>
            </a:ln>
          </p:spPr>
          <p:txBody>
            <a:bodyPr anchorCtr="0" anchor="ctr" bIns="81700" lIns="81700" spcFirstLastPara="1" rIns="81700" wrap="square" tIns="81700">
              <a:noAutofit/>
            </a:bodyPr>
            <a:lstStyle/>
            <a:p>
              <a:pPr indent="0" lvl="0" marL="0" rtl="0" algn="ctr">
                <a:spcBef>
                  <a:spcPts val="0"/>
                </a:spcBef>
                <a:spcAft>
                  <a:spcPts val="0"/>
                </a:spcAft>
                <a:buNone/>
              </a:pPr>
              <a:r>
                <a:t/>
              </a:r>
              <a:endParaRPr sz="1251">
                <a:solidFill>
                  <a:srgbClr val="D9EAD3"/>
                </a:solidFill>
              </a:endParaRPr>
            </a:p>
          </p:txBody>
        </p:sp>
        <p:sp>
          <p:nvSpPr>
            <p:cNvPr id="1262" name="Google Shape;1262;p73"/>
            <p:cNvSpPr txBox="1"/>
            <p:nvPr/>
          </p:nvSpPr>
          <p:spPr>
            <a:xfrm>
              <a:off x="1861050" y="3132313"/>
              <a:ext cx="1427400" cy="391200"/>
            </a:xfrm>
            <a:prstGeom prst="rect">
              <a:avLst/>
            </a:prstGeom>
            <a:noFill/>
            <a:ln>
              <a:noFill/>
            </a:ln>
          </p:spPr>
          <p:txBody>
            <a:bodyPr anchorCtr="0" anchor="ctr" bIns="81700" lIns="81700" spcFirstLastPara="1" rIns="81700" wrap="square" tIns="81700">
              <a:noAutofit/>
            </a:bodyPr>
            <a:lstStyle/>
            <a:p>
              <a:pPr indent="0" lvl="0" marL="0" rtl="0" algn="ctr">
                <a:spcBef>
                  <a:spcPts val="0"/>
                </a:spcBef>
                <a:spcAft>
                  <a:spcPts val="0"/>
                </a:spcAft>
                <a:buNone/>
              </a:pPr>
              <a:r>
                <a:rPr b="1" lang="en" sz="1072">
                  <a:solidFill>
                    <a:srgbClr val="0B5394"/>
                  </a:solidFill>
                </a:rPr>
                <a:t>AHT Learning</a:t>
              </a:r>
              <a:endParaRPr b="1" sz="1072">
                <a:solidFill>
                  <a:srgbClr val="0B5394"/>
                </a:solidFill>
              </a:endParaRPr>
            </a:p>
          </p:txBody>
        </p:sp>
        <p:cxnSp>
          <p:nvCxnSpPr>
            <p:cNvPr id="1269" name="Google Shape;1269;p73"/>
            <p:cNvCxnSpPr>
              <a:stCxn id="1267" idx="2"/>
              <a:endCxn id="1262" idx="0"/>
            </p:cNvCxnSpPr>
            <p:nvPr/>
          </p:nvCxnSpPr>
          <p:spPr>
            <a:xfrm>
              <a:off x="2574750" y="2863512"/>
              <a:ext cx="0" cy="268800"/>
            </a:xfrm>
            <a:prstGeom prst="straightConnector1">
              <a:avLst/>
            </a:prstGeom>
            <a:noFill/>
            <a:ln cap="flat" cmpd="sng" w="17025">
              <a:solidFill>
                <a:srgbClr val="595959"/>
              </a:solidFill>
              <a:prstDash val="solid"/>
              <a:round/>
              <a:headEnd len="med" w="med" type="none"/>
              <a:tailEnd len="med" w="med" type="triangle"/>
            </a:ln>
          </p:spPr>
        </p:cxnSp>
      </p:gr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3" name="Shape 1273"/>
        <p:cNvGrpSpPr/>
        <p:nvPr/>
      </p:nvGrpSpPr>
      <p:grpSpPr>
        <a:xfrm>
          <a:off x="0" y="0"/>
          <a:ext cx="0" cy="0"/>
          <a:chOff x="0" y="0"/>
          <a:chExt cx="0" cy="0"/>
        </a:xfrm>
      </p:grpSpPr>
      <p:sp>
        <p:nvSpPr>
          <p:cNvPr id="1274" name="Google Shape;1274;p74"/>
          <p:cNvSpPr txBox="1"/>
          <p:nvPr/>
        </p:nvSpPr>
        <p:spPr>
          <a:xfrm>
            <a:off x="484175" y="2222108"/>
            <a:ext cx="7976700" cy="157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360"/>
              </a:spcBef>
              <a:spcAft>
                <a:spcPts val="0"/>
              </a:spcAft>
              <a:buNone/>
            </a:pPr>
            <a:r>
              <a:rPr b="1" lang="en" sz="1800">
                <a:solidFill>
                  <a:schemeClr val="dk1"/>
                </a:solidFill>
                <a:latin typeface="Helvetica Neue"/>
                <a:ea typeface="Helvetica Neue"/>
                <a:cs typeface="Helvetica Neue"/>
                <a:sym typeface="Helvetica Neue"/>
              </a:rPr>
              <a:t>Proposal Time</a:t>
            </a:r>
            <a:r>
              <a:rPr lang="en" sz="1800">
                <a:solidFill>
                  <a:schemeClr val="dk1"/>
                </a:solidFill>
                <a:latin typeface="Helvetica Neue"/>
                <a:ea typeface="Helvetica Neue"/>
                <a:cs typeface="Helvetica Neue"/>
                <a:sym typeface="Helvetica Neue"/>
              </a:rPr>
              <a:t>:</a:t>
            </a:r>
            <a:endParaRPr sz="1800">
              <a:solidFill>
                <a:schemeClr val="dk1"/>
              </a:solidFill>
              <a:latin typeface="Helvetica Neue"/>
              <a:ea typeface="Helvetica Neue"/>
              <a:cs typeface="Helvetica Neue"/>
              <a:sym typeface="Helvetica Neue"/>
            </a:endParaRPr>
          </a:p>
          <a:p>
            <a:pPr indent="-342900" lvl="0" marL="457200" rtl="0" algn="l">
              <a:lnSpc>
                <a:spcPct val="115000"/>
              </a:lnSpc>
              <a:spcBef>
                <a:spcPts val="1200"/>
              </a:spcBef>
              <a:spcAft>
                <a:spcPts val="0"/>
              </a:spcAft>
              <a:buClr>
                <a:schemeClr val="dk1"/>
              </a:buClr>
              <a:buSzPts val="1800"/>
              <a:buFont typeface="Helvetica Neue"/>
              <a:buChar char="●"/>
            </a:pPr>
            <a:r>
              <a:rPr lang="en" sz="1800">
                <a:solidFill>
                  <a:schemeClr val="dk1"/>
                </a:solidFill>
                <a:latin typeface="Helvetica Neue"/>
                <a:ea typeface="Helvetica Neue"/>
                <a:cs typeface="Helvetica Neue"/>
                <a:sym typeface="Helvetica Neue"/>
              </a:rPr>
              <a:t>Extension to N-agent scenarios via </a:t>
            </a:r>
            <a:r>
              <a:rPr i="1" lang="en" sz="1800">
                <a:solidFill>
                  <a:schemeClr val="dk1"/>
                </a:solidFill>
                <a:latin typeface="Helvetica Neue"/>
                <a:ea typeface="Helvetica Neue"/>
                <a:cs typeface="Helvetica Neue"/>
                <a:sym typeface="Helvetica Neue"/>
              </a:rPr>
              <a:t>parameter sharing </a:t>
            </a:r>
            <a:r>
              <a:rPr baseline="30000" lang="en" sz="1800">
                <a:solidFill>
                  <a:schemeClr val="dk1"/>
                </a:solidFill>
                <a:latin typeface="Helvetica Neue"/>
                <a:ea typeface="Helvetica Neue"/>
                <a:cs typeface="Helvetica Neue"/>
                <a:sym typeface="Helvetica Neue"/>
              </a:rPr>
              <a:t>[1]</a:t>
            </a:r>
            <a:endParaRPr baseline="30000" sz="1800">
              <a:solidFill>
                <a:schemeClr val="dk1"/>
              </a:solidFill>
              <a:latin typeface="Helvetica Neue"/>
              <a:ea typeface="Helvetica Neue"/>
              <a:cs typeface="Helvetica Neue"/>
              <a:sym typeface="Helvetica Neue"/>
            </a:endParaRPr>
          </a:p>
          <a:p>
            <a:pPr indent="-342900" lvl="0" marL="457200" rtl="0" algn="l">
              <a:lnSpc>
                <a:spcPct val="115000"/>
              </a:lnSpc>
              <a:spcBef>
                <a:spcPts val="0"/>
              </a:spcBef>
              <a:spcAft>
                <a:spcPts val="0"/>
              </a:spcAft>
              <a:buClr>
                <a:schemeClr val="dk1"/>
              </a:buClr>
              <a:buSzPts val="1800"/>
              <a:buFont typeface="Helvetica Neue"/>
              <a:buChar char="●"/>
            </a:pPr>
            <a:r>
              <a:rPr lang="en" sz="1800">
                <a:solidFill>
                  <a:schemeClr val="dk1"/>
                </a:solidFill>
                <a:latin typeface="Helvetica Neue"/>
                <a:ea typeface="Helvetica Neue"/>
                <a:cs typeface="Helvetica Neue"/>
                <a:sym typeface="Helvetica Neue"/>
              </a:rPr>
              <a:t>Extension to partially observable scenarios via belief model based approaches </a:t>
            </a:r>
            <a:r>
              <a:rPr baseline="30000" lang="en" sz="1800">
                <a:solidFill>
                  <a:schemeClr val="dk1"/>
                </a:solidFill>
                <a:latin typeface="Helvetica Neue"/>
                <a:ea typeface="Helvetica Neue"/>
                <a:cs typeface="Helvetica Neue"/>
                <a:sym typeface="Helvetica Neue"/>
              </a:rPr>
              <a:t>[2]  </a:t>
            </a:r>
            <a:endParaRPr sz="1800">
              <a:solidFill>
                <a:schemeClr val="dk1"/>
              </a:solidFill>
              <a:latin typeface="Helvetica Neue"/>
              <a:ea typeface="Helvetica Neue"/>
              <a:cs typeface="Helvetica Neue"/>
              <a:sym typeface="Helvetica Neue"/>
            </a:endParaRPr>
          </a:p>
        </p:txBody>
      </p:sp>
      <p:sp>
        <p:nvSpPr>
          <p:cNvPr id="1275" name="Google Shape;1275;p74"/>
          <p:cNvSpPr txBox="1"/>
          <p:nvPr>
            <p:ph idx="1" type="body"/>
          </p:nvPr>
        </p:nvSpPr>
        <p:spPr>
          <a:xfrm>
            <a:off x="457200" y="1020675"/>
            <a:ext cx="8229600" cy="1140300"/>
          </a:xfrm>
          <a:prstGeom prst="rect">
            <a:avLst/>
          </a:prstGeom>
        </p:spPr>
        <p:txBody>
          <a:bodyPr anchorCtr="0" anchor="t" bIns="45700" lIns="91425" spcFirstLastPara="1" rIns="91425" wrap="square" tIns="45700">
            <a:normAutofit lnSpcReduction="10000"/>
          </a:bodyPr>
          <a:lstStyle/>
          <a:p>
            <a:pPr indent="0" lvl="0" marL="0" rtl="0" algn="l">
              <a:spcBef>
                <a:spcPts val="360"/>
              </a:spcBef>
              <a:spcAft>
                <a:spcPts val="0"/>
              </a:spcAft>
              <a:buNone/>
            </a:pPr>
            <a:r>
              <a:rPr b="1" lang="en" sz="1800">
                <a:solidFill>
                  <a:schemeClr val="dk1"/>
                </a:solidFill>
              </a:rPr>
              <a:t>What’s New</a:t>
            </a:r>
            <a:endParaRPr b="1" sz="1800">
              <a:solidFill>
                <a:schemeClr val="dk1"/>
              </a:solidFill>
            </a:endParaRPr>
          </a:p>
          <a:p>
            <a:pPr indent="-342900" lvl="0" marL="457200" rtl="0" algn="l">
              <a:spcBef>
                <a:spcPts val="1200"/>
              </a:spcBef>
              <a:spcAft>
                <a:spcPts val="0"/>
              </a:spcAft>
              <a:buClr>
                <a:schemeClr val="dk1"/>
              </a:buClr>
              <a:buSzPts val="1800"/>
              <a:buChar char="●"/>
            </a:pPr>
            <a:r>
              <a:rPr lang="en" sz="1800">
                <a:solidFill>
                  <a:schemeClr val="dk1"/>
                </a:solidFill>
              </a:rPr>
              <a:t>New perspective of sabotage as incompetence</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Theoretical support for ROTATE objective</a:t>
            </a:r>
            <a:endParaRPr sz="1800">
              <a:solidFill>
                <a:schemeClr val="dk1"/>
              </a:solidFill>
            </a:endParaRPr>
          </a:p>
        </p:txBody>
      </p:sp>
      <p:sp>
        <p:nvSpPr>
          <p:cNvPr id="1276" name="Google Shape;1276;p7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ROTATE: </a:t>
            </a:r>
            <a:r>
              <a:rPr b="1" lang="en" sz="2600"/>
              <a:t>Progress Since Proposal</a:t>
            </a:r>
            <a:endParaRPr b="1" sz="2600"/>
          </a:p>
        </p:txBody>
      </p:sp>
      <p:sp>
        <p:nvSpPr>
          <p:cNvPr id="1277" name="Google Shape;1277;p7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278" name="Google Shape;1278;p74"/>
          <p:cNvSpPr txBox="1"/>
          <p:nvPr/>
        </p:nvSpPr>
        <p:spPr>
          <a:xfrm>
            <a:off x="84850" y="4594200"/>
            <a:ext cx="6790500" cy="43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434343"/>
                </a:solidFill>
                <a:latin typeface="Karla"/>
                <a:ea typeface="Karla"/>
                <a:cs typeface="Karla"/>
                <a:sym typeface="Karla"/>
              </a:rPr>
              <a:t>[1] Gerstgrasser et al., Selectively Sharing Experiences Improves Multi-Agent Reinforcement Learning. AAMAS 2023.</a:t>
            </a:r>
            <a:endParaRPr sz="1000">
              <a:solidFill>
                <a:srgbClr val="434343"/>
              </a:solidFill>
              <a:latin typeface="Karla"/>
              <a:ea typeface="Karla"/>
              <a:cs typeface="Karla"/>
              <a:sym typeface="Karla"/>
            </a:endParaRPr>
          </a:p>
          <a:p>
            <a:pPr indent="0" lvl="0" marL="0" rtl="0" algn="l">
              <a:spcBef>
                <a:spcPts val="0"/>
              </a:spcBef>
              <a:spcAft>
                <a:spcPts val="0"/>
              </a:spcAft>
              <a:buNone/>
            </a:pPr>
            <a:r>
              <a:rPr lang="en" sz="1000">
                <a:solidFill>
                  <a:srgbClr val="434343"/>
                </a:solidFill>
                <a:latin typeface="Karla"/>
                <a:ea typeface="Karla"/>
                <a:cs typeface="Karla"/>
                <a:sym typeface="Karla"/>
              </a:rPr>
              <a:t>[2] Hu et al., Off-Belief Learning. ICML 2021.</a:t>
            </a:r>
            <a:endParaRPr sz="1000">
              <a:solidFill>
                <a:srgbClr val="434343"/>
              </a:solidFill>
              <a:latin typeface="Karla"/>
              <a:ea typeface="Karla"/>
              <a:cs typeface="Karla"/>
              <a:sym typeface="Karla"/>
            </a:endParaRPr>
          </a:p>
        </p:txBody>
      </p:sp>
      <p:sp>
        <p:nvSpPr>
          <p:cNvPr id="1279" name="Google Shape;1279;p74"/>
          <p:cNvSpPr txBox="1"/>
          <p:nvPr/>
        </p:nvSpPr>
        <p:spPr>
          <a:xfrm>
            <a:off x="6734713" y="2685587"/>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280" name="Google Shape;1280;p74"/>
          <p:cNvSpPr txBox="1"/>
          <p:nvPr/>
        </p:nvSpPr>
        <p:spPr>
          <a:xfrm>
            <a:off x="2447551" y="3319359"/>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4" name="Shape 1284"/>
        <p:cNvGrpSpPr/>
        <p:nvPr/>
      </p:nvGrpSpPr>
      <p:grpSpPr>
        <a:xfrm>
          <a:off x="0" y="0"/>
          <a:ext cx="0" cy="0"/>
          <a:chOff x="0" y="0"/>
          <a:chExt cx="0" cy="0"/>
        </a:xfrm>
      </p:grpSpPr>
      <p:sp>
        <p:nvSpPr>
          <p:cNvPr id="1285" name="Google Shape;1285;p75"/>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
              <a:t>Dissertation Outline</a:t>
            </a:r>
            <a:endParaRPr b="1"/>
          </a:p>
        </p:txBody>
      </p:sp>
      <p:sp>
        <p:nvSpPr>
          <p:cNvPr id="1286" name="Google Shape;1286;p7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287" name="Google Shape;1287;p75"/>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FFFBB6">
                        <a:alpha val="32700"/>
                      </a:srgbClr>
                    </a:solidFill>
                  </a:tcPr>
                </a:tc>
              </a:tr>
            </a:tbl>
          </a:graphicData>
        </a:graphic>
      </p:graphicFrame>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1" name="Shape 1291"/>
        <p:cNvGrpSpPr/>
        <p:nvPr/>
      </p:nvGrpSpPr>
      <p:grpSpPr>
        <a:xfrm>
          <a:off x="0" y="0"/>
          <a:ext cx="0" cy="0"/>
          <a:chOff x="0" y="0"/>
          <a:chExt cx="0" cy="0"/>
        </a:xfrm>
      </p:grpSpPr>
      <p:sp>
        <p:nvSpPr>
          <p:cNvPr id="1292" name="Google Shape;1292;p76"/>
          <p:cNvSpPr txBox="1"/>
          <p:nvPr>
            <p:ph idx="1" type="body"/>
          </p:nvPr>
        </p:nvSpPr>
        <p:spPr>
          <a:xfrm>
            <a:off x="373288" y="1031258"/>
            <a:ext cx="8229600" cy="25866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Clr>
                <a:schemeClr val="dk1"/>
              </a:buClr>
              <a:buSzPts val="1100"/>
              <a:buFont typeface="Arial"/>
              <a:buNone/>
            </a:pPr>
            <a:r>
              <a:rPr lang="en" sz="1800">
                <a:solidFill>
                  <a:schemeClr val="dk1"/>
                </a:solidFill>
              </a:rPr>
              <a:t>The first open-source, </a:t>
            </a:r>
            <a:r>
              <a:rPr b="1" lang="en" sz="1800">
                <a:solidFill>
                  <a:schemeClr val="dk1"/>
                </a:solidFill>
              </a:rPr>
              <a:t>JAX-accelerated</a:t>
            </a:r>
            <a:r>
              <a:rPr lang="en" sz="1800">
                <a:solidFill>
                  <a:schemeClr val="dk1"/>
                </a:solidFill>
              </a:rPr>
              <a:t> library and benchmark for ad hoc teamwork research.</a:t>
            </a:r>
            <a:endParaRPr sz="1800">
              <a:solidFill>
                <a:schemeClr val="dk1"/>
              </a:solidFill>
            </a:endParaRPr>
          </a:p>
          <a:p>
            <a:pPr indent="0" lvl="0" marL="0" rtl="0" algn="l">
              <a:spcBef>
                <a:spcPts val="1200"/>
              </a:spcBef>
              <a:spcAft>
                <a:spcPts val="0"/>
              </a:spcAft>
              <a:buClr>
                <a:schemeClr val="dk1"/>
              </a:buClr>
              <a:buSzPts val="1100"/>
              <a:buFont typeface="Arial"/>
              <a:buNone/>
            </a:pPr>
            <a:r>
              <a:rPr b="1" lang="en" sz="1800">
                <a:solidFill>
                  <a:schemeClr val="dk1"/>
                </a:solidFill>
              </a:rPr>
              <a:t>[Contribution 7; Learning </a:t>
            </a:r>
            <a:r>
              <a:rPr b="1" lang="en" sz="1800">
                <a:solidFill>
                  <a:srgbClr val="BF5700"/>
                </a:solidFill>
              </a:rPr>
              <a:t>With</a:t>
            </a:r>
            <a:r>
              <a:rPr b="1" lang="en" sz="1800">
                <a:solidFill>
                  <a:schemeClr val="dk1"/>
                </a:solidFill>
              </a:rPr>
              <a:t>]</a:t>
            </a:r>
            <a:endParaRPr b="1" sz="1800">
              <a:solidFill>
                <a:schemeClr val="dk1"/>
              </a:solidFill>
            </a:endParaRPr>
          </a:p>
          <a:p>
            <a:pPr indent="0" lvl="0" marL="0" rtl="0" algn="l">
              <a:spcBef>
                <a:spcPts val="1200"/>
              </a:spcBef>
              <a:spcAft>
                <a:spcPts val="0"/>
              </a:spcAft>
              <a:buClr>
                <a:schemeClr val="dk1"/>
              </a:buClr>
              <a:buSzPts val="1100"/>
              <a:buFont typeface="Arial"/>
              <a:buNone/>
            </a:pPr>
            <a:r>
              <a:t/>
            </a:r>
            <a:endParaRPr b="1" sz="1800">
              <a:solidFill>
                <a:schemeClr val="dk1"/>
              </a:solidFill>
            </a:endParaRPr>
          </a:p>
          <a:p>
            <a:pPr indent="0" lvl="0" marL="0" rtl="0" algn="l">
              <a:spcBef>
                <a:spcPts val="1200"/>
              </a:spcBef>
              <a:spcAft>
                <a:spcPts val="1200"/>
              </a:spcAft>
              <a:buNone/>
            </a:pPr>
            <a:r>
              <a:rPr b="1" lang="en" sz="1400">
                <a:solidFill>
                  <a:schemeClr val="dk1"/>
                </a:solidFill>
              </a:rPr>
              <a:t>Preprint:</a:t>
            </a:r>
            <a:r>
              <a:rPr b="1" i="1" lang="en" sz="1400">
                <a:solidFill>
                  <a:schemeClr val="dk1"/>
                </a:solidFill>
              </a:rPr>
              <a:t> Wang, C.</a:t>
            </a:r>
            <a:r>
              <a:rPr i="1" lang="en" sz="1400">
                <a:solidFill>
                  <a:schemeClr val="dk1"/>
                </a:solidFill>
              </a:rPr>
              <a:t>, Fernandez, R.,  Mustafaoglu, Z., Kundan, M., Cui, J., Xiao, L., Wang, Z., Shi, D. Y., Madhan, A, Liu, J., Rahman, A., Stone, P. JaxAHT: A JAX-Based Library for Ad Hoc Teamwork. arXiv 2026.</a:t>
            </a:r>
            <a:endParaRPr sz="1400">
              <a:solidFill>
                <a:schemeClr val="dk1"/>
              </a:solidFill>
            </a:endParaRPr>
          </a:p>
        </p:txBody>
      </p:sp>
      <p:sp>
        <p:nvSpPr>
          <p:cNvPr id="1293" name="Google Shape;1293;p76"/>
          <p:cNvSpPr txBox="1"/>
          <p:nvPr>
            <p:ph type="title"/>
          </p:nvPr>
        </p:nvSpPr>
        <p:spPr>
          <a:xfrm>
            <a:off x="357736" y="17480"/>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a:t>JaxAHT: A JAX-Based Library for Ad Hoc Teamwork</a:t>
            </a:r>
            <a:endParaRPr b="1"/>
          </a:p>
        </p:txBody>
      </p:sp>
      <p:sp>
        <p:nvSpPr>
          <p:cNvPr id="1294" name="Google Shape;1294;p7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295" name="Google Shape;1295;p76"/>
          <p:cNvGrpSpPr/>
          <p:nvPr/>
        </p:nvGrpSpPr>
        <p:grpSpPr>
          <a:xfrm>
            <a:off x="8087249" y="3965699"/>
            <a:ext cx="713495" cy="974256"/>
            <a:chOff x="7660325" y="2986833"/>
            <a:chExt cx="849601" cy="1160105"/>
          </a:xfrm>
        </p:grpSpPr>
        <p:pic>
          <p:nvPicPr>
            <p:cNvPr id="1296" name="Google Shape;1296;p76"/>
            <p:cNvPicPr preferRelativeResize="0"/>
            <p:nvPr/>
          </p:nvPicPr>
          <p:blipFill rotWithShape="1">
            <a:blip r:embed="rId3">
              <a:alphaModFix/>
            </a:blip>
            <a:srcRect b="0" l="8388" r="8396" t="5562"/>
            <a:stretch/>
          </p:blipFill>
          <p:spPr>
            <a:xfrm>
              <a:off x="7660325" y="2986833"/>
              <a:ext cx="849600" cy="852300"/>
            </a:xfrm>
            <a:prstGeom prst="roundRect">
              <a:avLst>
                <a:gd fmla="val 16667" name="adj"/>
              </a:avLst>
            </a:prstGeom>
            <a:noFill/>
            <a:ln>
              <a:noFill/>
            </a:ln>
          </p:spPr>
        </p:pic>
        <p:sp>
          <p:nvSpPr>
            <p:cNvPr id="1297" name="Google Shape;1297;p76"/>
            <p:cNvSpPr txBox="1"/>
            <p:nvPr/>
          </p:nvSpPr>
          <p:spPr>
            <a:xfrm>
              <a:off x="7660326" y="3839138"/>
              <a:ext cx="8496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Peter Stone</a:t>
              </a:r>
              <a:endParaRPr baseline="30000" sz="672">
                <a:latin typeface="Karla"/>
                <a:ea typeface="Karla"/>
                <a:cs typeface="Karla"/>
                <a:sym typeface="Karla"/>
              </a:endParaRPr>
            </a:p>
          </p:txBody>
        </p:sp>
      </p:grpSp>
      <p:grpSp>
        <p:nvGrpSpPr>
          <p:cNvPr id="1298" name="Google Shape;1298;p76"/>
          <p:cNvGrpSpPr/>
          <p:nvPr/>
        </p:nvGrpSpPr>
        <p:grpSpPr>
          <a:xfrm>
            <a:off x="144318" y="3966374"/>
            <a:ext cx="787313" cy="979706"/>
            <a:chOff x="3136124" y="3778650"/>
            <a:chExt cx="937500" cy="1166595"/>
          </a:xfrm>
        </p:grpSpPr>
        <p:pic>
          <p:nvPicPr>
            <p:cNvPr id="1299" name="Google Shape;1299;p76"/>
            <p:cNvPicPr preferRelativeResize="0"/>
            <p:nvPr/>
          </p:nvPicPr>
          <p:blipFill rotWithShape="1">
            <a:blip r:embed="rId4">
              <a:alphaModFix/>
            </a:blip>
            <a:srcRect b="13759" l="110" r="-110" t="7164"/>
            <a:stretch/>
          </p:blipFill>
          <p:spPr>
            <a:xfrm>
              <a:off x="3180075" y="3778650"/>
              <a:ext cx="849600" cy="849600"/>
            </a:xfrm>
            <a:prstGeom prst="roundRect">
              <a:avLst>
                <a:gd fmla="val 16667" name="adj"/>
              </a:avLst>
            </a:prstGeom>
            <a:noFill/>
            <a:ln>
              <a:noFill/>
            </a:ln>
          </p:spPr>
        </p:pic>
        <p:sp>
          <p:nvSpPr>
            <p:cNvPr id="1300" name="Google Shape;1300;p76"/>
            <p:cNvSpPr txBox="1"/>
            <p:nvPr/>
          </p:nvSpPr>
          <p:spPr>
            <a:xfrm>
              <a:off x="3136124" y="4637445"/>
              <a:ext cx="9375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Caroline Wang</a:t>
              </a:r>
              <a:endParaRPr baseline="30000" sz="672">
                <a:latin typeface="Karla"/>
                <a:ea typeface="Karla"/>
                <a:cs typeface="Karla"/>
                <a:sym typeface="Karla"/>
              </a:endParaRPr>
            </a:p>
          </p:txBody>
        </p:sp>
      </p:grpSp>
      <p:grpSp>
        <p:nvGrpSpPr>
          <p:cNvPr id="1301" name="Google Shape;1301;p76"/>
          <p:cNvGrpSpPr/>
          <p:nvPr/>
        </p:nvGrpSpPr>
        <p:grpSpPr>
          <a:xfrm>
            <a:off x="7286419" y="3964062"/>
            <a:ext cx="755820" cy="977561"/>
            <a:chOff x="7102204" y="1329700"/>
            <a:chExt cx="900000" cy="1164040"/>
          </a:xfrm>
        </p:grpSpPr>
        <p:sp>
          <p:nvSpPr>
            <p:cNvPr id="1302" name="Google Shape;1302;p76"/>
            <p:cNvSpPr txBox="1"/>
            <p:nvPr/>
          </p:nvSpPr>
          <p:spPr>
            <a:xfrm>
              <a:off x="7102204" y="2185940"/>
              <a:ext cx="9000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Arrasy Rahman</a:t>
              </a:r>
              <a:endParaRPr baseline="30000" sz="672">
                <a:latin typeface="Karla"/>
                <a:ea typeface="Karla"/>
                <a:cs typeface="Karla"/>
                <a:sym typeface="Karla"/>
              </a:endParaRPr>
            </a:p>
          </p:txBody>
        </p:sp>
        <p:pic>
          <p:nvPicPr>
            <p:cNvPr id="1303" name="Google Shape;1303;p76"/>
            <p:cNvPicPr preferRelativeResize="0"/>
            <p:nvPr/>
          </p:nvPicPr>
          <p:blipFill>
            <a:blip r:embed="rId5">
              <a:alphaModFix/>
            </a:blip>
            <a:stretch>
              <a:fillRect/>
            </a:stretch>
          </p:blipFill>
          <p:spPr>
            <a:xfrm>
              <a:off x="7132888" y="1329700"/>
              <a:ext cx="828600" cy="828600"/>
            </a:xfrm>
            <a:prstGeom prst="roundRect">
              <a:avLst>
                <a:gd fmla="val 16667" name="adj"/>
              </a:avLst>
            </a:prstGeom>
            <a:noFill/>
            <a:ln>
              <a:noFill/>
            </a:ln>
          </p:spPr>
        </p:pic>
      </p:grpSp>
      <p:grpSp>
        <p:nvGrpSpPr>
          <p:cNvPr id="1304" name="Google Shape;1304;p76"/>
          <p:cNvGrpSpPr/>
          <p:nvPr/>
        </p:nvGrpSpPr>
        <p:grpSpPr>
          <a:xfrm>
            <a:off x="1780092" y="3978359"/>
            <a:ext cx="713495" cy="985218"/>
            <a:chOff x="7960150" y="2705595"/>
            <a:chExt cx="849601" cy="1173158"/>
          </a:xfrm>
        </p:grpSpPr>
        <p:pic>
          <p:nvPicPr>
            <p:cNvPr id="1305" name="Google Shape;1305;p76"/>
            <p:cNvPicPr preferRelativeResize="0"/>
            <p:nvPr/>
          </p:nvPicPr>
          <p:blipFill rotWithShape="1">
            <a:blip r:embed="rId6">
              <a:alphaModFix/>
            </a:blip>
            <a:srcRect b="35922" l="25108" r="30263" t="0"/>
            <a:stretch/>
          </p:blipFill>
          <p:spPr>
            <a:xfrm>
              <a:off x="7960150" y="2705595"/>
              <a:ext cx="828600" cy="803700"/>
            </a:xfrm>
            <a:prstGeom prst="roundRect">
              <a:avLst>
                <a:gd fmla="val 16667" name="adj"/>
              </a:avLst>
            </a:prstGeom>
            <a:noFill/>
            <a:ln>
              <a:noFill/>
            </a:ln>
          </p:spPr>
        </p:pic>
        <p:sp>
          <p:nvSpPr>
            <p:cNvPr id="1306" name="Google Shape;1306;p76"/>
            <p:cNvSpPr txBox="1"/>
            <p:nvPr/>
          </p:nvSpPr>
          <p:spPr>
            <a:xfrm>
              <a:off x="7960151" y="3447652"/>
              <a:ext cx="849600" cy="4311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Lain Mustafaoglu</a:t>
              </a:r>
              <a:endParaRPr baseline="30000" sz="672">
                <a:latin typeface="Karla"/>
                <a:ea typeface="Karla"/>
                <a:cs typeface="Karla"/>
                <a:sym typeface="Karla"/>
              </a:endParaRPr>
            </a:p>
          </p:txBody>
        </p:sp>
      </p:grpSp>
      <p:grpSp>
        <p:nvGrpSpPr>
          <p:cNvPr id="1307" name="Google Shape;1307;p76"/>
          <p:cNvGrpSpPr/>
          <p:nvPr/>
        </p:nvGrpSpPr>
        <p:grpSpPr>
          <a:xfrm>
            <a:off x="3348895" y="3970036"/>
            <a:ext cx="730681" cy="984204"/>
            <a:chOff x="4971009" y="2974975"/>
            <a:chExt cx="870066" cy="1171950"/>
          </a:xfrm>
        </p:grpSpPr>
        <p:sp>
          <p:nvSpPr>
            <p:cNvPr id="1308" name="Google Shape;1308;p76"/>
            <p:cNvSpPr txBox="1"/>
            <p:nvPr/>
          </p:nvSpPr>
          <p:spPr>
            <a:xfrm>
              <a:off x="4971009" y="3839125"/>
              <a:ext cx="8496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Jiaxun Cui</a:t>
              </a:r>
              <a:endParaRPr baseline="30000" sz="672">
                <a:latin typeface="Karla"/>
                <a:ea typeface="Karla"/>
                <a:cs typeface="Karla"/>
                <a:sym typeface="Karla"/>
              </a:endParaRPr>
            </a:p>
          </p:txBody>
        </p:sp>
        <p:pic>
          <p:nvPicPr>
            <p:cNvPr id="1309" name="Google Shape;1309;p76"/>
            <p:cNvPicPr preferRelativeResize="0"/>
            <p:nvPr/>
          </p:nvPicPr>
          <p:blipFill rotWithShape="1">
            <a:blip r:embed="rId7">
              <a:alphaModFix/>
            </a:blip>
            <a:srcRect b="27763" l="0" r="0" t="2497"/>
            <a:stretch/>
          </p:blipFill>
          <p:spPr>
            <a:xfrm>
              <a:off x="4991475" y="2974975"/>
              <a:ext cx="849600" cy="852300"/>
            </a:xfrm>
            <a:prstGeom prst="roundRect">
              <a:avLst>
                <a:gd fmla="val 16667" name="adj"/>
              </a:avLst>
            </a:prstGeom>
            <a:noFill/>
            <a:ln>
              <a:noFill/>
            </a:ln>
          </p:spPr>
        </p:pic>
      </p:grpSp>
      <p:grpSp>
        <p:nvGrpSpPr>
          <p:cNvPr id="1310" name="Google Shape;1310;p76"/>
          <p:cNvGrpSpPr/>
          <p:nvPr/>
        </p:nvGrpSpPr>
        <p:grpSpPr>
          <a:xfrm>
            <a:off x="6527960" y="3978916"/>
            <a:ext cx="713494" cy="947784"/>
            <a:chOff x="584400" y="4904421"/>
            <a:chExt cx="849600" cy="1128582"/>
          </a:xfrm>
        </p:grpSpPr>
        <p:pic>
          <p:nvPicPr>
            <p:cNvPr id="1311" name="Google Shape;1311;p76"/>
            <p:cNvPicPr preferRelativeResize="0"/>
            <p:nvPr/>
          </p:nvPicPr>
          <p:blipFill rotWithShape="1">
            <a:blip r:embed="rId8">
              <a:alphaModFix/>
            </a:blip>
            <a:srcRect b="12232" l="7673" r="9374" t="3876"/>
            <a:stretch/>
          </p:blipFill>
          <p:spPr>
            <a:xfrm>
              <a:off x="602850" y="4904421"/>
              <a:ext cx="828600" cy="831300"/>
            </a:xfrm>
            <a:prstGeom prst="roundRect">
              <a:avLst>
                <a:gd fmla="val 16667" name="adj"/>
              </a:avLst>
            </a:prstGeom>
            <a:noFill/>
            <a:ln>
              <a:noFill/>
            </a:ln>
          </p:spPr>
        </p:pic>
        <p:sp>
          <p:nvSpPr>
            <p:cNvPr id="1312" name="Google Shape;1312;p76"/>
            <p:cNvSpPr txBox="1"/>
            <p:nvPr/>
          </p:nvSpPr>
          <p:spPr>
            <a:xfrm>
              <a:off x="584400" y="5725204"/>
              <a:ext cx="8496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Johnny Liu</a:t>
              </a:r>
              <a:endParaRPr baseline="30000" sz="672">
                <a:latin typeface="Karla"/>
                <a:ea typeface="Karla"/>
                <a:cs typeface="Karla"/>
                <a:sym typeface="Karla"/>
              </a:endParaRPr>
            </a:p>
          </p:txBody>
        </p:sp>
      </p:grpSp>
      <p:grpSp>
        <p:nvGrpSpPr>
          <p:cNvPr id="1313" name="Google Shape;1313;p76"/>
          <p:cNvGrpSpPr/>
          <p:nvPr/>
        </p:nvGrpSpPr>
        <p:grpSpPr>
          <a:xfrm>
            <a:off x="5730281" y="4012448"/>
            <a:ext cx="713494" cy="1021882"/>
            <a:chOff x="1625250" y="4939488"/>
            <a:chExt cx="849600" cy="1216816"/>
          </a:xfrm>
        </p:grpSpPr>
        <p:pic>
          <p:nvPicPr>
            <p:cNvPr id="1314" name="Google Shape;1314;p76"/>
            <p:cNvPicPr preferRelativeResize="0"/>
            <p:nvPr/>
          </p:nvPicPr>
          <p:blipFill rotWithShape="1">
            <a:blip r:embed="rId9">
              <a:alphaModFix/>
            </a:blip>
            <a:srcRect b="29413" l="6461" r="6461" t="5929"/>
            <a:stretch/>
          </p:blipFill>
          <p:spPr>
            <a:xfrm>
              <a:off x="1643700" y="4939488"/>
              <a:ext cx="828600" cy="802500"/>
            </a:xfrm>
            <a:prstGeom prst="roundRect">
              <a:avLst>
                <a:gd fmla="val 16667" name="adj"/>
              </a:avLst>
            </a:prstGeom>
            <a:noFill/>
            <a:ln>
              <a:noFill/>
            </a:ln>
          </p:spPr>
        </p:pic>
        <p:sp>
          <p:nvSpPr>
            <p:cNvPr id="1315" name="Google Shape;1315;p76"/>
            <p:cNvSpPr txBox="1"/>
            <p:nvPr/>
          </p:nvSpPr>
          <p:spPr>
            <a:xfrm>
              <a:off x="1625250" y="5725204"/>
              <a:ext cx="849600" cy="4311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Aditya Madhan</a:t>
              </a:r>
              <a:endParaRPr baseline="30000" sz="672">
                <a:latin typeface="Karla"/>
                <a:ea typeface="Karla"/>
                <a:cs typeface="Karla"/>
                <a:sym typeface="Karla"/>
              </a:endParaRPr>
            </a:p>
          </p:txBody>
        </p:sp>
      </p:grpSp>
      <p:grpSp>
        <p:nvGrpSpPr>
          <p:cNvPr id="1316" name="Google Shape;1316;p76"/>
          <p:cNvGrpSpPr/>
          <p:nvPr/>
        </p:nvGrpSpPr>
        <p:grpSpPr>
          <a:xfrm>
            <a:off x="4124267" y="3984343"/>
            <a:ext cx="727624" cy="936929"/>
            <a:chOff x="2636225" y="4916271"/>
            <a:chExt cx="866425" cy="1115657"/>
          </a:xfrm>
        </p:grpSpPr>
        <p:pic>
          <p:nvPicPr>
            <p:cNvPr id="1317" name="Google Shape;1317;p76"/>
            <p:cNvPicPr preferRelativeResize="0"/>
            <p:nvPr/>
          </p:nvPicPr>
          <p:blipFill rotWithShape="1">
            <a:blip r:embed="rId10">
              <a:alphaModFix/>
            </a:blip>
            <a:srcRect b="21575" l="10785" r="10777" t="0"/>
            <a:stretch/>
          </p:blipFill>
          <p:spPr>
            <a:xfrm>
              <a:off x="2674050" y="4916271"/>
              <a:ext cx="828600" cy="828600"/>
            </a:xfrm>
            <a:prstGeom prst="roundRect">
              <a:avLst>
                <a:gd fmla="val 16667" name="adj"/>
              </a:avLst>
            </a:prstGeom>
            <a:noFill/>
            <a:ln>
              <a:noFill/>
            </a:ln>
          </p:spPr>
        </p:pic>
        <p:sp>
          <p:nvSpPr>
            <p:cNvPr id="1318" name="Google Shape;1318;p76"/>
            <p:cNvSpPr txBox="1"/>
            <p:nvPr/>
          </p:nvSpPr>
          <p:spPr>
            <a:xfrm>
              <a:off x="2636225" y="5724129"/>
              <a:ext cx="8496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Lingyun Xiao</a:t>
              </a:r>
              <a:endParaRPr baseline="30000" sz="672">
                <a:latin typeface="Karla"/>
                <a:ea typeface="Karla"/>
                <a:cs typeface="Karla"/>
                <a:sym typeface="Karla"/>
              </a:endParaRPr>
            </a:p>
          </p:txBody>
        </p:sp>
      </p:grpSp>
      <p:grpSp>
        <p:nvGrpSpPr>
          <p:cNvPr id="1319" name="Google Shape;1319;p76"/>
          <p:cNvGrpSpPr/>
          <p:nvPr/>
        </p:nvGrpSpPr>
        <p:grpSpPr>
          <a:xfrm>
            <a:off x="4930799" y="3985273"/>
            <a:ext cx="730122" cy="935065"/>
            <a:chOff x="3689850" y="4918491"/>
            <a:chExt cx="869400" cy="1113437"/>
          </a:xfrm>
        </p:grpSpPr>
        <p:pic>
          <p:nvPicPr>
            <p:cNvPr id="1320" name="Google Shape;1320;p76"/>
            <p:cNvPicPr preferRelativeResize="0"/>
            <p:nvPr/>
          </p:nvPicPr>
          <p:blipFill rotWithShape="1">
            <a:blip r:embed="rId11">
              <a:alphaModFix/>
            </a:blip>
            <a:srcRect b="14907" l="0" r="-2533" t="15040"/>
            <a:stretch/>
          </p:blipFill>
          <p:spPr>
            <a:xfrm>
              <a:off x="3709650" y="4918491"/>
              <a:ext cx="849600" cy="824100"/>
            </a:xfrm>
            <a:prstGeom prst="roundRect">
              <a:avLst>
                <a:gd fmla="val 16667" name="adj"/>
              </a:avLst>
            </a:prstGeom>
            <a:noFill/>
            <a:ln>
              <a:noFill/>
            </a:ln>
          </p:spPr>
        </p:pic>
        <p:sp>
          <p:nvSpPr>
            <p:cNvPr id="1321" name="Google Shape;1321;p76"/>
            <p:cNvSpPr txBox="1"/>
            <p:nvPr/>
          </p:nvSpPr>
          <p:spPr>
            <a:xfrm>
              <a:off x="3689850" y="5724129"/>
              <a:ext cx="849600" cy="3078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Zhihan  Wang</a:t>
              </a:r>
              <a:endParaRPr baseline="30000" sz="672">
                <a:latin typeface="Karla"/>
                <a:ea typeface="Karla"/>
                <a:cs typeface="Karla"/>
                <a:sym typeface="Karla"/>
              </a:endParaRPr>
            </a:p>
          </p:txBody>
        </p:sp>
      </p:grpSp>
      <p:grpSp>
        <p:nvGrpSpPr>
          <p:cNvPr id="1322" name="Google Shape;1322;p76"/>
          <p:cNvGrpSpPr/>
          <p:nvPr/>
        </p:nvGrpSpPr>
        <p:grpSpPr>
          <a:xfrm>
            <a:off x="984868" y="3973751"/>
            <a:ext cx="721724" cy="994385"/>
            <a:chOff x="4766250" y="4907498"/>
            <a:chExt cx="859400" cy="1184073"/>
          </a:xfrm>
        </p:grpSpPr>
        <p:pic>
          <p:nvPicPr>
            <p:cNvPr id="1323" name="Google Shape;1323;p76"/>
            <p:cNvPicPr preferRelativeResize="0"/>
            <p:nvPr/>
          </p:nvPicPr>
          <p:blipFill rotWithShape="1">
            <a:blip r:embed="rId12">
              <a:alphaModFix/>
            </a:blip>
            <a:srcRect b="18777" l="7501" r="2877" t="2526"/>
            <a:stretch/>
          </p:blipFill>
          <p:spPr>
            <a:xfrm>
              <a:off x="4766250" y="4907498"/>
              <a:ext cx="849600" cy="831300"/>
            </a:xfrm>
            <a:prstGeom prst="roundRect">
              <a:avLst>
                <a:gd fmla="val 16667" name="adj"/>
              </a:avLst>
            </a:prstGeom>
            <a:noFill/>
            <a:ln>
              <a:noFill/>
            </a:ln>
          </p:spPr>
        </p:pic>
        <p:sp>
          <p:nvSpPr>
            <p:cNvPr id="1324" name="Google Shape;1324;p76"/>
            <p:cNvSpPr txBox="1"/>
            <p:nvPr/>
          </p:nvSpPr>
          <p:spPr>
            <a:xfrm>
              <a:off x="4776050" y="5660471"/>
              <a:ext cx="849600" cy="4311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Rolando Fernandez</a:t>
              </a:r>
              <a:endParaRPr baseline="30000" sz="672">
                <a:latin typeface="Karla"/>
                <a:ea typeface="Karla"/>
                <a:cs typeface="Karla"/>
                <a:sym typeface="Karla"/>
              </a:endParaRPr>
            </a:p>
          </p:txBody>
        </p:sp>
      </p:grpSp>
      <p:grpSp>
        <p:nvGrpSpPr>
          <p:cNvPr id="1325" name="Google Shape;1325;p76"/>
          <p:cNvGrpSpPr/>
          <p:nvPr/>
        </p:nvGrpSpPr>
        <p:grpSpPr>
          <a:xfrm>
            <a:off x="2564508" y="3964744"/>
            <a:ext cx="713494" cy="992164"/>
            <a:chOff x="5814900" y="4912150"/>
            <a:chExt cx="849600" cy="1181429"/>
          </a:xfrm>
        </p:grpSpPr>
        <p:pic>
          <p:nvPicPr>
            <p:cNvPr id="1326" name="Google Shape;1326;p76"/>
            <p:cNvPicPr preferRelativeResize="0"/>
            <p:nvPr/>
          </p:nvPicPr>
          <p:blipFill>
            <a:blip r:embed="rId13">
              <a:alphaModFix/>
            </a:blip>
            <a:stretch>
              <a:fillRect/>
            </a:stretch>
          </p:blipFill>
          <p:spPr>
            <a:xfrm>
              <a:off x="5822850" y="4912150"/>
              <a:ext cx="828600" cy="828600"/>
            </a:xfrm>
            <a:prstGeom prst="roundRect">
              <a:avLst>
                <a:gd fmla="val 16667" name="adj"/>
              </a:avLst>
            </a:prstGeom>
            <a:noFill/>
            <a:ln>
              <a:noFill/>
            </a:ln>
          </p:spPr>
        </p:pic>
        <p:sp>
          <p:nvSpPr>
            <p:cNvPr id="1327" name="Google Shape;1327;p76"/>
            <p:cNvSpPr txBox="1"/>
            <p:nvPr/>
          </p:nvSpPr>
          <p:spPr>
            <a:xfrm>
              <a:off x="5814900" y="5662479"/>
              <a:ext cx="849600" cy="431100"/>
            </a:xfrm>
            <a:prstGeom prst="rect">
              <a:avLst/>
            </a:prstGeom>
            <a:noFill/>
            <a:ln>
              <a:noFill/>
            </a:ln>
          </p:spPr>
          <p:txBody>
            <a:bodyPr anchorCtr="0" anchor="t" bIns="76775" lIns="76775" spcFirstLastPara="1" rIns="76775" wrap="square" tIns="76775">
              <a:spAutoFit/>
            </a:bodyPr>
            <a:lstStyle/>
            <a:p>
              <a:pPr indent="0" lvl="0" marL="0" rtl="0" algn="ctr">
                <a:spcBef>
                  <a:spcPts val="0"/>
                </a:spcBef>
                <a:spcAft>
                  <a:spcPts val="0"/>
                </a:spcAft>
                <a:buNone/>
              </a:pPr>
              <a:r>
                <a:rPr lang="en" sz="672">
                  <a:latin typeface="Karla"/>
                  <a:ea typeface="Karla"/>
                  <a:cs typeface="Karla"/>
                  <a:sym typeface="Karla"/>
                </a:rPr>
                <a:t>Montek Kundan</a:t>
              </a:r>
              <a:endParaRPr baseline="30000" sz="672">
                <a:latin typeface="Karla"/>
                <a:ea typeface="Karla"/>
                <a:cs typeface="Karla"/>
                <a:sym typeface="Karla"/>
              </a:endParaRPr>
            </a:p>
          </p:txBody>
        </p: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1" name="Shape 1331"/>
        <p:cNvGrpSpPr/>
        <p:nvPr/>
      </p:nvGrpSpPr>
      <p:grpSpPr>
        <a:xfrm>
          <a:off x="0" y="0"/>
          <a:ext cx="0" cy="0"/>
          <a:chOff x="0" y="0"/>
          <a:chExt cx="0" cy="0"/>
        </a:xfrm>
      </p:grpSpPr>
      <p:sp>
        <p:nvSpPr>
          <p:cNvPr id="1332" name="Google Shape;1332;p7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Bottlenecks of AHT Research</a:t>
            </a:r>
            <a:endParaRPr b="1"/>
          </a:p>
        </p:txBody>
      </p:sp>
      <p:sp>
        <p:nvSpPr>
          <p:cNvPr id="1333" name="Google Shape;1333;p77"/>
          <p:cNvSpPr txBox="1"/>
          <p:nvPr>
            <p:ph idx="1" type="body"/>
          </p:nvPr>
        </p:nvSpPr>
        <p:spPr>
          <a:xfrm>
            <a:off x="457200" y="1489150"/>
            <a:ext cx="2977800" cy="2681100"/>
          </a:xfrm>
          <a:prstGeom prst="rect">
            <a:avLst/>
          </a:prstGeom>
        </p:spPr>
        <p:txBody>
          <a:bodyPr anchorCtr="0" anchor="t" bIns="45700" lIns="91425" spcFirstLastPara="1" rIns="91425" wrap="square" tIns="45700">
            <a:normAutofit/>
          </a:bodyPr>
          <a:lstStyle/>
          <a:p>
            <a:pPr indent="-342900" lvl="0" marL="457200" rtl="0" algn="l">
              <a:spcBef>
                <a:spcPts val="360"/>
              </a:spcBef>
              <a:spcAft>
                <a:spcPts val="0"/>
              </a:spcAft>
              <a:buClr>
                <a:schemeClr val="dk1"/>
              </a:buClr>
              <a:buSzPts val="1800"/>
              <a:buChar char="➔"/>
            </a:pPr>
            <a:r>
              <a:rPr lang="en" sz="1800">
                <a:solidFill>
                  <a:schemeClr val="dk1"/>
                </a:solidFill>
              </a:rPr>
              <a:t>Computational cost</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Non-standardized evaluation limits comparison across publications </a:t>
            </a:r>
            <a:endParaRPr sz="1800">
              <a:solidFill>
                <a:schemeClr val="dk1"/>
              </a:solidFill>
            </a:endParaRPr>
          </a:p>
          <a:p>
            <a:pPr indent="-342900" lvl="0" marL="457200" rtl="0" algn="l">
              <a:spcBef>
                <a:spcPts val="0"/>
              </a:spcBef>
              <a:spcAft>
                <a:spcPts val="0"/>
              </a:spcAft>
              <a:buClr>
                <a:schemeClr val="dk1"/>
              </a:buClr>
              <a:buSzPts val="1800"/>
              <a:buChar char="➔"/>
            </a:pPr>
            <a:r>
              <a:rPr lang="en" sz="1800">
                <a:solidFill>
                  <a:schemeClr val="dk1"/>
                </a:solidFill>
              </a:rPr>
              <a:t>Orchestration complexity→high barrier to entry</a:t>
            </a:r>
            <a:endParaRPr sz="1800">
              <a:solidFill>
                <a:schemeClr val="dk1"/>
              </a:solidFill>
            </a:endParaRPr>
          </a:p>
        </p:txBody>
      </p:sp>
      <p:sp>
        <p:nvSpPr>
          <p:cNvPr id="1334" name="Google Shape;1334;p7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335" name="Google Shape;1335;p77"/>
          <p:cNvPicPr preferRelativeResize="0"/>
          <p:nvPr/>
        </p:nvPicPr>
        <p:blipFill rotWithShape="1">
          <a:blip r:embed="rId3">
            <a:alphaModFix/>
          </a:blip>
          <a:srcRect b="0" l="0" r="0" t="15247"/>
          <a:stretch/>
        </p:blipFill>
        <p:spPr>
          <a:xfrm>
            <a:off x="3777701" y="1443174"/>
            <a:ext cx="4779075" cy="31387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0" st="0"/>
                                            </p:txEl>
                                          </p:spTgt>
                                        </p:tgtEl>
                                        <p:attrNameLst>
                                          <p:attrName>style.visibility</p:attrName>
                                        </p:attrNameLst>
                                      </p:cBhvr>
                                      <p:to>
                                        <p:strVal val="visible"/>
                                      </p:to>
                                    </p:set>
                                    <p:animEffect filter="fade" transition="in">
                                      <p:cBhvr>
                                        <p:cTn dur="1000"/>
                                        <p:tgtEl>
                                          <p:spTgt spid="133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1" st="1"/>
                                            </p:txEl>
                                          </p:spTgt>
                                        </p:tgtEl>
                                        <p:attrNameLst>
                                          <p:attrName>style.visibility</p:attrName>
                                        </p:attrNameLst>
                                      </p:cBhvr>
                                      <p:to>
                                        <p:strVal val="visible"/>
                                      </p:to>
                                    </p:set>
                                    <p:animEffect filter="fade" transition="in">
                                      <p:cBhvr>
                                        <p:cTn dur="1000"/>
                                        <p:tgtEl>
                                          <p:spTgt spid="133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33">
                                            <p:txEl>
                                              <p:pRg end="2" st="2"/>
                                            </p:txEl>
                                          </p:spTgt>
                                        </p:tgtEl>
                                        <p:attrNameLst>
                                          <p:attrName>style.visibility</p:attrName>
                                        </p:attrNameLst>
                                      </p:cBhvr>
                                      <p:to>
                                        <p:strVal val="visible"/>
                                      </p:to>
                                    </p:set>
                                    <p:animEffect filter="fade" transition="in">
                                      <p:cBhvr>
                                        <p:cTn dur="1000"/>
                                        <p:tgtEl>
                                          <p:spTgt spid="1333">
                                            <p:txEl>
                                              <p:pRg end="2" st="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9" name="Shape 1339"/>
        <p:cNvGrpSpPr/>
        <p:nvPr/>
      </p:nvGrpSpPr>
      <p:grpSpPr>
        <a:xfrm>
          <a:off x="0" y="0"/>
          <a:ext cx="0" cy="0"/>
          <a:chOff x="0" y="0"/>
          <a:chExt cx="0" cy="0"/>
        </a:xfrm>
      </p:grpSpPr>
      <p:sp>
        <p:nvSpPr>
          <p:cNvPr id="1340" name="Google Shape;1340;p7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Contributions</a:t>
            </a:r>
            <a:endParaRPr b="1"/>
          </a:p>
        </p:txBody>
      </p:sp>
      <p:sp>
        <p:nvSpPr>
          <p:cNvPr id="1341" name="Google Shape;1341;p78"/>
          <p:cNvSpPr txBox="1"/>
          <p:nvPr>
            <p:ph idx="1" type="body"/>
          </p:nvPr>
        </p:nvSpPr>
        <p:spPr>
          <a:xfrm>
            <a:off x="457200" y="1020675"/>
            <a:ext cx="8229600" cy="3662700"/>
          </a:xfrm>
          <a:prstGeom prst="rect">
            <a:avLst/>
          </a:prstGeom>
        </p:spPr>
        <p:txBody>
          <a:bodyPr anchorCtr="0" anchor="t" bIns="45700" lIns="91425" spcFirstLastPara="1" rIns="91425" wrap="square" tIns="45700">
            <a:normAutofit/>
          </a:bodyPr>
          <a:lstStyle/>
          <a:p>
            <a:pPr indent="0" lvl="0" marL="457200" rtl="0" algn="l">
              <a:spcBef>
                <a:spcPts val="360"/>
              </a:spcBef>
              <a:spcAft>
                <a:spcPts val="0"/>
              </a:spcAft>
              <a:buNone/>
            </a:pPr>
            <a:r>
              <a:t/>
            </a:r>
            <a:endParaRPr sz="1800"/>
          </a:p>
          <a:p>
            <a:pPr indent="-342900" lvl="0" marL="457200" rtl="0" algn="l">
              <a:spcBef>
                <a:spcPts val="1200"/>
              </a:spcBef>
              <a:spcAft>
                <a:spcPts val="0"/>
              </a:spcAft>
              <a:buSzPts val="1800"/>
              <a:buAutoNum type="arabicPeriod"/>
            </a:pPr>
            <a:r>
              <a:rPr b="1" lang="en" sz="1800">
                <a:solidFill>
                  <a:schemeClr val="accent2"/>
                </a:solidFill>
              </a:rPr>
              <a:t>JAX</a:t>
            </a:r>
            <a:r>
              <a:rPr lang="en" sz="1800"/>
              <a:t>-accelerated, </a:t>
            </a:r>
            <a:r>
              <a:rPr b="1" lang="en" sz="1800">
                <a:solidFill>
                  <a:schemeClr val="accent2"/>
                </a:solidFill>
              </a:rPr>
              <a:t>unified</a:t>
            </a:r>
            <a:r>
              <a:rPr lang="en" sz="1800"/>
              <a:t> implementations of the </a:t>
            </a:r>
            <a:r>
              <a:rPr b="1" lang="en" sz="1800">
                <a:solidFill>
                  <a:schemeClr val="accent2"/>
                </a:solidFill>
              </a:rPr>
              <a:t>full AHT research lifecycle</a:t>
            </a:r>
            <a:endParaRPr b="1" sz="1800">
              <a:solidFill>
                <a:schemeClr val="accent2"/>
              </a:solidFill>
            </a:endParaRPr>
          </a:p>
          <a:p>
            <a:pPr indent="-342900" lvl="0" marL="457200" rtl="0" algn="l">
              <a:spcBef>
                <a:spcPts val="0"/>
              </a:spcBef>
              <a:spcAft>
                <a:spcPts val="0"/>
              </a:spcAft>
              <a:buSzPts val="1800"/>
              <a:buAutoNum type="arabicPeriod"/>
            </a:pPr>
            <a:r>
              <a:rPr lang="en" sz="1800"/>
              <a:t>Standardized implementations of commonly used AHT </a:t>
            </a:r>
            <a:r>
              <a:rPr b="1" lang="en" sz="1800">
                <a:solidFill>
                  <a:schemeClr val="accent2"/>
                </a:solidFill>
              </a:rPr>
              <a:t>algorithms</a:t>
            </a:r>
            <a:r>
              <a:rPr lang="en" sz="1800"/>
              <a:t> and </a:t>
            </a:r>
            <a:r>
              <a:rPr b="1" lang="en" sz="1800">
                <a:solidFill>
                  <a:schemeClr val="accent2"/>
                </a:solidFill>
              </a:rPr>
              <a:t>environments</a:t>
            </a:r>
            <a:endParaRPr b="1" sz="1800">
              <a:solidFill>
                <a:schemeClr val="accent2"/>
              </a:solidFill>
            </a:endParaRPr>
          </a:p>
          <a:p>
            <a:pPr indent="-342900" lvl="0" marL="457200" rtl="0" algn="l">
              <a:spcBef>
                <a:spcPts val="0"/>
              </a:spcBef>
              <a:spcAft>
                <a:spcPts val="0"/>
              </a:spcAft>
              <a:buSzPts val="1800"/>
              <a:buAutoNum type="arabicPeriod"/>
            </a:pPr>
            <a:r>
              <a:rPr lang="en" sz="1800"/>
              <a:t>Standardized </a:t>
            </a:r>
            <a:r>
              <a:rPr b="1" lang="en" sz="1800">
                <a:solidFill>
                  <a:schemeClr val="accent2"/>
                </a:solidFill>
              </a:rPr>
              <a:t>datasets</a:t>
            </a:r>
            <a:r>
              <a:rPr lang="en" sz="1800"/>
              <a:t> of </a:t>
            </a:r>
            <a:r>
              <a:rPr b="1" lang="en" sz="1800">
                <a:solidFill>
                  <a:schemeClr val="accent2"/>
                </a:solidFill>
              </a:rPr>
              <a:t>diverse</a:t>
            </a:r>
            <a:r>
              <a:rPr lang="en" sz="1800"/>
              <a:t> evaluation teammates (including human proxy teammates)</a:t>
            </a:r>
            <a:endParaRPr sz="1800"/>
          </a:p>
          <a:p>
            <a:pPr indent="-342900" lvl="0" marL="457200" rtl="0" algn="l">
              <a:spcBef>
                <a:spcPts val="0"/>
              </a:spcBef>
              <a:spcAft>
                <a:spcPts val="0"/>
              </a:spcAft>
              <a:buSzPts val="1800"/>
              <a:buAutoNum type="arabicPeriod"/>
            </a:pPr>
            <a:r>
              <a:rPr lang="en" sz="1800"/>
              <a:t>The first </a:t>
            </a:r>
            <a:r>
              <a:rPr b="1" lang="en" sz="1800">
                <a:solidFill>
                  <a:schemeClr val="accent2"/>
                </a:solidFill>
              </a:rPr>
              <a:t>comprehensive benchmark study</a:t>
            </a:r>
            <a:r>
              <a:rPr lang="en" sz="1800"/>
              <a:t> of AHT methods to identify critical limitations of current methods</a:t>
            </a:r>
            <a:endParaRPr sz="1800"/>
          </a:p>
        </p:txBody>
      </p:sp>
      <p:sp>
        <p:nvSpPr>
          <p:cNvPr id="1342" name="Google Shape;1342;p7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xEl>
                                              <p:pRg end="0" st="0"/>
                                            </p:txEl>
                                          </p:spTgt>
                                        </p:tgtEl>
                                        <p:attrNameLst>
                                          <p:attrName>style.visibility</p:attrName>
                                        </p:attrNameLst>
                                      </p:cBhvr>
                                      <p:to>
                                        <p:strVal val="visible"/>
                                      </p:to>
                                    </p:set>
                                    <p:animEffect filter="fade" transition="in">
                                      <p:cBhvr>
                                        <p:cTn dur="1000"/>
                                        <p:tgtEl>
                                          <p:spTgt spid="134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xEl>
                                              <p:pRg end="1" st="1"/>
                                            </p:txEl>
                                          </p:spTgt>
                                        </p:tgtEl>
                                        <p:attrNameLst>
                                          <p:attrName>style.visibility</p:attrName>
                                        </p:attrNameLst>
                                      </p:cBhvr>
                                      <p:to>
                                        <p:strVal val="visible"/>
                                      </p:to>
                                    </p:set>
                                    <p:animEffect filter="fade" transition="in">
                                      <p:cBhvr>
                                        <p:cTn dur="1000"/>
                                        <p:tgtEl>
                                          <p:spTgt spid="134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xEl>
                                              <p:pRg end="2" st="2"/>
                                            </p:txEl>
                                          </p:spTgt>
                                        </p:tgtEl>
                                        <p:attrNameLst>
                                          <p:attrName>style.visibility</p:attrName>
                                        </p:attrNameLst>
                                      </p:cBhvr>
                                      <p:to>
                                        <p:strVal val="visible"/>
                                      </p:to>
                                    </p:set>
                                    <p:animEffect filter="fade" transition="in">
                                      <p:cBhvr>
                                        <p:cTn dur="1000"/>
                                        <p:tgtEl>
                                          <p:spTgt spid="134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xEl>
                                              <p:pRg end="3" st="3"/>
                                            </p:txEl>
                                          </p:spTgt>
                                        </p:tgtEl>
                                        <p:attrNameLst>
                                          <p:attrName>style.visibility</p:attrName>
                                        </p:attrNameLst>
                                      </p:cBhvr>
                                      <p:to>
                                        <p:strVal val="visible"/>
                                      </p:to>
                                    </p:set>
                                    <p:animEffect filter="fade" transition="in">
                                      <p:cBhvr>
                                        <p:cTn dur="1000"/>
                                        <p:tgtEl>
                                          <p:spTgt spid="134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1">
                                            <p:txEl>
                                              <p:pRg end="4" st="4"/>
                                            </p:txEl>
                                          </p:spTgt>
                                        </p:tgtEl>
                                        <p:attrNameLst>
                                          <p:attrName>style.visibility</p:attrName>
                                        </p:attrNameLst>
                                      </p:cBhvr>
                                      <p:to>
                                        <p:strVal val="visible"/>
                                      </p:to>
                                    </p:set>
                                    <p:animEffect filter="fade" transition="in">
                                      <p:cBhvr>
                                        <p:cTn dur="1000"/>
                                        <p:tgtEl>
                                          <p:spTgt spid="1341">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7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Related Work</a:t>
            </a:r>
            <a:endParaRPr b="1"/>
          </a:p>
        </p:txBody>
      </p:sp>
      <p:sp>
        <p:nvSpPr>
          <p:cNvPr id="1348" name="Google Shape;1348;p7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49" name="Google Shape;1349;p79"/>
          <p:cNvGraphicFramePr/>
          <p:nvPr/>
        </p:nvGraphicFramePr>
        <p:xfrm>
          <a:off x="617356" y="1441243"/>
          <a:ext cx="3000000" cy="3000000"/>
        </p:xfrm>
        <a:graphic>
          <a:graphicData uri="http://schemas.openxmlformats.org/drawingml/2006/table">
            <a:tbl>
              <a:tblPr>
                <a:noFill/>
                <a:tableStyleId>{2BEB2477-DB73-4495-98C1-5565B4ECCE86}</a:tableStyleId>
              </a:tblPr>
              <a:tblGrid>
                <a:gridCol w="1118825"/>
                <a:gridCol w="774475"/>
                <a:gridCol w="1032900"/>
                <a:gridCol w="1239075"/>
                <a:gridCol w="1293725"/>
                <a:gridCol w="1239525"/>
                <a:gridCol w="1210750"/>
              </a:tblGrid>
              <a:tr h="755125">
                <a:tc>
                  <a:txBody>
                    <a:bodyPr/>
                    <a:lstStyle/>
                    <a:p>
                      <a:pPr indent="0" lvl="0" marL="0" rtl="0" algn="ctr">
                        <a:spcBef>
                          <a:spcPts val="0"/>
                        </a:spcBef>
                        <a:spcAft>
                          <a:spcPts val="0"/>
                        </a:spcAft>
                        <a:buNone/>
                      </a:pPr>
                      <a:r>
                        <a:rPr b="1" lang="en">
                          <a:latin typeface="Karla"/>
                          <a:ea typeface="Karla"/>
                          <a:cs typeface="Karla"/>
                          <a:sym typeface="Karla"/>
                        </a:rPr>
                        <a:t>Library </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JAX</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Multiple Envs </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Ego Agent Algorithms</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Teammate Generation Algorithms</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Diverse Evaluation Teammates</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rPr b="1" lang="en">
                          <a:latin typeface="Karla"/>
                          <a:ea typeface="Karla"/>
                          <a:cs typeface="Karla"/>
                          <a:sym typeface="Karla"/>
                        </a:rPr>
                        <a:t>Human Proxy Teammates</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chemeClr val="lt1"/>
                    </a:solidFill>
                  </a:tcPr>
                </a:tc>
              </a:tr>
              <a:tr h="327675">
                <a:tc>
                  <a:txBody>
                    <a:bodyPr/>
                    <a:lstStyle/>
                    <a:p>
                      <a:pPr indent="0" lvl="0" marL="0" rtl="0" algn="l">
                        <a:spcBef>
                          <a:spcPts val="0"/>
                        </a:spcBef>
                        <a:spcAft>
                          <a:spcPts val="0"/>
                        </a:spcAft>
                        <a:buNone/>
                      </a:pPr>
                      <a:r>
                        <a:rPr b="1" lang="en">
                          <a:latin typeface="Karla"/>
                          <a:ea typeface="Karla"/>
                          <a:cs typeface="Karla"/>
                          <a:sym typeface="Karla"/>
                        </a:rPr>
                        <a:t>JaxAHT</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sz="1800">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Karla"/>
                          <a:ea typeface="Karla"/>
                          <a:cs typeface="Karla"/>
                          <a:sym typeface="Karla"/>
                        </a:rPr>
                        <a:t>✓</a:t>
                      </a:r>
                      <a:endParaRPr sz="18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r>
              <a:tr h="498650">
                <a:tc>
                  <a:txBody>
                    <a:bodyPr/>
                    <a:lstStyle/>
                    <a:p>
                      <a:pPr indent="0" lvl="0" marL="0" rtl="0" algn="l">
                        <a:spcBef>
                          <a:spcPts val="0"/>
                        </a:spcBef>
                        <a:spcAft>
                          <a:spcPts val="0"/>
                        </a:spcAft>
                        <a:buNone/>
                      </a:pPr>
                      <a:r>
                        <a:rPr b="1" lang="en">
                          <a:latin typeface="Karla"/>
                          <a:ea typeface="Karla"/>
                          <a:cs typeface="Karla"/>
                          <a:sym typeface="Karla"/>
                        </a:rPr>
                        <a:t>ZSCEval</a:t>
                      </a:r>
                      <a:r>
                        <a:rPr baseline="30000" lang="en">
                          <a:latin typeface="Karla"/>
                          <a:ea typeface="Karla"/>
                          <a:cs typeface="Karla"/>
                          <a:sym typeface="Karla"/>
                        </a:rPr>
                        <a:t>[1]</a:t>
                      </a:r>
                      <a:r>
                        <a:rPr lang="en">
                          <a:latin typeface="Karla"/>
                          <a:ea typeface="Karla"/>
                          <a:cs typeface="Karla"/>
                          <a:sym typeface="Karla"/>
                        </a:rPr>
                        <a:t> </a:t>
                      </a:r>
                      <a:endParaRPr>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None/>
                      </a:pPr>
                      <a:r>
                        <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r>
              <a:tr h="498650">
                <a:tc>
                  <a:txBody>
                    <a:bodyPr/>
                    <a:lstStyle/>
                    <a:p>
                      <a:pPr indent="0" lvl="0" marL="0" rtl="0" algn="l">
                        <a:spcBef>
                          <a:spcPts val="0"/>
                        </a:spcBef>
                        <a:spcAft>
                          <a:spcPts val="0"/>
                        </a:spcAft>
                        <a:buNone/>
                      </a:pPr>
                      <a:r>
                        <a:rPr b="1" lang="en">
                          <a:latin typeface="Karla"/>
                          <a:ea typeface="Karla"/>
                          <a:cs typeface="Karla"/>
                          <a:sym typeface="Karla"/>
                        </a:rPr>
                        <a:t>AH2AC2</a:t>
                      </a:r>
                      <a:r>
                        <a:rPr baseline="30000" lang="en">
                          <a:latin typeface="Karla"/>
                          <a:ea typeface="Karla"/>
                          <a:cs typeface="Karla"/>
                          <a:sym typeface="Karla"/>
                        </a:rPr>
                        <a:t>[2]</a:t>
                      </a:r>
                      <a:r>
                        <a:rPr lang="en">
                          <a:latin typeface="Karla"/>
                          <a:ea typeface="Karla"/>
                          <a:cs typeface="Karla"/>
                          <a:sym typeface="Karla"/>
                        </a:rPr>
                        <a:t> </a:t>
                      </a:r>
                      <a:endParaRPr>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None/>
                      </a:pPr>
                      <a:r>
                        <a:t/>
                      </a:r>
                      <a:endParaRPr sz="1800">
                        <a:solidFill>
                          <a:srgbClr val="000000"/>
                        </a:solidFill>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None/>
                      </a:pPr>
                      <a:r>
                        <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None/>
                      </a:pPr>
                      <a:r>
                        <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None/>
                      </a:pPr>
                      <a:r>
                        <a:t/>
                      </a:r>
                      <a:endParaRPr sz="1800">
                        <a:latin typeface="Karla"/>
                        <a:ea typeface="Karla"/>
                        <a:cs typeface="Karla"/>
                        <a:sym typeface="Karla"/>
                      </a:endParaRPr>
                    </a:p>
                  </a:txBody>
                  <a:tcPr marT="91425" marB="91425" marR="91425" marL="91425">
                    <a:solidFill>
                      <a:schemeClr val="lt1"/>
                    </a:solidFill>
                  </a:tcPr>
                </a:tc>
                <a:tc>
                  <a:txBody>
                    <a:bodyPr/>
                    <a:lstStyle/>
                    <a:p>
                      <a:pPr indent="0" lvl="0" marL="0" rtl="0" algn="ctr">
                        <a:spcBef>
                          <a:spcPts val="0"/>
                        </a:spcBef>
                        <a:spcAft>
                          <a:spcPts val="0"/>
                        </a:spcAft>
                        <a:buClr>
                          <a:srgbClr val="000000"/>
                        </a:buClr>
                        <a:buSzPts val="1100"/>
                        <a:buFont typeface="Arial"/>
                        <a:buNone/>
                      </a:pPr>
                      <a:r>
                        <a:rPr lang="en" sz="1800">
                          <a:solidFill>
                            <a:srgbClr val="000000"/>
                          </a:solidFill>
                          <a:latin typeface="Karla"/>
                          <a:ea typeface="Karla"/>
                          <a:cs typeface="Karla"/>
                          <a:sym typeface="Karla"/>
                        </a:rPr>
                        <a:t>✓</a:t>
                      </a:r>
                      <a:endParaRPr sz="1800">
                        <a:latin typeface="Karla"/>
                        <a:ea typeface="Karla"/>
                        <a:cs typeface="Karla"/>
                        <a:sym typeface="Karla"/>
                      </a:endParaRPr>
                    </a:p>
                  </a:txBody>
                  <a:tcPr marT="91425" marB="91425" marR="91425" marL="91425">
                    <a:solidFill>
                      <a:schemeClr val="lt1"/>
                    </a:solidFill>
                  </a:tcPr>
                </a:tc>
              </a:tr>
              <a:tr h="498650">
                <a:tc>
                  <a:txBody>
                    <a:bodyPr/>
                    <a:lstStyle/>
                    <a:p>
                      <a:pPr indent="0" lvl="0" marL="0" rtl="0" algn="l">
                        <a:spcBef>
                          <a:spcPts val="0"/>
                        </a:spcBef>
                        <a:spcAft>
                          <a:spcPts val="0"/>
                        </a:spcAft>
                        <a:buNone/>
                      </a:pPr>
                      <a:r>
                        <a:rPr b="1" lang="en">
                          <a:latin typeface="Karla"/>
                          <a:ea typeface="Karla"/>
                          <a:cs typeface="Karla"/>
                          <a:sym typeface="Karla"/>
                        </a:rPr>
                        <a:t>SocialJax</a:t>
                      </a:r>
                      <a:r>
                        <a:rPr baseline="30000" lang="en">
                          <a:latin typeface="Karla"/>
                          <a:ea typeface="Karla"/>
                          <a:cs typeface="Karla"/>
                          <a:sym typeface="Karla"/>
                        </a:rPr>
                        <a:t>[3]</a:t>
                      </a:r>
                      <a:endParaRPr baseline="30000">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Karla"/>
                          <a:ea typeface="Karla"/>
                          <a:cs typeface="Karla"/>
                          <a:sym typeface="Karla"/>
                        </a:rPr>
                        <a:t>✓</a:t>
                      </a:r>
                      <a:endParaRPr sz="1800">
                        <a:solidFill>
                          <a:srgbClr val="000000"/>
                        </a:solidFill>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Karla"/>
                          <a:ea typeface="Karla"/>
                          <a:cs typeface="Karla"/>
                          <a:sym typeface="Karla"/>
                        </a:rPr>
                        <a:t>✓</a:t>
                      </a:r>
                      <a:endParaRPr sz="1800">
                        <a:solidFill>
                          <a:srgbClr val="000000"/>
                        </a:solidFill>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Karla"/>
                          <a:ea typeface="Karla"/>
                          <a:cs typeface="Karla"/>
                          <a:sym typeface="Karla"/>
                        </a:rPr>
                        <a:t>✓</a:t>
                      </a:r>
                      <a:endParaRPr sz="1800">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t/>
                      </a:r>
                      <a:endParaRPr sz="1800">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Clr>
                          <a:schemeClr val="dk1"/>
                        </a:buClr>
                        <a:buSzPts val="1100"/>
                        <a:buFont typeface="Arial"/>
                        <a:buNone/>
                      </a:pPr>
                      <a:r>
                        <a:t/>
                      </a:r>
                      <a:endParaRPr sz="1800">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c>
                  <a:txBody>
                    <a:bodyPr/>
                    <a:lstStyle/>
                    <a:p>
                      <a:pPr indent="0" lvl="0" marL="0" rtl="0" algn="ctr">
                        <a:spcBef>
                          <a:spcPts val="0"/>
                        </a:spcBef>
                        <a:spcAft>
                          <a:spcPts val="0"/>
                        </a:spcAft>
                        <a:buNone/>
                      </a:pPr>
                      <a:r>
                        <a:t/>
                      </a:r>
                      <a:endParaRPr sz="1800">
                        <a:solidFill>
                          <a:srgbClr val="000000"/>
                        </a:solidFill>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chemeClr val="lt1"/>
                    </a:solidFill>
                  </a:tcPr>
                </a:tc>
              </a:tr>
            </a:tbl>
          </a:graphicData>
        </a:graphic>
      </p:graphicFrame>
      <p:sp>
        <p:nvSpPr>
          <p:cNvPr id="1350" name="Google Shape;1350;p79"/>
          <p:cNvSpPr txBox="1"/>
          <p:nvPr/>
        </p:nvSpPr>
        <p:spPr>
          <a:xfrm>
            <a:off x="599575" y="4133025"/>
            <a:ext cx="30000" cy="2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3200">
              <a:solidFill>
                <a:srgbClr val="3F3F3F"/>
              </a:solidFill>
              <a:latin typeface="Karla"/>
              <a:ea typeface="Karla"/>
              <a:cs typeface="Karla"/>
              <a:sym typeface="Karla"/>
            </a:endParaRPr>
          </a:p>
        </p:txBody>
      </p:sp>
      <p:sp>
        <p:nvSpPr>
          <p:cNvPr id="1351" name="Google Shape;1351;p79"/>
          <p:cNvSpPr txBox="1"/>
          <p:nvPr/>
        </p:nvSpPr>
        <p:spPr>
          <a:xfrm>
            <a:off x="82850" y="4497450"/>
            <a:ext cx="8282700" cy="645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B7B7B7"/>
                </a:solidFill>
                <a:latin typeface="Karla"/>
                <a:ea typeface="Karla"/>
                <a:cs typeface="Karla"/>
                <a:sym typeface="Karla"/>
              </a:rPr>
              <a:t>[1] Wang et al., ZSC-Eval: An Evaluation Toolkit and Benchmark for Multi-agent Zero-shot Coordination. NeurIPS 2024.</a:t>
            </a:r>
            <a:endParaRPr sz="1000">
              <a:solidFill>
                <a:srgbClr val="B7B7B7"/>
              </a:solidFill>
              <a:latin typeface="Karla"/>
              <a:ea typeface="Karla"/>
              <a:cs typeface="Karla"/>
              <a:sym typeface="Karla"/>
            </a:endParaRPr>
          </a:p>
          <a:p>
            <a:pPr indent="0" lvl="0" marL="0" rtl="0" algn="l">
              <a:spcBef>
                <a:spcPts val="0"/>
              </a:spcBef>
              <a:spcAft>
                <a:spcPts val="0"/>
              </a:spcAft>
              <a:buNone/>
            </a:pPr>
            <a:r>
              <a:rPr lang="en" sz="1000">
                <a:solidFill>
                  <a:srgbClr val="B7B7B7"/>
                </a:solidFill>
                <a:latin typeface="Karla"/>
                <a:ea typeface="Karla"/>
                <a:cs typeface="Karla"/>
                <a:sym typeface="Karla"/>
              </a:rPr>
              <a:t>[2] Dizdarević et al., Ad-Hoc Human-AI Coordination Challenge. ICML 2025.</a:t>
            </a:r>
            <a:endParaRPr sz="1000">
              <a:solidFill>
                <a:srgbClr val="B7B7B7"/>
              </a:solidFill>
              <a:latin typeface="Karla"/>
              <a:ea typeface="Karla"/>
              <a:cs typeface="Karla"/>
              <a:sym typeface="Karla"/>
            </a:endParaRPr>
          </a:p>
          <a:p>
            <a:pPr indent="0" lvl="0" marL="0" rtl="0" algn="l">
              <a:spcBef>
                <a:spcPts val="0"/>
              </a:spcBef>
              <a:spcAft>
                <a:spcPts val="0"/>
              </a:spcAft>
              <a:buNone/>
            </a:pPr>
            <a:r>
              <a:rPr lang="en" sz="1000">
                <a:solidFill>
                  <a:srgbClr val="B7B7B7"/>
                </a:solidFill>
                <a:latin typeface="Karla"/>
                <a:ea typeface="Karla"/>
                <a:cs typeface="Karla"/>
                <a:sym typeface="Karla"/>
              </a:rPr>
              <a:t>[3] Guo et al. SocialJax: An evaluation suite for multi-agent reinforcement learning in sequential social dilemmas. ICLR 2026.</a:t>
            </a:r>
            <a:endParaRPr sz="1000">
              <a:solidFill>
                <a:srgbClr val="B7B7B7"/>
              </a:solidFill>
              <a:latin typeface="Karla"/>
              <a:ea typeface="Karla"/>
              <a:cs typeface="Karla"/>
              <a:sym typeface="Karla"/>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5" name="Shape 1355"/>
        <p:cNvGrpSpPr/>
        <p:nvPr/>
      </p:nvGrpSpPr>
      <p:grpSpPr>
        <a:xfrm>
          <a:off x="0" y="0"/>
          <a:ext cx="0" cy="0"/>
          <a:chOff x="0" y="0"/>
          <a:chExt cx="0" cy="0"/>
        </a:xfrm>
      </p:grpSpPr>
      <p:sp>
        <p:nvSpPr>
          <p:cNvPr id="1356" name="Google Shape;1356;p8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Overview: JaxAHT Library an</a:t>
            </a:r>
            <a:r>
              <a:rPr lang="en"/>
              <a:t>d Evaluation Dataset</a:t>
            </a:r>
            <a:endParaRPr b="1"/>
          </a:p>
        </p:txBody>
      </p:sp>
      <p:sp>
        <p:nvSpPr>
          <p:cNvPr id="1357" name="Google Shape;1357;p8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358" name="Google Shape;1358;p80"/>
          <p:cNvPicPr preferRelativeResize="0"/>
          <p:nvPr/>
        </p:nvPicPr>
        <p:blipFill>
          <a:blip r:embed="rId3">
            <a:alphaModFix/>
          </a:blip>
          <a:stretch>
            <a:fillRect/>
          </a:stretch>
        </p:blipFill>
        <p:spPr>
          <a:xfrm>
            <a:off x="442984" y="1481675"/>
            <a:ext cx="7966648" cy="3170299"/>
          </a:xfrm>
          <a:prstGeom prst="rect">
            <a:avLst/>
          </a:prstGeom>
          <a:noFill/>
          <a:ln>
            <a:noFill/>
          </a:ln>
        </p:spPr>
      </p:pic>
      <p:pic>
        <p:nvPicPr>
          <p:cNvPr id="1359" name="Google Shape;1359;p80"/>
          <p:cNvPicPr preferRelativeResize="0"/>
          <p:nvPr/>
        </p:nvPicPr>
        <p:blipFill>
          <a:blip r:embed="rId4">
            <a:alphaModFix/>
          </a:blip>
          <a:stretch>
            <a:fillRect/>
          </a:stretch>
        </p:blipFill>
        <p:spPr>
          <a:xfrm>
            <a:off x="4720650" y="1706650"/>
            <a:ext cx="3633362" cy="3170299"/>
          </a:xfrm>
          <a:prstGeom prst="rect">
            <a:avLst/>
          </a:prstGeom>
          <a:noFill/>
          <a:ln>
            <a:noFill/>
          </a:ln>
        </p:spPr>
      </p:pic>
      <p:pic>
        <p:nvPicPr>
          <p:cNvPr id="1360" name="Google Shape;1360;p80"/>
          <p:cNvPicPr preferRelativeResize="0"/>
          <p:nvPr/>
        </p:nvPicPr>
        <p:blipFill>
          <a:blip r:embed="rId5">
            <a:alphaModFix/>
          </a:blip>
          <a:stretch>
            <a:fillRect/>
          </a:stretch>
        </p:blipFill>
        <p:spPr>
          <a:xfrm>
            <a:off x="2341738" y="1739675"/>
            <a:ext cx="825366" cy="2875674"/>
          </a:xfrm>
          <a:prstGeom prst="rect">
            <a:avLst/>
          </a:prstGeom>
          <a:noFill/>
          <a:ln>
            <a:noFill/>
          </a:ln>
        </p:spPr>
      </p:pic>
      <p:pic>
        <p:nvPicPr>
          <p:cNvPr id="1361" name="Google Shape;1361;p80"/>
          <p:cNvPicPr preferRelativeResize="0"/>
          <p:nvPr/>
        </p:nvPicPr>
        <p:blipFill>
          <a:blip r:embed="rId6">
            <a:alphaModFix/>
          </a:blip>
          <a:stretch>
            <a:fillRect/>
          </a:stretch>
        </p:blipFill>
        <p:spPr>
          <a:xfrm>
            <a:off x="549500" y="1936075"/>
            <a:ext cx="2154052" cy="2384843"/>
          </a:xfrm>
          <a:prstGeom prst="rect">
            <a:avLst/>
          </a:prstGeom>
          <a:noFill/>
          <a:ln>
            <a:noFill/>
          </a:ln>
        </p:spPr>
      </p:pic>
      <p:pic>
        <p:nvPicPr>
          <p:cNvPr id="1362" name="Google Shape;1362;p80"/>
          <p:cNvPicPr preferRelativeResize="0"/>
          <p:nvPr/>
        </p:nvPicPr>
        <p:blipFill>
          <a:blip r:embed="rId7">
            <a:alphaModFix/>
          </a:blip>
          <a:stretch>
            <a:fillRect/>
          </a:stretch>
        </p:blipFill>
        <p:spPr>
          <a:xfrm>
            <a:off x="2890648" y="2061331"/>
            <a:ext cx="1371177" cy="2232364"/>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6" name="Shape 1366"/>
        <p:cNvGrpSpPr/>
        <p:nvPr/>
      </p:nvGrpSpPr>
      <p:grpSpPr>
        <a:xfrm>
          <a:off x="0" y="0"/>
          <a:ext cx="0" cy="0"/>
          <a:chOff x="0" y="0"/>
          <a:chExt cx="0" cy="0"/>
        </a:xfrm>
      </p:grpSpPr>
      <p:sp>
        <p:nvSpPr>
          <p:cNvPr id="1367" name="Google Shape;1367;p8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Library: Algorithms and Environments</a:t>
            </a:r>
            <a:endParaRPr b="1"/>
          </a:p>
        </p:txBody>
      </p:sp>
      <p:sp>
        <p:nvSpPr>
          <p:cNvPr id="1368" name="Google Shape;1368;p8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69" name="Google Shape;1369;p81"/>
          <p:cNvSpPr txBox="1"/>
          <p:nvPr/>
        </p:nvSpPr>
        <p:spPr>
          <a:xfrm>
            <a:off x="708300" y="1395200"/>
            <a:ext cx="4537200" cy="677100"/>
          </a:xfrm>
          <a:prstGeom prst="rect">
            <a:avLst/>
          </a:prstGeom>
          <a:noFill/>
          <a:ln>
            <a:noFill/>
          </a:ln>
        </p:spPr>
        <p:txBody>
          <a:bodyPr anchorCtr="0" anchor="t" bIns="91425" lIns="91425" spcFirstLastPara="1" rIns="91425" wrap="square" tIns="91425">
            <a:spAutoFit/>
          </a:bodyPr>
          <a:lstStyle/>
          <a:p>
            <a:pPr indent="0" lvl="0" marL="0" rtl="0" algn="l">
              <a:spcBef>
                <a:spcPts val="360"/>
              </a:spcBef>
              <a:spcAft>
                <a:spcPts val="0"/>
              </a:spcAft>
              <a:buClr>
                <a:schemeClr val="dk1"/>
              </a:buClr>
              <a:buSzPts val="1100"/>
              <a:buFont typeface="Arial"/>
              <a:buNone/>
            </a:pPr>
            <a:r>
              <a:t/>
            </a:r>
            <a:endParaRPr sz="3200">
              <a:solidFill>
                <a:srgbClr val="3F3F3F"/>
              </a:solidFill>
              <a:latin typeface="Karla"/>
              <a:ea typeface="Karla"/>
              <a:cs typeface="Karla"/>
              <a:sym typeface="Karla"/>
            </a:endParaRPr>
          </a:p>
        </p:txBody>
      </p:sp>
      <p:graphicFrame>
        <p:nvGraphicFramePr>
          <p:cNvPr id="1370" name="Google Shape;1370;p81"/>
          <p:cNvGraphicFramePr/>
          <p:nvPr/>
        </p:nvGraphicFramePr>
        <p:xfrm>
          <a:off x="480050" y="1024823"/>
          <a:ext cx="3000000" cy="3000000"/>
        </p:xfrm>
        <a:graphic>
          <a:graphicData uri="http://schemas.openxmlformats.org/drawingml/2006/table">
            <a:tbl>
              <a:tblPr>
                <a:noFill/>
                <a:tableStyleId>{2BEB2477-DB73-4495-98C1-5565B4ECCE86}</a:tableStyleId>
              </a:tblPr>
              <a:tblGrid>
                <a:gridCol w="1438075"/>
                <a:gridCol w="2092275"/>
              </a:tblGrid>
              <a:tr h="311125">
                <a:tc>
                  <a:txBody>
                    <a:bodyPr/>
                    <a:lstStyle/>
                    <a:p>
                      <a:pPr indent="0" lvl="0" marL="0" rtl="0" algn="l">
                        <a:lnSpc>
                          <a:spcPct val="75000"/>
                        </a:lnSpc>
                        <a:spcBef>
                          <a:spcPts val="0"/>
                        </a:spcBef>
                        <a:spcAft>
                          <a:spcPts val="0"/>
                        </a:spcAft>
                        <a:buNone/>
                      </a:pPr>
                      <a:r>
                        <a:rPr b="1" lang="en" sz="1100">
                          <a:latin typeface="Karla"/>
                          <a:ea typeface="Karla"/>
                          <a:cs typeface="Karla"/>
                          <a:sym typeface="Karla"/>
                        </a:rPr>
                        <a:t>Category</a:t>
                      </a:r>
                      <a:endParaRPr b="1" sz="11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595959"/>
                      </a:solidFill>
                      <a:prstDash val="solid"/>
                      <a:round/>
                      <a:headEnd len="sm" w="sm" type="none"/>
                      <a:tailEnd len="sm" w="sm" type="none"/>
                    </a:lnB>
                    <a:solidFill>
                      <a:srgbClr val="FFFAE7"/>
                    </a:solidFill>
                  </a:tcPr>
                </a:tc>
                <a:tc>
                  <a:txBody>
                    <a:bodyPr/>
                    <a:lstStyle/>
                    <a:p>
                      <a:pPr indent="0" lvl="0" marL="0" rtl="0" algn="l">
                        <a:lnSpc>
                          <a:spcPct val="75000"/>
                        </a:lnSpc>
                        <a:spcBef>
                          <a:spcPts val="0"/>
                        </a:spcBef>
                        <a:spcAft>
                          <a:spcPts val="0"/>
                        </a:spcAft>
                        <a:buNone/>
                      </a:pPr>
                      <a:r>
                        <a:rPr b="1" lang="en" sz="1100">
                          <a:latin typeface="Karla"/>
                          <a:ea typeface="Karla"/>
                          <a:cs typeface="Karla"/>
                          <a:sym typeface="Karla"/>
                        </a:rPr>
                        <a:t>Algorithm</a:t>
                      </a:r>
                      <a:endParaRPr b="1" sz="11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595959"/>
                      </a:solidFill>
                      <a:prstDash val="solid"/>
                      <a:round/>
                      <a:headEnd len="sm" w="sm" type="none"/>
                      <a:tailEnd len="sm" w="sm" type="none"/>
                    </a:lnB>
                    <a:solidFill>
                      <a:srgbClr val="FFFAE7"/>
                    </a:solidFill>
                  </a:tcPr>
                </a:tc>
              </a:tr>
              <a:tr h="276550">
                <a:tc>
                  <a:txBody>
                    <a:bodyPr/>
                    <a:lstStyle/>
                    <a:p>
                      <a:pPr indent="0" lvl="0" marL="0" rtl="0" algn="l">
                        <a:lnSpc>
                          <a:spcPct val="75000"/>
                        </a:lnSpc>
                        <a:spcBef>
                          <a:spcPts val="0"/>
                        </a:spcBef>
                        <a:spcAft>
                          <a:spcPts val="0"/>
                        </a:spcAft>
                        <a:buNone/>
                      </a:pPr>
                      <a:r>
                        <a:rPr lang="en" sz="900">
                          <a:latin typeface="Karla"/>
                          <a:ea typeface="Karla"/>
                          <a:cs typeface="Karla"/>
                          <a:sym typeface="Karla"/>
                        </a:rPr>
                        <a:t>MARL</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595959"/>
                      </a:solidFill>
                      <a:prstDash val="solid"/>
                      <a:round/>
                      <a:headEnd len="sm" w="sm" type="none"/>
                      <a:tailEnd len="sm" w="sm" type="none"/>
                    </a:lnB>
                    <a:solidFill>
                      <a:srgbClr val="FCE5CD"/>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IPPO (Yu et al., 2022)8</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595959"/>
                      </a:solidFill>
                      <a:prstDash val="solid"/>
                      <a:round/>
                      <a:headEnd len="sm" w="sm" type="none"/>
                      <a:tailEnd len="sm" w="sm" type="none"/>
                    </a:lnB>
                    <a:solidFill>
                      <a:srgbClr val="FCE5CD"/>
                    </a:solidFill>
                  </a:tcPr>
                </a:tc>
              </a:tr>
              <a:tr h="276550">
                <a:tc>
                  <a:txBody>
                    <a:bodyPr/>
                    <a:lstStyle/>
                    <a:p>
                      <a:pPr indent="0" lvl="0" marL="0" rtl="0" algn="l">
                        <a:lnSpc>
                          <a:spcPct val="75000"/>
                        </a:lnSpc>
                        <a:spcBef>
                          <a:spcPts val="0"/>
                        </a:spcBef>
                        <a:spcAft>
                          <a:spcPts val="0"/>
                        </a:spcAft>
                        <a:buNone/>
                      </a:pPr>
                      <a:r>
                        <a:rPr lang="en" sz="900">
                          <a:latin typeface="Karla"/>
                          <a:ea typeface="Karla"/>
                          <a:cs typeface="Karla"/>
                          <a:sym typeface="Karla"/>
                        </a:rPr>
                        <a:t>Ego Agent</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FFF2CC"/>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PPO (Schulman et al., 2017)</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FFF2CC"/>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FFF2CC"/>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LIAM (Papoudakis et al., 2021)</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FFF2CC"/>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595959"/>
                      </a:solidFill>
                      <a:prstDash val="solid"/>
                      <a:round/>
                      <a:headEnd len="sm" w="sm" type="none"/>
                      <a:tailEnd len="sm" w="sm" type="none"/>
                    </a:lnB>
                    <a:solidFill>
                      <a:srgbClr val="FFF2CC"/>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MeLIBA (Zintgraf et al., 2021)</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595959"/>
                      </a:solidFill>
                      <a:prstDash val="solid"/>
                      <a:round/>
                      <a:headEnd len="sm" w="sm" type="none"/>
                      <a:tailEnd len="sm" w="sm" type="none"/>
                    </a:lnB>
                    <a:solidFill>
                      <a:srgbClr val="FFF2CC"/>
                    </a:solidFill>
                  </a:tcPr>
                </a:tc>
              </a:tr>
              <a:tr h="276550">
                <a:tc>
                  <a:txBody>
                    <a:bodyPr/>
                    <a:lstStyle/>
                    <a:p>
                      <a:pPr indent="0" lvl="0" marL="0" rtl="0" algn="l">
                        <a:lnSpc>
                          <a:spcPct val="75000"/>
                        </a:lnSpc>
                        <a:spcBef>
                          <a:spcPts val="0"/>
                        </a:spcBef>
                        <a:spcAft>
                          <a:spcPts val="0"/>
                        </a:spcAft>
                        <a:buNone/>
                      </a:pPr>
                      <a:r>
                        <a:rPr lang="en" sz="900">
                          <a:latin typeface="Karla"/>
                          <a:ea typeface="Karla"/>
                          <a:cs typeface="Karla"/>
                          <a:sym typeface="Karla"/>
                        </a:rPr>
                        <a:t>Teammate Generation</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FCP (Strouse et al., 2021)</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BRDiv (Rahman et al., 2023)</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LBRDiv (Rahman et al., 2024)</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9EAD3"/>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595959"/>
                      </a:solidFill>
                      <a:prstDash val="solid"/>
                      <a:round/>
                      <a:headEnd len="sm" w="sm" type="none"/>
                      <a:tailEnd len="sm" w="sm" type="none"/>
                    </a:lnB>
                    <a:solidFill>
                      <a:srgbClr val="D9EAD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CoMeDI (Sarkar et al., 2023)</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595959"/>
                      </a:solidFill>
                      <a:prstDash val="solid"/>
                      <a:round/>
                      <a:headEnd len="sm" w="sm" type="none"/>
                      <a:tailEnd len="sm" w="sm" type="none"/>
                    </a:lnB>
                    <a:solidFill>
                      <a:srgbClr val="D9EAD3"/>
                    </a:solidFill>
                  </a:tcPr>
                </a:tc>
              </a:tr>
              <a:tr h="276550">
                <a:tc>
                  <a:txBody>
                    <a:bodyPr/>
                    <a:lstStyle/>
                    <a:p>
                      <a:pPr indent="0" lvl="0" marL="0" rtl="0" algn="l">
                        <a:lnSpc>
                          <a:spcPct val="75000"/>
                        </a:lnSpc>
                        <a:spcBef>
                          <a:spcPts val="0"/>
                        </a:spcBef>
                        <a:spcAft>
                          <a:spcPts val="0"/>
                        </a:spcAft>
                        <a:buNone/>
                      </a:pPr>
                      <a:r>
                        <a:rPr lang="en" sz="900">
                          <a:latin typeface="Karla"/>
                          <a:ea typeface="Karla"/>
                          <a:cs typeface="Karla"/>
                          <a:sym typeface="Karla"/>
                        </a:rPr>
                        <a:t>Unified</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COLE (Li et al., 2023)</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595959"/>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r>
              <a:tr h="307275">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c>
                  <a:txBody>
                    <a:bodyPr/>
                    <a:lstStyle/>
                    <a:p>
                      <a:pPr indent="0" lvl="0" marL="0" rtl="0" algn="l">
                        <a:lnSpc>
                          <a:spcPct val="75000"/>
                        </a:lnSpc>
                        <a:spcBef>
                          <a:spcPts val="0"/>
                        </a:spcBef>
                        <a:spcAft>
                          <a:spcPts val="0"/>
                        </a:spcAft>
                        <a:buNone/>
                      </a:pPr>
                      <a:r>
                        <a:rPr lang="en" sz="900">
                          <a:latin typeface="Karla"/>
                          <a:ea typeface="Karla"/>
                          <a:cs typeface="Karla"/>
                          <a:sym typeface="Karla"/>
                        </a:rPr>
                        <a:t>TrajeDi (Lupu et al. 2021)</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r>
              <a:tr h="313550">
                <a:tc>
                  <a:txBody>
                    <a:bodyPr/>
                    <a:lstStyle/>
                    <a:p>
                      <a:pPr indent="0" lvl="0" marL="0" rtl="0" algn="l">
                        <a:lnSpc>
                          <a:spcPct val="75000"/>
                        </a:lnSpc>
                        <a:spcBef>
                          <a:spcPts val="0"/>
                        </a:spcBef>
                        <a:spcAft>
                          <a:spcPts val="0"/>
                        </a:spcAft>
                        <a:buNone/>
                      </a:pPr>
                      <a:r>
                        <a:t/>
                      </a:r>
                      <a:endParaRPr sz="900">
                        <a:latin typeface="Karla"/>
                        <a:ea typeface="Karla"/>
                        <a:cs typeface="Karla"/>
                        <a:sym typeface="Karla"/>
                      </a:endParaRPr>
                    </a:p>
                  </a:txBody>
                  <a:tcPr marT="91425" marB="91425" marR="91425" marL="91425">
                    <a:lnL cap="flat" cmpd="sng" w="19050">
                      <a:solidFill>
                        <a:srgbClr val="595959"/>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c>
                  <a:txBody>
                    <a:bodyPr/>
                    <a:lstStyle/>
                    <a:p>
                      <a:pPr indent="0" lvl="0" marL="0" rtl="0" algn="l">
                        <a:lnSpc>
                          <a:spcPct val="75000"/>
                        </a:lnSpc>
                        <a:spcBef>
                          <a:spcPts val="0"/>
                        </a:spcBef>
                        <a:spcAft>
                          <a:spcPts val="0"/>
                        </a:spcAft>
                        <a:buNone/>
                      </a:pPr>
                      <a:r>
                        <a:rPr lang="en" sz="900">
                          <a:solidFill>
                            <a:srgbClr val="000000"/>
                          </a:solidFill>
                          <a:latin typeface="Karla"/>
                          <a:ea typeface="Karla"/>
                          <a:cs typeface="Karla"/>
                          <a:sym typeface="Karla"/>
                        </a:rPr>
                        <a:t>ROTATE (Wang et al., 2025)</a:t>
                      </a:r>
                      <a:endParaRPr sz="900">
                        <a:latin typeface="Karla"/>
                        <a:ea typeface="Karla"/>
                        <a:cs typeface="Karla"/>
                        <a:sym typeface="Karla"/>
                      </a:endParaRPr>
                    </a:p>
                  </a:txBody>
                  <a:tcPr marT="91425" marB="91425" marR="91425" marL="91425">
                    <a:lnL cap="flat" cmpd="sng" w="19050">
                      <a:solidFill>
                        <a:srgbClr val="9E9E9E"/>
                      </a:solidFill>
                      <a:prstDash val="solid"/>
                      <a:round/>
                      <a:headEnd len="sm" w="sm" type="none"/>
                      <a:tailEnd len="sm" w="sm" type="none"/>
                    </a:lnL>
                    <a:lnR cap="flat" cmpd="sng" w="19050">
                      <a:solidFill>
                        <a:srgbClr val="595959"/>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solidFill>
                      <a:srgbClr val="D0E0E3"/>
                    </a:solidFill>
                  </a:tcPr>
                </a:tc>
              </a:tr>
            </a:tbl>
          </a:graphicData>
        </a:graphic>
      </p:graphicFrame>
      <p:grpSp>
        <p:nvGrpSpPr>
          <p:cNvPr id="1371" name="Google Shape;1371;p81"/>
          <p:cNvGrpSpPr/>
          <p:nvPr/>
        </p:nvGrpSpPr>
        <p:grpSpPr>
          <a:xfrm>
            <a:off x="5110504" y="3116682"/>
            <a:ext cx="2888873" cy="1715609"/>
            <a:chOff x="5397950" y="1322125"/>
            <a:chExt cx="2633190" cy="1563625"/>
          </a:xfrm>
        </p:grpSpPr>
        <p:pic>
          <p:nvPicPr>
            <p:cNvPr id="1372" name="Google Shape;1372;p81" title="fc_env.png"/>
            <p:cNvPicPr preferRelativeResize="0"/>
            <p:nvPr/>
          </p:nvPicPr>
          <p:blipFill rotWithShape="1">
            <a:blip r:embed="rId3">
              <a:alphaModFix/>
            </a:blip>
            <a:srcRect b="11605" l="8641" r="6555" t="10719"/>
            <a:stretch/>
          </p:blipFill>
          <p:spPr>
            <a:xfrm>
              <a:off x="5460532" y="1322125"/>
              <a:ext cx="826605" cy="757073"/>
            </a:xfrm>
            <a:prstGeom prst="rect">
              <a:avLst/>
            </a:prstGeom>
            <a:noFill/>
            <a:ln>
              <a:noFill/>
            </a:ln>
          </p:spPr>
        </p:pic>
        <p:pic>
          <p:nvPicPr>
            <p:cNvPr id="1373" name="Google Shape;1373;p81" title="cor_env.png"/>
            <p:cNvPicPr preferRelativeResize="0"/>
            <p:nvPr/>
          </p:nvPicPr>
          <p:blipFill rotWithShape="1">
            <a:blip r:embed="rId4">
              <a:alphaModFix/>
            </a:blip>
            <a:srcRect b="11596" l="7700" r="13249" t="10734"/>
            <a:stretch/>
          </p:blipFill>
          <p:spPr>
            <a:xfrm>
              <a:off x="6356661" y="1322125"/>
              <a:ext cx="770468" cy="757073"/>
            </a:xfrm>
            <a:prstGeom prst="rect">
              <a:avLst/>
            </a:prstGeom>
            <a:noFill/>
            <a:ln>
              <a:noFill/>
            </a:ln>
          </p:spPr>
        </p:pic>
        <p:pic>
          <p:nvPicPr>
            <p:cNvPr id="1374" name="Google Shape;1374;p81" title="cc_env.png"/>
            <p:cNvPicPr preferRelativeResize="0"/>
            <p:nvPr/>
          </p:nvPicPr>
          <p:blipFill rotWithShape="1">
            <a:blip r:embed="rId5">
              <a:alphaModFix/>
            </a:blip>
            <a:srcRect b="11161" l="8264" r="5744" t="11169"/>
            <a:stretch/>
          </p:blipFill>
          <p:spPr>
            <a:xfrm>
              <a:off x="5397950" y="2128677"/>
              <a:ext cx="1197417" cy="757073"/>
            </a:xfrm>
            <a:prstGeom prst="rect">
              <a:avLst/>
            </a:prstGeom>
            <a:noFill/>
            <a:ln>
              <a:noFill/>
            </a:ln>
          </p:spPr>
        </p:pic>
        <p:pic>
          <p:nvPicPr>
            <p:cNvPr id="1375" name="Google Shape;1375;p81" title="aa_env.png"/>
            <p:cNvPicPr preferRelativeResize="0"/>
            <p:nvPr/>
          </p:nvPicPr>
          <p:blipFill rotWithShape="1">
            <a:blip r:embed="rId6">
              <a:alphaModFix/>
            </a:blip>
            <a:srcRect b="11605" l="6319" r="5924" t="10719"/>
            <a:stretch/>
          </p:blipFill>
          <p:spPr>
            <a:xfrm>
              <a:off x="6686916" y="2128677"/>
              <a:ext cx="1344225" cy="757073"/>
            </a:xfrm>
            <a:prstGeom prst="rect">
              <a:avLst/>
            </a:prstGeom>
            <a:noFill/>
            <a:ln>
              <a:noFill/>
            </a:ln>
          </p:spPr>
        </p:pic>
        <p:pic>
          <p:nvPicPr>
            <p:cNvPr id="1376" name="Google Shape;1376;p81" title="cr_env.png"/>
            <p:cNvPicPr preferRelativeResize="0"/>
            <p:nvPr/>
          </p:nvPicPr>
          <p:blipFill rotWithShape="1">
            <a:blip r:embed="rId7">
              <a:alphaModFix/>
            </a:blip>
            <a:srcRect b="4694" l="9723" r="11232" t="4685"/>
            <a:stretch/>
          </p:blipFill>
          <p:spPr>
            <a:xfrm>
              <a:off x="7196664" y="1322125"/>
              <a:ext cx="770471" cy="757073"/>
            </a:xfrm>
            <a:prstGeom prst="rect">
              <a:avLst/>
            </a:prstGeom>
            <a:noFill/>
            <a:ln>
              <a:noFill/>
            </a:ln>
          </p:spPr>
        </p:pic>
      </p:grpSp>
      <p:pic>
        <p:nvPicPr>
          <p:cNvPr id="1377" name="Google Shape;1377;p81" title="lbf.png"/>
          <p:cNvPicPr preferRelativeResize="0"/>
          <p:nvPr/>
        </p:nvPicPr>
        <p:blipFill>
          <a:blip r:embed="rId8">
            <a:alphaModFix/>
          </a:blip>
          <a:stretch>
            <a:fillRect/>
          </a:stretch>
        </p:blipFill>
        <p:spPr>
          <a:xfrm>
            <a:off x="5583712" y="1475638"/>
            <a:ext cx="1087363" cy="1087362"/>
          </a:xfrm>
          <a:prstGeom prst="rect">
            <a:avLst/>
          </a:prstGeom>
          <a:noFill/>
          <a:ln>
            <a:noFill/>
          </a:ln>
        </p:spPr>
      </p:pic>
      <p:sp>
        <p:nvSpPr>
          <p:cNvPr id="1378" name="Google Shape;1378;p81"/>
          <p:cNvSpPr txBox="1"/>
          <p:nvPr/>
        </p:nvSpPr>
        <p:spPr>
          <a:xfrm>
            <a:off x="4295838" y="1642488"/>
            <a:ext cx="1452600" cy="592800"/>
          </a:xfrm>
          <a:prstGeom prst="rect">
            <a:avLst/>
          </a:prstGeom>
          <a:noFill/>
          <a:ln>
            <a:noFill/>
          </a:ln>
        </p:spPr>
        <p:txBody>
          <a:bodyPr anchorCtr="0" anchor="t" bIns="52375" lIns="52375" spcFirstLastPara="1" rIns="52375" wrap="square" tIns="52375">
            <a:noAutofit/>
          </a:bodyPr>
          <a:lstStyle/>
          <a:p>
            <a:pPr indent="0" lvl="0" marL="0" rtl="0" algn="l">
              <a:spcBef>
                <a:spcPts val="0"/>
              </a:spcBef>
              <a:spcAft>
                <a:spcPts val="0"/>
              </a:spcAft>
              <a:buNone/>
            </a:pPr>
            <a:r>
              <a:rPr b="1" lang="en" sz="1432">
                <a:solidFill>
                  <a:srgbClr val="595959"/>
                </a:solidFill>
              </a:rPr>
              <a:t>Level-Based Foraging </a:t>
            </a:r>
            <a:endParaRPr b="1" sz="1432">
              <a:solidFill>
                <a:srgbClr val="595959"/>
              </a:solidFill>
            </a:endParaRPr>
          </a:p>
          <a:p>
            <a:pPr indent="0" lvl="0" marL="0" rtl="0" algn="l">
              <a:spcBef>
                <a:spcPts val="0"/>
              </a:spcBef>
              <a:spcAft>
                <a:spcPts val="0"/>
              </a:spcAft>
              <a:buNone/>
            </a:pPr>
            <a:r>
              <a:rPr b="1" lang="en" sz="1432">
                <a:solidFill>
                  <a:srgbClr val="595959"/>
                </a:solidFill>
              </a:rPr>
              <a:t>(7x7, 12x12)</a:t>
            </a:r>
            <a:endParaRPr b="1" sz="1432">
              <a:solidFill>
                <a:srgbClr val="595959"/>
              </a:solidFill>
            </a:endParaRPr>
          </a:p>
        </p:txBody>
      </p:sp>
      <p:sp>
        <p:nvSpPr>
          <p:cNvPr id="1379" name="Google Shape;1379;p81"/>
          <p:cNvSpPr txBox="1"/>
          <p:nvPr/>
        </p:nvSpPr>
        <p:spPr>
          <a:xfrm>
            <a:off x="5110494" y="2708584"/>
            <a:ext cx="2307000" cy="326400"/>
          </a:xfrm>
          <a:prstGeom prst="rect">
            <a:avLst/>
          </a:prstGeom>
          <a:noFill/>
          <a:ln>
            <a:noFill/>
          </a:ln>
        </p:spPr>
        <p:txBody>
          <a:bodyPr anchorCtr="0" anchor="t" bIns="52375" lIns="52375" spcFirstLastPara="1" rIns="52375" wrap="square" tIns="52375">
            <a:spAutoFit/>
          </a:bodyPr>
          <a:lstStyle/>
          <a:p>
            <a:pPr indent="0" lvl="0" marL="0" rtl="0" algn="l">
              <a:spcBef>
                <a:spcPts val="0"/>
              </a:spcBef>
              <a:spcAft>
                <a:spcPts val="0"/>
              </a:spcAft>
              <a:buNone/>
            </a:pPr>
            <a:r>
              <a:rPr b="1" lang="en" sz="1432">
                <a:solidFill>
                  <a:srgbClr val="595959"/>
                </a:solidFill>
              </a:rPr>
              <a:t>Overcooked v1</a:t>
            </a:r>
            <a:endParaRPr b="1" sz="1432">
              <a:solidFill>
                <a:srgbClr val="595959"/>
              </a:solidFill>
            </a:endParaRPr>
          </a:p>
        </p:txBody>
      </p:sp>
      <p:pic>
        <p:nvPicPr>
          <p:cNvPr id="1380" name="Google Shape;1380;p81"/>
          <p:cNvPicPr preferRelativeResize="0"/>
          <p:nvPr/>
        </p:nvPicPr>
        <p:blipFill rotWithShape="1">
          <a:blip r:embed="rId9">
            <a:alphaModFix/>
          </a:blip>
          <a:srcRect b="18923" l="0" r="0" t="0"/>
          <a:stretch/>
        </p:blipFill>
        <p:spPr>
          <a:xfrm>
            <a:off x="6950975" y="1830938"/>
            <a:ext cx="1547501" cy="1003083"/>
          </a:xfrm>
          <a:prstGeom prst="rect">
            <a:avLst/>
          </a:prstGeom>
          <a:noFill/>
          <a:ln>
            <a:noFill/>
          </a:ln>
        </p:spPr>
      </p:pic>
      <p:sp>
        <p:nvSpPr>
          <p:cNvPr id="1381" name="Google Shape;1381;p81"/>
          <p:cNvSpPr txBox="1"/>
          <p:nvPr/>
        </p:nvSpPr>
        <p:spPr>
          <a:xfrm>
            <a:off x="6834326" y="1395200"/>
            <a:ext cx="1780800" cy="393600"/>
          </a:xfrm>
          <a:prstGeom prst="rect">
            <a:avLst/>
          </a:prstGeom>
          <a:noFill/>
          <a:ln>
            <a:noFill/>
          </a:ln>
        </p:spPr>
        <p:txBody>
          <a:bodyPr anchorCtr="0" anchor="t" bIns="52375" lIns="52375" spcFirstLastPara="1" rIns="52375" wrap="square" tIns="52375">
            <a:noAutofit/>
          </a:bodyPr>
          <a:lstStyle/>
          <a:p>
            <a:pPr indent="0" lvl="0" marL="0" rtl="0" algn="l">
              <a:spcBef>
                <a:spcPts val="0"/>
              </a:spcBef>
              <a:spcAft>
                <a:spcPts val="0"/>
              </a:spcAft>
              <a:buNone/>
            </a:pPr>
            <a:r>
              <a:rPr b="1" lang="en" sz="1432">
                <a:solidFill>
                  <a:srgbClr val="595959"/>
                </a:solidFill>
              </a:rPr>
              <a:t>Hanabi (Full, Mini)</a:t>
            </a:r>
            <a:endParaRPr b="1" sz="1432">
              <a:solidFill>
                <a:srgbClr val="595959"/>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5" name="Shape 1385"/>
        <p:cNvGrpSpPr/>
        <p:nvPr/>
      </p:nvGrpSpPr>
      <p:grpSpPr>
        <a:xfrm>
          <a:off x="0" y="0"/>
          <a:ext cx="0" cy="0"/>
          <a:chOff x="0" y="0"/>
          <a:chExt cx="0" cy="0"/>
        </a:xfrm>
      </p:grpSpPr>
      <p:sp>
        <p:nvSpPr>
          <p:cNvPr id="1386" name="Google Shape;1386;p8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Library: Speedup from JAX</a:t>
            </a:r>
            <a:endParaRPr b="1"/>
          </a:p>
        </p:txBody>
      </p:sp>
      <p:sp>
        <p:nvSpPr>
          <p:cNvPr id="1387" name="Google Shape;1387;p8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388" name="Google Shape;1388;p82"/>
          <p:cNvGraphicFramePr/>
          <p:nvPr/>
        </p:nvGraphicFramePr>
        <p:xfrm>
          <a:off x="1785725" y="1567123"/>
          <a:ext cx="3000000" cy="3000000"/>
        </p:xfrm>
        <a:graphic>
          <a:graphicData uri="http://schemas.openxmlformats.org/drawingml/2006/table">
            <a:tbl>
              <a:tblPr>
                <a:noFill/>
                <a:tableStyleId>{2BEB2477-DB73-4495-98C1-5565B4ECCE86}</a:tableStyleId>
              </a:tblPr>
              <a:tblGrid>
                <a:gridCol w="1755475"/>
                <a:gridCol w="1370475"/>
                <a:gridCol w="1378475"/>
                <a:gridCol w="1227125"/>
              </a:tblGrid>
              <a:tr h="479475">
                <a:tc>
                  <a:txBody>
                    <a:bodyPr/>
                    <a:lstStyle/>
                    <a:p>
                      <a:pPr indent="0" lvl="0" marL="0" rtl="0" algn="ctr">
                        <a:spcBef>
                          <a:spcPts val="0"/>
                        </a:spcBef>
                        <a:spcAft>
                          <a:spcPts val="0"/>
                        </a:spcAft>
                        <a:buNone/>
                      </a:pPr>
                      <a:r>
                        <a:rPr b="1" lang="en">
                          <a:latin typeface="Karla"/>
                          <a:ea typeface="Karla"/>
                          <a:cs typeface="Karla"/>
                          <a:sym typeface="Karla"/>
                        </a:rPr>
                        <a:t>Algorithm</a:t>
                      </a:r>
                      <a:endParaRPr b="1">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rgbClr val="FFFAE7"/>
                    </a:solidFill>
                  </a:tcPr>
                </a:tc>
                <a:tc>
                  <a:txBody>
                    <a:bodyPr/>
                    <a:lstStyle/>
                    <a:p>
                      <a:pPr indent="0" lvl="0" marL="0" rtl="0" algn="ctr">
                        <a:spcBef>
                          <a:spcPts val="0"/>
                        </a:spcBef>
                        <a:spcAft>
                          <a:spcPts val="0"/>
                        </a:spcAft>
                        <a:buNone/>
                      </a:pPr>
                      <a:r>
                        <a:rPr b="1" lang="en">
                          <a:latin typeface="Karla"/>
                          <a:ea typeface="Karla"/>
                          <a:cs typeface="Karla"/>
                          <a:sym typeface="Karla"/>
                        </a:rPr>
                        <a:t># Seeds</a:t>
                      </a:r>
                      <a:endParaRPr b="1">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rgbClr val="FFFAE7"/>
                    </a:solidFill>
                  </a:tcPr>
                </a:tc>
                <a:tc>
                  <a:txBody>
                    <a:bodyPr/>
                    <a:lstStyle/>
                    <a:p>
                      <a:pPr indent="0" lvl="0" marL="0" rtl="0" algn="ctr">
                        <a:spcBef>
                          <a:spcPts val="0"/>
                        </a:spcBef>
                        <a:spcAft>
                          <a:spcPts val="0"/>
                        </a:spcAft>
                        <a:buNone/>
                      </a:pPr>
                      <a:r>
                        <a:rPr b="1" lang="en">
                          <a:latin typeface="Karla"/>
                          <a:ea typeface="Karla"/>
                          <a:cs typeface="Karla"/>
                          <a:sym typeface="Karla"/>
                        </a:rPr>
                        <a:t>Original </a:t>
                      </a:r>
                      <a:r>
                        <a:rPr b="1" lang="en" sz="700">
                          <a:latin typeface="Karla"/>
                          <a:ea typeface="Karla"/>
                          <a:cs typeface="Karla"/>
                          <a:sym typeface="Karla"/>
                        </a:rPr>
                        <a:t>(Pytorch)</a:t>
                      </a:r>
                      <a:endParaRPr b="1" sz="700">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rgbClr val="FFFAE7"/>
                    </a:solidFill>
                  </a:tcPr>
                </a:tc>
                <a:tc>
                  <a:txBody>
                    <a:bodyPr/>
                    <a:lstStyle/>
                    <a:p>
                      <a:pPr indent="0" lvl="0" marL="0" rtl="0" algn="ctr">
                        <a:spcBef>
                          <a:spcPts val="0"/>
                        </a:spcBef>
                        <a:spcAft>
                          <a:spcPts val="0"/>
                        </a:spcAft>
                        <a:buNone/>
                      </a:pPr>
                      <a:r>
                        <a:rPr b="1" lang="en">
                          <a:latin typeface="Karla"/>
                          <a:ea typeface="Karla"/>
                          <a:cs typeface="Karla"/>
                          <a:sym typeface="Karla"/>
                        </a:rPr>
                        <a:t>JAX</a:t>
                      </a:r>
                      <a:endParaRPr b="1">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lnT cap="flat" cmpd="sng" w="38100">
                      <a:solidFill>
                        <a:srgbClr val="595959"/>
                      </a:solidFill>
                      <a:prstDash val="solid"/>
                      <a:round/>
                      <a:headEnd len="sm" w="sm" type="none"/>
                      <a:tailEnd len="sm" w="sm" type="none"/>
                    </a:lnT>
                    <a:lnB cap="flat" cmpd="sng" w="38100">
                      <a:solidFill>
                        <a:srgbClr val="595959"/>
                      </a:solidFill>
                      <a:prstDash val="solid"/>
                      <a:round/>
                      <a:headEnd len="sm" w="sm" type="none"/>
                      <a:tailEnd len="sm" w="sm" type="none"/>
                    </a:lnB>
                    <a:solidFill>
                      <a:srgbClr val="FFFAE7"/>
                    </a:solidFill>
                  </a:tcPr>
                </a:tc>
              </a:tr>
              <a:tr h="461075">
                <a:tc>
                  <a:txBody>
                    <a:bodyPr/>
                    <a:lstStyle/>
                    <a:p>
                      <a:pPr indent="0" lvl="0" marL="0" rtl="0" algn="ctr">
                        <a:spcBef>
                          <a:spcPts val="0"/>
                        </a:spcBef>
                        <a:spcAft>
                          <a:spcPts val="0"/>
                        </a:spcAft>
                        <a:buNone/>
                      </a:pPr>
                      <a:r>
                        <a:rPr lang="en">
                          <a:latin typeface="Karla"/>
                          <a:ea typeface="Karla"/>
                          <a:cs typeface="Karla"/>
                          <a:sym typeface="Karla"/>
                        </a:rPr>
                        <a:t>LIAM</a:t>
                      </a:r>
                      <a:endParaRPr>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1</a:t>
                      </a:r>
                      <a:endParaRPr>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40m 27s</a:t>
                      </a:r>
                      <a:endParaRPr>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8m 22s</a:t>
                      </a:r>
                      <a:endParaRPr>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lnT cap="flat" cmpd="sng" w="38100">
                      <a:solidFill>
                        <a:srgbClr val="595959"/>
                      </a:solidFill>
                      <a:prstDash val="solid"/>
                      <a:round/>
                      <a:headEnd len="sm" w="sm" type="none"/>
                      <a:tailEnd len="sm" w="sm" type="none"/>
                    </a:lnT>
                    <a:solidFill>
                      <a:srgbClr val="D9EAD3"/>
                    </a:solidFill>
                  </a:tcPr>
                </a:tc>
              </a:tr>
              <a:tr h="461075">
                <a:tc>
                  <a:txBody>
                    <a:bodyPr/>
                    <a:lstStyle/>
                    <a:p>
                      <a:pPr indent="0" lvl="0" marL="0" rtl="0" algn="ctr">
                        <a:spcBef>
                          <a:spcPts val="0"/>
                        </a:spcBef>
                        <a:spcAft>
                          <a:spcPts val="0"/>
                        </a:spcAft>
                        <a:buNone/>
                      </a:pPr>
                      <a:r>
                        <a:rPr lang="en">
                          <a:latin typeface="Karla"/>
                          <a:ea typeface="Karla"/>
                          <a:cs typeface="Karla"/>
                          <a:sym typeface="Karla"/>
                        </a:rPr>
                        <a:t>BRDiv</a:t>
                      </a:r>
                      <a:endParaRPr>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lnB cap="flat" cmpd="sng" w="38100">
                      <a:solidFill>
                        <a:srgbClr val="595959"/>
                      </a:solidFill>
                      <a:prstDash val="solid"/>
                      <a:round/>
                      <a:headEnd len="sm" w="sm" type="none"/>
                      <a:tailEnd len="sm" w="sm" type="none"/>
                    </a:lnB>
                    <a:solidFill>
                      <a:srgbClr val="D0E0E3"/>
                    </a:solidFill>
                  </a:tcPr>
                </a:tc>
                <a:tc>
                  <a:txBody>
                    <a:bodyPr/>
                    <a:lstStyle/>
                    <a:p>
                      <a:pPr indent="0" lvl="0" marL="0" rtl="0" algn="ctr">
                        <a:spcBef>
                          <a:spcPts val="0"/>
                        </a:spcBef>
                        <a:spcAft>
                          <a:spcPts val="0"/>
                        </a:spcAft>
                        <a:buNone/>
                      </a:pPr>
                      <a:r>
                        <a:rPr lang="en">
                          <a:latin typeface="Karla"/>
                          <a:ea typeface="Karla"/>
                          <a:cs typeface="Karla"/>
                          <a:sym typeface="Karla"/>
                        </a:rPr>
                        <a:t>1</a:t>
                      </a:r>
                      <a:endParaRPr>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rgbClr val="D0E0E3"/>
                    </a:solidFill>
                  </a:tcPr>
                </a:tc>
                <a:tc>
                  <a:txBody>
                    <a:bodyPr/>
                    <a:lstStyle/>
                    <a:p>
                      <a:pPr indent="0" lvl="0" marL="0" rtl="0" algn="ctr">
                        <a:spcBef>
                          <a:spcPts val="0"/>
                        </a:spcBef>
                        <a:spcAft>
                          <a:spcPts val="0"/>
                        </a:spcAft>
                        <a:buNone/>
                      </a:pPr>
                      <a:r>
                        <a:rPr lang="en">
                          <a:latin typeface="Karla"/>
                          <a:ea typeface="Karla"/>
                          <a:cs typeface="Karla"/>
                          <a:sym typeface="Karla"/>
                        </a:rPr>
                        <a:t>44m 18s</a:t>
                      </a:r>
                      <a:endParaRPr>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rgbClr val="D0E0E3"/>
                    </a:solidFill>
                  </a:tcPr>
                </a:tc>
                <a:tc>
                  <a:txBody>
                    <a:bodyPr/>
                    <a:lstStyle/>
                    <a:p>
                      <a:pPr indent="0" lvl="0" marL="0" rtl="0" algn="ctr">
                        <a:spcBef>
                          <a:spcPts val="0"/>
                        </a:spcBef>
                        <a:spcAft>
                          <a:spcPts val="0"/>
                        </a:spcAft>
                        <a:buNone/>
                      </a:pPr>
                      <a:r>
                        <a:rPr lang="en">
                          <a:latin typeface="Karla"/>
                          <a:ea typeface="Karla"/>
                          <a:cs typeface="Karla"/>
                          <a:sym typeface="Karla"/>
                        </a:rPr>
                        <a:t>1m 46s</a:t>
                      </a:r>
                      <a:endParaRPr>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lnB cap="flat" cmpd="sng" w="38100">
                      <a:solidFill>
                        <a:srgbClr val="595959"/>
                      </a:solidFill>
                      <a:prstDash val="solid"/>
                      <a:round/>
                      <a:headEnd len="sm" w="sm" type="none"/>
                      <a:tailEnd len="sm" w="sm" type="none"/>
                    </a:lnB>
                    <a:solidFill>
                      <a:srgbClr val="D0E0E3"/>
                    </a:solidFill>
                  </a:tcPr>
                </a:tc>
              </a:tr>
              <a:tr h="461075">
                <a:tc>
                  <a:txBody>
                    <a:bodyPr/>
                    <a:lstStyle/>
                    <a:p>
                      <a:pPr indent="0" lvl="0" marL="0" rtl="0" algn="ctr">
                        <a:spcBef>
                          <a:spcPts val="0"/>
                        </a:spcBef>
                        <a:spcAft>
                          <a:spcPts val="0"/>
                        </a:spcAft>
                        <a:buNone/>
                      </a:pPr>
                      <a:r>
                        <a:rPr lang="en">
                          <a:latin typeface="Karla"/>
                          <a:ea typeface="Karla"/>
                          <a:cs typeface="Karla"/>
                          <a:sym typeface="Karla"/>
                        </a:rPr>
                        <a:t>LIAM</a:t>
                      </a:r>
                      <a:endParaRPr>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3</a:t>
                      </a:r>
                      <a:endParaRPr>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T cap="flat" cmpd="sng" w="38100">
                      <a:solidFill>
                        <a:srgbClr val="595959"/>
                      </a:solidFill>
                      <a:prstDash val="solid"/>
                      <a:round/>
                      <a:headEnd len="sm" w="sm" type="none"/>
                      <a:tailEnd len="sm" w="sm" type="none"/>
                    </a:lnT>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9m 10s</a:t>
                      </a:r>
                      <a:endParaRPr>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lnT cap="flat" cmpd="sng" w="38100">
                      <a:solidFill>
                        <a:srgbClr val="595959"/>
                      </a:solidFill>
                      <a:prstDash val="solid"/>
                      <a:round/>
                      <a:headEnd len="sm" w="sm" type="none"/>
                      <a:tailEnd len="sm" w="sm" type="none"/>
                    </a:lnT>
                    <a:solidFill>
                      <a:srgbClr val="D9EAD3"/>
                    </a:solidFill>
                  </a:tcPr>
                </a:tc>
              </a:tr>
              <a:tr h="461075">
                <a:tc>
                  <a:txBody>
                    <a:bodyPr/>
                    <a:lstStyle/>
                    <a:p>
                      <a:pPr indent="0" lvl="0" marL="0" rtl="0" algn="ctr">
                        <a:spcBef>
                          <a:spcPts val="0"/>
                        </a:spcBef>
                        <a:spcAft>
                          <a:spcPts val="0"/>
                        </a:spcAft>
                        <a:buNone/>
                      </a:pPr>
                      <a:r>
                        <a:rPr lang="en">
                          <a:latin typeface="Karla"/>
                          <a:ea typeface="Karla"/>
                          <a:cs typeface="Karla"/>
                          <a:sym typeface="Karla"/>
                        </a:rPr>
                        <a:t>LIAM</a:t>
                      </a:r>
                      <a:endParaRPr>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10</a:t>
                      </a:r>
                      <a:endParaRPr>
                        <a:latin typeface="Karla"/>
                        <a:ea typeface="Karla"/>
                        <a:cs typeface="Karla"/>
                        <a:sym typeface="Karla"/>
                      </a:endParaRPr>
                    </a:p>
                  </a:txBody>
                  <a:tcPr marT="91425" marB="91425" marR="91425" marL="91425">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12m 17s</a:t>
                      </a:r>
                      <a:endParaRPr>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solidFill>
                      <a:srgbClr val="D9EAD3"/>
                    </a:solidFill>
                  </a:tcPr>
                </a:tc>
              </a:tr>
              <a:tr h="461075">
                <a:tc>
                  <a:txBody>
                    <a:bodyPr/>
                    <a:lstStyle/>
                    <a:p>
                      <a:pPr indent="0" lvl="0" marL="0" rtl="0" algn="ctr">
                        <a:spcBef>
                          <a:spcPts val="0"/>
                        </a:spcBef>
                        <a:spcAft>
                          <a:spcPts val="0"/>
                        </a:spcAft>
                        <a:buNone/>
                      </a:pPr>
                      <a:r>
                        <a:rPr lang="en">
                          <a:latin typeface="Karla"/>
                          <a:ea typeface="Karla"/>
                          <a:cs typeface="Karla"/>
                          <a:sym typeface="Karla"/>
                        </a:rPr>
                        <a:t>LIAM</a:t>
                      </a:r>
                      <a:endParaRPr>
                        <a:latin typeface="Karla"/>
                        <a:ea typeface="Karla"/>
                        <a:cs typeface="Karla"/>
                        <a:sym typeface="Karla"/>
                      </a:endParaRPr>
                    </a:p>
                  </a:txBody>
                  <a:tcPr marT="91425" marB="91425" marR="91425" marL="91425">
                    <a:lnL cap="flat" cmpd="sng" w="38100">
                      <a:solidFill>
                        <a:srgbClr val="595959"/>
                      </a:solidFill>
                      <a:prstDash val="solid"/>
                      <a:round/>
                      <a:headEnd len="sm" w="sm" type="none"/>
                      <a:tailEnd len="sm" w="sm" type="none"/>
                    </a:lnL>
                    <a:lnB cap="flat" cmpd="sng" w="38100">
                      <a:solidFill>
                        <a:srgbClr val="595959"/>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300</a:t>
                      </a:r>
                      <a:endParaRPr>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B cap="flat" cmpd="sng" w="38100">
                      <a:solidFill>
                        <a:srgbClr val="595959"/>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126m</a:t>
                      </a:r>
                      <a:endParaRPr>
                        <a:latin typeface="Karla"/>
                        <a:ea typeface="Karla"/>
                        <a:cs typeface="Karla"/>
                        <a:sym typeface="Karla"/>
                      </a:endParaRPr>
                    </a:p>
                  </a:txBody>
                  <a:tcPr marT="91425" marB="91425" marR="91425" marL="91425">
                    <a:lnR cap="flat" cmpd="sng" w="38100">
                      <a:solidFill>
                        <a:srgbClr val="595959"/>
                      </a:solidFill>
                      <a:prstDash val="solid"/>
                      <a:round/>
                      <a:headEnd len="sm" w="sm" type="none"/>
                      <a:tailEnd len="sm" w="sm" type="none"/>
                    </a:lnR>
                    <a:lnB cap="flat" cmpd="sng" w="38100">
                      <a:solidFill>
                        <a:srgbClr val="595959"/>
                      </a:solidFill>
                      <a:prstDash val="solid"/>
                      <a:round/>
                      <a:headEnd len="sm" w="sm" type="none"/>
                      <a:tailEnd len="sm" w="sm" type="none"/>
                    </a:lnB>
                    <a:solidFill>
                      <a:srgbClr val="D9EAD3"/>
                    </a:solidFill>
                  </a:tcPr>
                </a:tc>
              </a:tr>
            </a:tbl>
          </a:graphicData>
        </a:graphic>
      </p:graphicFrame>
      <p:sp>
        <p:nvSpPr>
          <p:cNvPr id="1389" name="Google Shape;1389;p82"/>
          <p:cNvSpPr txBox="1"/>
          <p:nvPr/>
        </p:nvSpPr>
        <p:spPr>
          <a:xfrm>
            <a:off x="227867" y="3786033"/>
            <a:ext cx="1639800" cy="33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3F3F3F"/>
                </a:solidFill>
                <a:latin typeface="Karla"/>
                <a:ea typeface="Karla"/>
                <a:cs typeface="Karla"/>
                <a:sym typeface="Karla"/>
              </a:rPr>
              <a:t>~95x speedup over original!</a:t>
            </a:r>
            <a:endParaRPr sz="1600">
              <a:solidFill>
                <a:srgbClr val="3F3F3F"/>
              </a:solidFill>
              <a:latin typeface="Karla"/>
              <a:ea typeface="Karla"/>
              <a:cs typeface="Karla"/>
              <a:sym typeface="Karla"/>
            </a:endParaRPr>
          </a:p>
        </p:txBody>
      </p:sp>
      <p:sp>
        <p:nvSpPr>
          <p:cNvPr id="1390" name="Google Shape;1390;p82"/>
          <p:cNvSpPr txBox="1"/>
          <p:nvPr/>
        </p:nvSpPr>
        <p:spPr>
          <a:xfrm>
            <a:off x="192925" y="4778200"/>
            <a:ext cx="6703800" cy="33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rgbClr val="999999"/>
                </a:solidFill>
                <a:latin typeface="Karla"/>
                <a:ea typeface="Karla"/>
                <a:cs typeface="Karla"/>
                <a:sym typeface="Karla"/>
              </a:rPr>
              <a:t>Experiment conducted on Nvidia A6000 GPU with 48gB VRAM</a:t>
            </a:r>
            <a:endParaRPr sz="1200">
              <a:solidFill>
                <a:srgbClr val="999999"/>
              </a:solidFill>
              <a:latin typeface="Karla"/>
              <a:ea typeface="Karla"/>
              <a:cs typeface="Karla"/>
              <a:sym typeface="Karla"/>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4" name="Shape 1394"/>
        <p:cNvGrpSpPr/>
        <p:nvPr/>
      </p:nvGrpSpPr>
      <p:grpSpPr>
        <a:xfrm>
          <a:off x="0" y="0"/>
          <a:ext cx="0" cy="0"/>
          <a:chOff x="0" y="0"/>
          <a:chExt cx="0" cy="0"/>
        </a:xfrm>
      </p:grpSpPr>
      <p:sp>
        <p:nvSpPr>
          <p:cNvPr id="1395" name="Google Shape;1395;p8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Dataset: Diverse Evaluation </a:t>
            </a:r>
            <a:r>
              <a:rPr b="1" lang="en"/>
              <a:t>Teammates</a:t>
            </a:r>
            <a:endParaRPr b="1"/>
          </a:p>
        </p:txBody>
      </p:sp>
      <p:sp>
        <p:nvSpPr>
          <p:cNvPr id="1396" name="Google Shape;1396;p8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397" name="Google Shape;1397;p83"/>
          <p:cNvPicPr preferRelativeResize="0"/>
          <p:nvPr/>
        </p:nvPicPr>
        <p:blipFill>
          <a:blip r:embed="rId3">
            <a:alphaModFix/>
          </a:blip>
          <a:stretch>
            <a:fillRect/>
          </a:stretch>
        </p:blipFill>
        <p:spPr>
          <a:xfrm>
            <a:off x="1741071" y="1847526"/>
            <a:ext cx="1648271" cy="2614926"/>
          </a:xfrm>
          <a:prstGeom prst="rect">
            <a:avLst/>
          </a:prstGeom>
          <a:noFill/>
          <a:ln>
            <a:noFill/>
          </a:ln>
        </p:spPr>
      </p:pic>
      <p:pic>
        <p:nvPicPr>
          <p:cNvPr id="1398" name="Google Shape;1398;p83"/>
          <p:cNvPicPr preferRelativeResize="0"/>
          <p:nvPr/>
        </p:nvPicPr>
        <p:blipFill>
          <a:blip r:embed="rId4">
            <a:alphaModFix/>
          </a:blip>
          <a:stretch>
            <a:fillRect/>
          </a:stretch>
        </p:blipFill>
        <p:spPr>
          <a:xfrm>
            <a:off x="3747860" y="1847526"/>
            <a:ext cx="1648271" cy="2614926"/>
          </a:xfrm>
          <a:prstGeom prst="rect">
            <a:avLst/>
          </a:prstGeom>
          <a:noFill/>
          <a:ln>
            <a:noFill/>
          </a:ln>
        </p:spPr>
      </p:pic>
      <p:pic>
        <p:nvPicPr>
          <p:cNvPr id="1399" name="Google Shape;1399;p83"/>
          <p:cNvPicPr preferRelativeResize="0"/>
          <p:nvPr/>
        </p:nvPicPr>
        <p:blipFill>
          <a:blip r:embed="rId5">
            <a:alphaModFix/>
          </a:blip>
          <a:stretch>
            <a:fillRect/>
          </a:stretch>
        </p:blipFill>
        <p:spPr>
          <a:xfrm>
            <a:off x="5754671" y="1847526"/>
            <a:ext cx="1648271" cy="2614926"/>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7"/>
                                        </p:tgtEl>
                                        <p:attrNameLst>
                                          <p:attrName>style.visibility</p:attrName>
                                        </p:attrNameLst>
                                      </p:cBhvr>
                                      <p:to>
                                        <p:strVal val="visible"/>
                                      </p:to>
                                    </p:set>
                                    <p:animEffect filter="fade" transition="in">
                                      <p:cBhvr>
                                        <p:cTn dur="1000"/>
                                        <p:tgtEl>
                                          <p:spTgt spid="139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8"/>
                                        </p:tgtEl>
                                        <p:attrNameLst>
                                          <p:attrName>style.visibility</p:attrName>
                                        </p:attrNameLst>
                                      </p:cBhvr>
                                      <p:to>
                                        <p:strVal val="visible"/>
                                      </p:to>
                                    </p:set>
                                    <p:animEffect filter="fade" transition="in">
                                      <p:cBhvr>
                                        <p:cTn dur="1500"/>
                                        <p:tgtEl>
                                          <p:spTgt spid="13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99"/>
                                        </p:tgtEl>
                                        <p:attrNameLst>
                                          <p:attrName>style.visibility</p:attrName>
                                        </p:attrNameLst>
                                      </p:cBhvr>
                                      <p:to>
                                        <p:strVal val="visible"/>
                                      </p:to>
                                    </p:set>
                                    <p:animEffect filter="fade" transition="in">
                                      <p:cBhvr>
                                        <p:cTn dur="1000"/>
                                        <p:tgtEl>
                                          <p:spTgt spid="139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3" name="Shape 1403"/>
        <p:cNvGrpSpPr/>
        <p:nvPr/>
      </p:nvGrpSpPr>
      <p:grpSpPr>
        <a:xfrm>
          <a:off x="0" y="0"/>
          <a:ext cx="0" cy="0"/>
          <a:chOff x="0" y="0"/>
          <a:chExt cx="0" cy="0"/>
        </a:xfrm>
      </p:grpSpPr>
      <p:sp>
        <p:nvSpPr>
          <p:cNvPr id="1404" name="Google Shape;1404;p8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05" name="Google Shape;1405;p8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Dataset: Diverse Evaluation </a:t>
            </a:r>
            <a:r>
              <a:rPr b="1" lang="en"/>
              <a:t>Teammates</a:t>
            </a:r>
            <a:endParaRPr b="1"/>
          </a:p>
        </p:txBody>
      </p:sp>
      <p:pic>
        <p:nvPicPr>
          <p:cNvPr descr="overcooked_tsne.png" id="1406" name="Google Shape;1406;p84"/>
          <p:cNvPicPr preferRelativeResize="0"/>
          <p:nvPr/>
        </p:nvPicPr>
        <p:blipFill rotWithShape="1">
          <a:blip r:embed="rId3">
            <a:alphaModFix/>
          </a:blip>
          <a:srcRect b="0" l="0" r="0" t="7843"/>
          <a:stretch/>
        </p:blipFill>
        <p:spPr>
          <a:xfrm>
            <a:off x="4585775" y="1663188"/>
            <a:ext cx="4303331" cy="2554600"/>
          </a:xfrm>
          <a:prstGeom prst="rect">
            <a:avLst/>
          </a:prstGeom>
          <a:noFill/>
          <a:ln>
            <a:noFill/>
          </a:ln>
        </p:spPr>
      </p:pic>
      <p:grpSp>
        <p:nvGrpSpPr>
          <p:cNvPr id="1407" name="Google Shape;1407;p84"/>
          <p:cNvGrpSpPr/>
          <p:nvPr/>
        </p:nvGrpSpPr>
        <p:grpSpPr>
          <a:xfrm>
            <a:off x="422063" y="1400612"/>
            <a:ext cx="4047324" cy="3079775"/>
            <a:chOff x="292525" y="1866100"/>
            <a:chExt cx="4047324" cy="3079775"/>
          </a:xfrm>
        </p:grpSpPr>
        <p:pic>
          <p:nvPicPr>
            <p:cNvPr descr="xp_matrices__overcooked_coord_ring_crossplay_return_heatmap.png" id="1408" name="Google Shape;1408;p84"/>
            <p:cNvPicPr preferRelativeResize="0"/>
            <p:nvPr/>
          </p:nvPicPr>
          <p:blipFill rotWithShape="1">
            <a:blip r:embed="rId4">
              <a:alphaModFix/>
            </a:blip>
            <a:srcRect b="14107" l="9712" r="1596" t="3446"/>
            <a:stretch/>
          </p:blipFill>
          <p:spPr>
            <a:xfrm>
              <a:off x="630900" y="1866100"/>
              <a:ext cx="3708949" cy="2846374"/>
            </a:xfrm>
            <a:prstGeom prst="rect">
              <a:avLst/>
            </a:prstGeom>
            <a:noFill/>
            <a:ln>
              <a:noFill/>
            </a:ln>
          </p:spPr>
        </p:pic>
        <p:sp>
          <p:nvSpPr>
            <p:cNvPr id="1409" name="Google Shape;1409;p84"/>
            <p:cNvSpPr txBox="1"/>
            <p:nvPr/>
          </p:nvSpPr>
          <p:spPr>
            <a:xfrm>
              <a:off x="934175" y="4712475"/>
              <a:ext cx="2787600" cy="23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lvetica Neue"/>
                  <a:ea typeface="Helvetica Neue"/>
                  <a:cs typeface="Helvetica Neue"/>
                  <a:sym typeface="Helvetica Neue"/>
                </a:rPr>
                <a:t>Best Responses</a:t>
              </a:r>
              <a:endParaRPr sz="1200">
                <a:solidFill>
                  <a:schemeClr val="dk1"/>
                </a:solidFill>
                <a:latin typeface="Helvetica Neue"/>
                <a:ea typeface="Helvetica Neue"/>
                <a:cs typeface="Helvetica Neue"/>
                <a:sym typeface="Helvetica Neue"/>
              </a:endParaRPr>
            </a:p>
          </p:txBody>
        </p:sp>
        <p:sp>
          <p:nvSpPr>
            <p:cNvPr id="1410" name="Google Shape;1410;p84"/>
            <p:cNvSpPr txBox="1"/>
            <p:nvPr/>
          </p:nvSpPr>
          <p:spPr>
            <a:xfrm rot="-5400000">
              <a:off x="-984575" y="3290875"/>
              <a:ext cx="2787600" cy="233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dk1"/>
                  </a:solidFill>
                  <a:latin typeface="Helvetica Neue"/>
                  <a:ea typeface="Helvetica Neue"/>
                  <a:cs typeface="Helvetica Neue"/>
                  <a:sym typeface="Helvetica Neue"/>
                </a:rPr>
                <a:t>Teammates</a:t>
              </a:r>
              <a:endParaRPr sz="1200">
                <a:solidFill>
                  <a:schemeClr val="dk1"/>
                </a:solidFill>
                <a:latin typeface="Helvetica Neue"/>
                <a:ea typeface="Helvetica Neue"/>
                <a:cs typeface="Helvetica Neue"/>
                <a:sym typeface="Helvetica Neue"/>
              </a:endParaRPr>
            </a:p>
          </p:txBody>
        </p:sp>
      </p:grpSp>
      <p:sp>
        <p:nvSpPr>
          <p:cNvPr id="1411" name="Google Shape;1411;p84"/>
          <p:cNvSpPr txBox="1"/>
          <p:nvPr/>
        </p:nvSpPr>
        <p:spPr>
          <a:xfrm>
            <a:off x="900275" y="1014538"/>
            <a:ext cx="3090900" cy="256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Helvetica Neue"/>
                <a:ea typeface="Helvetica Neue"/>
                <a:cs typeface="Helvetica Neue"/>
                <a:sym typeface="Helvetica Neue"/>
              </a:rPr>
              <a:t>CROSS-PLAY</a:t>
            </a:r>
            <a:r>
              <a:rPr b="1" lang="en">
                <a:solidFill>
                  <a:schemeClr val="dk2"/>
                </a:solidFill>
                <a:latin typeface="Helvetica Neue"/>
                <a:ea typeface="Helvetica Neue"/>
                <a:cs typeface="Helvetica Neue"/>
                <a:sym typeface="Helvetica Neue"/>
              </a:rPr>
              <a:t> MATRICES</a:t>
            </a:r>
            <a:endParaRPr b="1">
              <a:solidFill>
                <a:schemeClr val="dk2"/>
              </a:solidFill>
              <a:latin typeface="Helvetica Neue"/>
              <a:ea typeface="Helvetica Neue"/>
              <a:cs typeface="Helvetica Neue"/>
              <a:sym typeface="Helvetica Neue"/>
            </a:endParaRPr>
          </a:p>
        </p:txBody>
      </p:sp>
      <p:sp>
        <p:nvSpPr>
          <p:cNvPr id="1412" name="Google Shape;1412;p84"/>
          <p:cNvSpPr txBox="1"/>
          <p:nvPr/>
        </p:nvSpPr>
        <p:spPr>
          <a:xfrm>
            <a:off x="5081250" y="1043749"/>
            <a:ext cx="3035400" cy="45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Helvetica Neue"/>
                <a:ea typeface="Helvetica Neue"/>
                <a:cs typeface="Helvetica Neue"/>
                <a:sym typeface="Helvetica Neue"/>
              </a:rPr>
              <a:t>T-SNE ON CLASSIFIER REPRESENTATIONS</a:t>
            </a:r>
            <a:endParaRPr b="1">
              <a:solidFill>
                <a:schemeClr val="dk2"/>
              </a:solidFill>
              <a:latin typeface="Helvetica Neue"/>
              <a:ea typeface="Helvetica Neue"/>
              <a:cs typeface="Helvetica Neue"/>
              <a:sym typeface="Helvetica Neue"/>
            </a:endParaRPr>
          </a:p>
        </p:txBody>
      </p:sp>
      <p:sp>
        <p:nvSpPr>
          <p:cNvPr id="1413" name="Google Shape;1413;p84"/>
          <p:cNvSpPr txBox="1"/>
          <p:nvPr/>
        </p:nvSpPr>
        <p:spPr>
          <a:xfrm>
            <a:off x="5053500" y="4309588"/>
            <a:ext cx="3090900" cy="300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i="1" lang="en" sz="1200">
                <a:solidFill>
                  <a:schemeClr val="dk2"/>
                </a:solidFill>
                <a:latin typeface="Helvetica Neue"/>
                <a:ea typeface="Helvetica Neue"/>
                <a:cs typeface="Helvetica Neue"/>
                <a:sym typeface="Helvetica Neue"/>
              </a:rPr>
              <a:t>Points correspond to behavior trajectories.</a:t>
            </a:r>
            <a:endParaRPr i="1" sz="1200">
              <a:solidFill>
                <a:schemeClr val="dk2"/>
              </a:solidFill>
              <a:latin typeface="Helvetica Neue"/>
              <a:ea typeface="Helvetica Neue"/>
              <a:cs typeface="Helvetica Neue"/>
              <a:sym typeface="Helvetica Neue"/>
            </a:endParaRPr>
          </a:p>
        </p:txBody>
      </p:sp>
      <p:sp>
        <p:nvSpPr>
          <p:cNvPr id="1414" name="Google Shape;1414;p84"/>
          <p:cNvSpPr/>
          <p:nvPr/>
        </p:nvSpPr>
        <p:spPr>
          <a:xfrm>
            <a:off x="-108000" y="4688650"/>
            <a:ext cx="1593900" cy="516000"/>
          </a:xfrm>
          <a:prstGeom prst="roundRect">
            <a:avLst>
              <a:gd fmla="val 21398"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rgbClr val="888888"/>
                </a:solidFill>
                <a:latin typeface="Helvetica Neue"/>
                <a:ea typeface="Helvetica Neue"/>
                <a:cs typeface="Helvetica Neue"/>
                <a:sym typeface="Helvetica Neue"/>
              </a:rPr>
              <a:t>*Task: Coord Ring</a:t>
            </a:r>
            <a:endParaRPr b="1" sz="800">
              <a:solidFill>
                <a:srgbClr val="888888"/>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8" name="Shape 1418"/>
        <p:cNvGrpSpPr/>
        <p:nvPr/>
      </p:nvGrpSpPr>
      <p:grpSpPr>
        <a:xfrm>
          <a:off x="0" y="0"/>
          <a:ext cx="0" cy="0"/>
          <a:chOff x="0" y="0"/>
          <a:chExt cx="0" cy="0"/>
        </a:xfrm>
      </p:grpSpPr>
      <p:sp>
        <p:nvSpPr>
          <p:cNvPr id="1419" name="Google Shape;1419;p85"/>
          <p:cNvSpPr/>
          <p:nvPr/>
        </p:nvSpPr>
        <p:spPr>
          <a:xfrm>
            <a:off x="457200" y="1190625"/>
            <a:ext cx="3962400" cy="2286000"/>
          </a:xfrm>
          <a:prstGeom prst="roundRect">
            <a:avLst>
              <a:gd fmla="val 5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0" name="Google Shape;1420;p85"/>
          <p:cNvSpPr/>
          <p:nvPr/>
        </p:nvSpPr>
        <p:spPr>
          <a:xfrm>
            <a:off x="457200" y="3667125"/>
            <a:ext cx="8229600" cy="904800"/>
          </a:xfrm>
          <a:prstGeom prst="roundRect">
            <a:avLst>
              <a:gd fmla="val 12631"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1" name="Google Shape;1421;p85"/>
          <p:cNvSpPr/>
          <p:nvPr/>
        </p:nvSpPr>
        <p:spPr>
          <a:xfrm>
            <a:off x="4724400" y="1190625"/>
            <a:ext cx="3962400" cy="2286000"/>
          </a:xfrm>
          <a:prstGeom prst="roundRect">
            <a:avLst>
              <a:gd fmla="val 5000" name="adj"/>
            </a:avLst>
          </a:prstGeom>
          <a:solidFill>
            <a:srgbClr val="FFFFFF"/>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2" name="Google Shape;1422;p85"/>
          <p:cNvSpPr txBox="1"/>
          <p:nvPr>
            <p:ph type="title"/>
          </p:nvPr>
        </p:nvSpPr>
        <p:spPr>
          <a:xfrm>
            <a:off x="357736" y="17480"/>
            <a:ext cx="8229600" cy="857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i="0" lang="en" sz="2600">
                <a:solidFill>
                  <a:srgbClr val="0F172A"/>
                </a:solidFill>
                <a:latin typeface="Helvetica Neue"/>
                <a:ea typeface="Helvetica Neue"/>
                <a:cs typeface="Helvetica Neue"/>
                <a:sym typeface="Helvetica Neue"/>
              </a:rPr>
              <a:t>Benchmark Study: Procedure</a:t>
            </a:r>
            <a:endParaRPr b="1" i="0" sz="2600">
              <a:solidFill>
                <a:srgbClr val="0F172A"/>
              </a:solidFill>
              <a:latin typeface="Helvetica Neue"/>
              <a:ea typeface="Helvetica Neue"/>
              <a:cs typeface="Helvetica Neue"/>
              <a:sym typeface="Helvetica Neue"/>
            </a:endParaRPr>
          </a:p>
        </p:txBody>
      </p:sp>
      <p:sp>
        <p:nvSpPr>
          <p:cNvPr id="1423" name="Google Shape;1423;p8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24" name="Google Shape;1424;p85"/>
          <p:cNvSpPr/>
          <p:nvPr/>
        </p:nvSpPr>
        <p:spPr>
          <a:xfrm>
            <a:off x="685800" y="1409700"/>
            <a:ext cx="857400" cy="247800"/>
          </a:xfrm>
          <a:prstGeom prst="roundRect">
            <a:avLst>
              <a:gd fmla="val 23076"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5" name="Google Shape;1425;p85"/>
          <p:cNvSpPr/>
          <p:nvPr/>
        </p:nvSpPr>
        <p:spPr>
          <a:xfrm>
            <a:off x="4953000" y="1409700"/>
            <a:ext cx="857400" cy="247800"/>
          </a:xfrm>
          <a:prstGeom prst="roundRect">
            <a:avLst>
              <a:gd fmla="val 23076"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426" name="Google Shape;1426;p85"/>
          <p:cNvSpPr txBox="1"/>
          <p:nvPr/>
        </p:nvSpPr>
        <p:spPr>
          <a:xfrm>
            <a:off x="685800" y="1409700"/>
            <a:ext cx="857400" cy="247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900">
                <a:solidFill>
                  <a:srgbClr val="FFFFFF"/>
                </a:solidFill>
                <a:latin typeface="Helvetica Neue"/>
                <a:ea typeface="Helvetica Neue"/>
                <a:cs typeface="Helvetica Neue"/>
                <a:sym typeface="Helvetica Neue"/>
              </a:rPr>
              <a:t>STEP 01</a:t>
            </a:r>
            <a:endParaRPr b="1" i="0" sz="900">
              <a:solidFill>
                <a:srgbClr val="FFFFFF"/>
              </a:solidFill>
              <a:latin typeface="Helvetica Neue"/>
              <a:ea typeface="Helvetica Neue"/>
              <a:cs typeface="Helvetica Neue"/>
              <a:sym typeface="Helvetica Neue"/>
            </a:endParaRPr>
          </a:p>
        </p:txBody>
      </p:sp>
      <p:sp>
        <p:nvSpPr>
          <p:cNvPr id="1427" name="Google Shape;1427;p85"/>
          <p:cNvSpPr txBox="1"/>
          <p:nvPr/>
        </p:nvSpPr>
        <p:spPr>
          <a:xfrm>
            <a:off x="4953000" y="1409700"/>
            <a:ext cx="857400" cy="247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i="0" lang="en" sz="900">
                <a:solidFill>
                  <a:srgbClr val="FFFFFF"/>
                </a:solidFill>
                <a:latin typeface="Helvetica Neue"/>
                <a:ea typeface="Helvetica Neue"/>
                <a:cs typeface="Helvetica Neue"/>
                <a:sym typeface="Helvetica Neue"/>
              </a:rPr>
              <a:t>STEP 02</a:t>
            </a:r>
            <a:endParaRPr b="1" i="0" sz="900">
              <a:solidFill>
                <a:srgbClr val="FFFFFF"/>
              </a:solidFill>
              <a:latin typeface="Helvetica Neue"/>
              <a:ea typeface="Helvetica Neue"/>
              <a:cs typeface="Helvetica Neue"/>
              <a:sym typeface="Helvetica Neue"/>
            </a:endParaRPr>
          </a:p>
        </p:txBody>
      </p:sp>
      <p:sp>
        <p:nvSpPr>
          <p:cNvPr id="1428" name="Google Shape;1428;p85"/>
          <p:cNvSpPr txBox="1"/>
          <p:nvPr/>
        </p:nvSpPr>
        <p:spPr>
          <a:xfrm>
            <a:off x="685800" y="1790700"/>
            <a:ext cx="3505200" cy="14763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600">
                <a:solidFill>
                  <a:srgbClr val="0F172A"/>
                </a:solidFill>
                <a:latin typeface="Helvetica Neue"/>
                <a:ea typeface="Helvetica Neue"/>
                <a:cs typeface="Helvetica Neue"/>
                <a:sym typeface="Helvetica Neue"/>
              </a:rPr>
              <a:t>Hyperparameter Search</a:t>
            </a:r>
            <a:endParaRPr b="1" i="0" sz="1600">
              <a:solidFill>
                <a:srgbClr val="0F172A"/>
              </a:solidFill>
              <a:latin typeface="Helvetica Neue"/>
              <a:ea typeface="Helvetica Neue"/>
              <a:cs typeface="Helvetica Neue"/>
              <a:sym typeface="Helvetica Neue"/>
            </a:endParaRPr>
          </a:p>
          <a:p>
            <a:pPr indent="-317500" lvl="0" marL="457200" rtl="0" algn="l">
              <a:spcBef>
                <a:spcPts val="1200"/>
              </a:spcBef>
              <a:spcAft>
                <a:spcPts val="0"/>
              </a:spcAft>
              <a:buClr>
                <a:srgbClr val="0F172A"/>
              </a:buClr>
              <a:buSzPts val="1400"/>
              <a:buFont typeface="Helvetica Neue"/>
              <a:buChar char="●"/>
            </a:pPr>
            <a:r>
              <a:rPr b="0" i="0" lang="en">
                <a:solidFill>
                  <a:srgbClr val="475569"/>
                </a:solidFill>
                <a:latin typeface="Helvetica Neue"/>
                <a:ea typeface="Helvetica Neue"/>
                <a:cs typeface="Helvetica Neue"/>
                <a:sym typeface="Helvetica Neue"/>
              </a:rPr>
              <a:t>Large-scale hyperparameter search</a:t>
            </a:r>
            <a:r>
              <a:rPr lang="en">
                <a:solidFill>
                  <a:srgbClr val="475569"/>
                </a:solidFill>
                <a:latin typeface="Helvetica Neue"/>
                <a:ea typeface="Helvetica Neue"/>
                <a:cs typeface="Helvetica Neue"/>
                <a:sym typeface="Helvetica Neue"/>
              </a:rPr>
              <a:t> </a:t>
            </a:r>
            <a:r>
              <a:rPr b="0" i="0" lang="en">
                <a:solidFill>
                  <a:srgbClr val="475569"/>
                </a:solidFill>
                <a:latin typeface="Helvetica Neue"/>
                <a:ea typeface="Helvetica Neue"/>
                <a:cs typeface="Helvetica Neue"/>
                <a:sym typeface="Helvetica Neue"/>
              </a:rPr>
              <a:t>(</a:t>
            </a:r>
            <a:r>
              <a:rPr b="1" i="0" lang="en">
                <a:solidFill>
                  <a:srgbClr val="475569"/>
                </a:solidFill>
                <a:latin typeface="Helvetica Neue"/>
                <a:ea typeface="Helvetica Neue"/>
                <a:cs typeface="Helvetica Neue"/>
                <a:sym typeface="Helvetica Neue"/>
              </a:rPr>
              <a:t>140x</a:t>
            </a:r>
            <a:r>
              <a:rPr b="0" i="0" lang="en">
                <a:solidFill>
                  <a:srgbClr val="475569"/>
                </a:solidFill>
                <a:latin typeface="Helvetica Neue"/>
                <a:ea typeface="Helvetica Neue"/>
                <a:cs typeface="Helvetica Neue"/>
                <a:sym typeface="Helvetica Neue"/>
              </a:rPr>
              <a:t> configs)</a:t>
            </a:r>
            <a:endParaRPr b="1" i="0">
              <a:solidFill>
                <a:srgbClr val="0F172A"/>
              </a:solidFill>
              <a:latin typeface="Helvetica Neue"/>
              <a:ea typeface="Helvetica Neue"/>
              <a:cs typeface="Helvetica Neue"/>
              <a:sym typeface="Helvetica Neue"/>
            </a:endParaRPr>
          </a:p>
          <a:p>
            <a:pPr indent="-317500" lvl="0" marL="457200" rtl="0" algn="l">
              <a:spcBef>
                <a:spcPts val="800"/>
              </a:spcBef>
              <a:spcAft>
                <a:spcPts val="0"/>
              </a:spcAft>
              <a:buClr>
                <a:srgbClr val="0F172A"/>
              </a:buClr>
              <a:buSzPts val="1400"/>
              <a:buFont typeface="Helvetica Neue"/>
              <a:buChar char="●"/>
            </a:pPr>
            <a:r>
              <a:rPr b="0" i="0" lang="en">
                <a:solidFill>
                  <a:srgbClr val="475569"/>
                </a:solidFill>
                <a:latin typeface="Helvetica Neue"/>
                <a:ea typeface="Helvetica Neue"/>
                <a:cs typeface="Helvetica Neue"/>
                <a:sym typeface="Helvetica Neue"/>
              </a:rPr>
              <a:t>Best hyperparameter selected by </a:t>
            </a:r>
            <a:r>
              <a:rPr b="1" i="0" lang="en">
                <a:solidFill>
                  <a:srgbClr val="475569"/>
                </a:solidFill>
                <a:latin typeface="Helvetica Neue"/>
                <a:ea typeface="Helvetica Neue"/>
                <a:cs typeface="Helvetica Neue"/>
                <a:sym typeface="Helvetica Neue"/>
              </a:rPr>
              <a:t>mean normalized</a:t>
            </a:r>
            <a:r>
              <a:rPr b="1" lang="en">
                <a:solidFill>
                  <a:srgbClr val="475569"/>
                </a:solidFill>
                <a:latin typeface="Helvetica Neue"/>
                <a:ea typeface="Helvetica Neue"/>
                <a:cs typeface="Helvetica Neue"/>
                <a:sym typeface="Helvetica Neue"/>
              </a:rPr>
              <a:t> return </a:t>
            </a:r>
            <a:r>
              <a:rPr lang="en">
                <a:solidFill>
                  <a:srgbClr val="475569"/>
                </a:solidFill>
                <a:latin typeface="Helvetica Neue"/>
                <a:ea typeface="Helvetica Neue"/>
                <a:cs typeface="Helvetica Neue"/>
                <a:sym typeface="Helvetica Neue"/>
              </a:rPr>
              <a:t>on validation teammates</a:t>
            </a:r>
            <a:endParaRPr i="0">
              <a:solidFill>
                <a:srgbClr val="0F172A"/>
              </a:solidFill>
              <a:latin typeface="Helvetica Neue"/>
              <a:ea typeface="Helvetica Neue"/>
              <a:cs typeface="Helvetica Neue"/>
              <a:sym typeface="Helvetica Neue"/>
            </a:endParaRPr>
          </a:p>
        </p:txBody>
      </p:sp>
      <p:sp>
        <p:nvSpPr>
          <p:cNvPr id="1429" name="Google Shape;1429;p85"/>
          <p:cNvSpPr txBox="1"/>
          <p:nvPr/>
        </p:nvSpPr>
        <p:spPr>
          <a:xfrm>
            <a:off x="4953000" y="1790700"/>
            <a:ext cx="3505200" cy="1476300"/>
          </a:xfrm>
          <a:prstGeom prst="rect">
            <a:avLst/>
          </a:prstGeom>
          <a:solidFill>
            <a:srgbClr val="000000">
              <a:alpha val="0"/>
            </a:srgbClr>
          </a:solidFill>
          <a:ln>
            <a:noFill/>
          </a:ln>
        </p:spPr>
        <p:txBody>
          <a:bodyPr anchorCtr="0" anchor="t" bIns="0" lIns="0" spcFirstLastPara="1" rIns="0" wrap="square" tIns="0">
            <a:noAutofit/>
          </a:bodyPr>
          <a:lstStyle/>
          <a:p>
            <a:pPr indent="0" lvl="0" marL="0" rtl="0" algn="l">
              <a:spcBef>
                <a:spcPts val="0"/>
              </a:spcBef>
              <a:spcAft>
                <a:spcPts val="0"/>
              </a:spcAft>
              <a:buNone/>
            </a:pPr>
            <a:r>
              <a:rPr b="1" i="0" lang="en" sz="1600">
                <a:solidFill>
                  <a:srgbClr val="0F172A"/>
                </a:solidFill>
                <a:latin typeface="Helvetica Neue"/>
                <a:ea typeface="Helvetica Neue"/>
                <a:cs typeface="Helvetica Neue"/>
                <a:sym typeface="Helvetica Neue"/>
              </a:rPr>
              <a:t>Evaluation</a:t>
            </a:r>
            <a:endParaRPr b="1" i="0" sz="1600">
              <a:solidFill>
                <a:srgbClr val="0F172A"/>
              </a:solidFill>
              <a:latin typeface="Helvetica Neue"/>
              <a:ea typeface="Helvetica Neue"/>
              <a:cs typeface="Helvetica Neue"/>
              <a:sym typeface="Helvetica Neue"/>
            </a:endParaRPr>
          </a:p>
          <a:p>
            <a:pPr indent="-317500" lvl="0" marL="457200" rtl="0" algn="l">
              <a:spcBef>
                <a:spcPts val="1200"/>
              </a:spcBef>
              <a:spcAft>
                <a:spcPts val="0"/>
              </a:spcAft>
              <a:buClr>
                <a:srgbClr val="0F172A"/>
              </a:buClr>
              <a:buSzPts val="1400"/>
              <a:buFont typeface="Helvetica Neue"/>
              <a:buChar char="●"/>
            </a:pPr>
            <a:r>
              <a:rPr b="0" i="0" lang="en">
                <a:solidFill>
                  <a:srgbClr val="475569"/>
                </a:solidFill>
                <a:latin typeface="Helvetica Neue"/>
                <a:ea typeface="Helvetica Neue"/>
                <a:cs typeface="Helvetica Neue"/>
                <a:sym typeface="Helvetica Neue"/>
              </a:rPr>
              <a:t>Benchmark all algorithms  on </a:t>
            </a:r>
            <a:r>
              <a:rPr b="1" i="0" lang="en">
                <a:solidFill>
                  <a:srgbClr val="475569"/>
                </a:solidFill>
                <a:latin typeface="Helvetica Neue"/>
                <a:ea typeface="Helvetica Neue"/>
                <a:cs typeface="Helvetica Neue"/>
                <a:sym typeface="Helvetica Neue"/>
              </a:rPr>
              <a:t>JaxAHT</a:t>
            </a:r>
            <a:r>
              <a:rPr b="0" i="0" lang="en">
                <a:solidFill>
                  <a:srgbClr val="475569"/>
                </a:solidFill>
                <a:latin typeface="Helvetica Neue"/>
                <a:ea typeface="Helvetica Neue"/>
                <a:cs typeface="Helvetica Neue"/>
                <a:sym typeface="Helvetica Neue"/>
              </a:rPr>
              <a:t> </a:t>
            </a:r>
            <a:r>
              <a:rPr b="1" i="0" lang="en">
                <a:solidFill>
                  <a:srgbClr val="475569"/>
                </a:solidFill>
                <a:latin typeface="Helvetica Neue"/>
                <a:ea typeface="Helvetica Neue"/>
                <a:cs typeface="Helvetica Neue"/>
                <a:sym typeface="Helvetica Neue"/>
              </a:rPr>
              <a:t>evaluation teammates.</a:t>
            </a:r>
            <a:endParaRPr b="1" i="0">
              <a:solidFill>
                <a:srgbClr val="0F172A"/>
              </a:solidFill>
              <a:latin typeface="Helvetica Neue"/>
              <a:ea typeface="Helvetica Neue"/>
              <a:cs typeface="Helvetica Neue"/>
              <a:sym typeface="Helvetica Neue"/>
            </a:endParaRPr>
          </a:p>
          <a:p>
            <a:pPr indent="-317500" lvl="0" marL="457200" rtl="0" algn="l">
              <a:spcBef>
                <a:spcPts val="800"/>
              </a:spcBef>
              <a:spcAft>
                <a:spcPts val="0"/>
              </a:spcAft>
              <a:buClr>
                <a:srgbClr val="0F172A"/>
              </a:buClr>
              <a:buSzPts val="1400"/>
              <a:buFont typeface="Helvetica Neue"/>
              <a:buChar char="●"/>
            </a:pPr>
            <a:r>
              <a:rPr lang="en">
                <a:solidFill>
                  <a:srgbClr val="475569"/>
                </a:solidFill>
                <a:latin typeface="Helvetica Neue"/>
                <a:ea typeface="Helvetica Neue"/>
                <a:cs typeface="Helvetica Neue"/>
                <a:sym typeface="Helvetica Neue"/>
              </a:rPr>
              <a:t>Algorithms evaluated by</a:t>
            </a:r>
            <a:r>
              <a:rPr b="1" lang="en">
                <a:solidFill>
                  <a:srgbClr val="475569"/>
                </a:solidFill>
                <a:latin typeface="Helvetica Neue"/>
                <a:ea typeface="Helvetica Neue"/>
                <a:cs typeface="Helvetica Neue"/>
                <a:sym typeface="Helvetica Neue"/>
              </a:rPr>
              <a:t> mean normalized return </a:t>
            </a:r>
            <a:endParaRPr i="0">
              <a:solidFill>
                <a:srgbClr val="0F172A"/>
              </a:solidFill>
              <a:latin typeface="Helvetica Neue"/>
              <a:ea typeface="Helvetica Neue"/>
              <a:cs typeface="Helvetica Neue"/>
              <a:sym typeface="Helvetica Neue"/>
            </a:endParaRPr>
          </a:p>
        </p:txBody>
      </p:sp>
      <p:sp>
        <p:nvSpPr>
          <p:cNvPr id="1430" name="Google Shape;1430;p85"/>
          <p:cNvSpPr txBox="1"/>
          <p:nvPr/>
        </p:nvSpPr>
        <p:spPr>
          <a:xfrm>
            <a:off x="685800" y="3790950"/>
            <a:ext cx="7772400" cy="6669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l">
              <a:spcBef>
                <a:spcPts val="0"/>
              </a:spcBef>
              <a:spcAft>
                <a:spcPts val="0"/>
              </a:spcAft>
              <a:buNone/>
            </a:pPr>
            <a:r>
              <a:rPr b="1" i="0" lang="en" sz="1100">
                <a:solidFill>
                  <a:srgbClr val="2563EB"/>
                </a:solidFill>
                <a:latin typeface="Helvetica Neue"/>
                <a:ea typeface="Helvetica Neue"/>
                <a:cs typeface="Helvetica Neue"/>
                <a:sym typeface="Helvetica Neue"/>
              </a:rPr>
              <a:t>EVALUATION TASKS &amp; ENVIRONMENTS:</a:t>
            </a:r>
            <a:endParaRPr b="1" i="0" sz="1100">
              <a:solidFill>
                <a:srgbClr val="2563EB"/>
              </a:solidFill>
              <a:latin typeface="Helvetica Neue"/>
              <a:ea typeface="Helvetica Neue"/>
              <a:cs typeface="Helvetica Neue"/>
              <a:sym typeface="Helvetica Neue"/>
            </a:endParaRPr>
          </a:p>
          <a:p>
            <a:pPr indent="0" lvl="0" marL="0" rtl="0" algn="l">
              <a:spcBef>
                <a:spcPts val="600"/>
              </a:spcBef>
              <a:spcAft>
                <a:spcPts val="0"/>
              </a:spcAft>
              <a:buNone/>
            </a:pPr>
            <a:r>
              <a:rPr b="1" i="0" lang="en" sz="1100">
                <a:solidFill>
                  <a:srgbClr val="334155"/>
                </a:solidFill>
                <a:latin typeface="Helvetica Neue"/>
                <a:ea typeface="Helvetica Neue"/>
                <a:cs typeface="Helvetica Neue"/>
                <a:sym typeface="Helvetica Neue"/>
              </a:rPr>
              <a:t>LBF (7x7 &amp; 12x12)    </a:t>
            </a:r>
            <a:r>
              <a:rPr b="1" i="0" lang="en" sz="1100">
                <a:solidFill>
                  <a:srgbClr val="94A3B8"/>
                </a:solidFill>
                <a:latin typeface="Helvetica Neue"/>
                <a:ea typeface="Helvetica Neue"/>
                <a:cs typeface="Helvetica Neue"/>
                <a:sym typeface="Helvetica Neue"/>
              </a:rPr>
              <a:t>| </a:t>
            </a:r>
            <a:r>
              <a:rPr b="1" i="0" lang="en" sz="1100">
                <a:solidFill>
                  <a:srgbClr val="334155"/>
                </a:solidFill>
                <a:latin typeface="Helvetica Neue"/>
                <a:ea typeface="Helvetica Neue"/>
                <a:cs typeface="Helvetica Neue"/>
                <a:sym typeface="Helvetica Neue"/>
              </a:rPr>
              <a:t> </a:t>
            </a:r>
            <a:r>
              <a:rPr b="1" lang="en" sz="1100">
                <a:solidFill>
                  <a:srgbClr val="334155"/>
                </a:solidFill>
                <a:latin typeface="Helvetica Neue"/>
                <a:ea typeface="Helvetica Neue"/>
                <a:cs typeface="Helvetica Neue"/>
                <a:sym typeface="Helvetica Neue"/>
              </a:rPr>
              <a:t>  </a:t>
            </a:r>
            <a:r>
              <a:rPr b="1" i="0" lang="en" sz="1100">
                <a:solidFill>
                  <a:srgbClr val="334155"/>
                </a:solidFill>
                <a:latin typeface="Helvetica Neue"/>
                <a:ea typeface="Helvetica Neue"/>
                <a:cs typeface="Helvetica Neue"/>
                <a:sym typeface="Helvetica Neue"/>
              </a:rPr>
              <a:t>Mini Hanabi    </a:t>
            </a:r>
            <a:r>
              <a:rPr b="1" i="0" lang="en" sz="1100">
                <a:solidFill>
                  <a:srgbClr val="94A3B8"/>
                </a:solidFill>
                <a:latin typeface="Helvetica Neue"/>
                <a:ea typeface="Helvetica Neue"/>
                <a:cs typeface="Helvetica Neue"/>
                <a:sym typeface="Helvetica Neue"/>
              </a:rPr>
              <a:t>|</a:t>
            </a:r>
            <a:r>
              <a:rPr b="1" lang="en" sz="1100">
                <a:solidFill>
                  <a:srgbClr val="334155"/>
                </a:solidFill>
                <a:latin typeface="Helvetica Neue"/>
                <a:ea typeface="Helvetica Neue"/>
                <a:cs typeface="Helvetica Neue"/>
                <a:sym typeface="Helvetica Neue"/>
              </a:rPr>
              <a:t>    </a:t>
            </a:r>
            <a:r>
              <a:rPr b="1" i="0" lang="en" sz="1100">
                <a:solidFill>
                  <a:srgbClr val="334155"/>
                </a:solidFill>
                <a:latin typeface="Helvetica Neue"/>
                <a:ea typeface="Helvetica Neue"/>
                <a:cs typeface="Helvetica Neue"/>
                <a:sym typeface="Helvetica Neue"/>
              </a:rPr>
              <a:t>Overcooked (Cramped Room &amp; Coord Ring)</a:t>
            </a:r>
            <a:endParaRPr b="1" i="0" sz="1100">
              <a:solidFill>
                <a:srgbClr val="334155"/>
              </a:solidFill>
              <a:latin typeface="Helvetica Neue"/>
              <a:ea typeface="Helvetica Neue"/>
              <a:cs typeface="Helvetica Neue"/>
              <a:sym typeface="Helvetica Neue"/>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4" name="Shape 1434"/>
        <p:cNvGrpSpPr/>
        <p:nvPr/>
      </p:nvGrpSpPr>
      <p:grpSpPr>
        <a:xfrm>
          <a:off x="0" y="0"/>
          <a:ext cx="0" cy="0"/>
          <a:chOff x="0" y="0"/>
          <a:chExt cx="0" cy="0"/>
        </a:xfrm>
      </p:grpSpPr>
      <p:sp>
        <p:nvSpPr>
          <p:cNvPr id="1435" name="Google Shape;1435;p8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36" name="Google Shape;1436;p8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600"/>
              <a:t>Benchmark Study: Ego Agent Algorithms</a:t>
            </a:r>
            <a:endParaRPr b="1" sz="2600"/>
          </a:p>
        </p:txBody>
      </p:sp>
      <p:pic>
        <p:nvPicPr>
          <p:cNvPr descr="all_tasks_ego_with_bc.png" id="1437" name="Google Shape;1437;p86"/>
          <p:cNvPicPr preferRelativeResize="0"/>
          <p:nvPr/>
        </p:nvPicPr>
        <p:blipFill rotWithShape="1">
          <a:blip r:embed="rId3">
            <a:alphaModFix/>
          </a:blip>
          <a:srcRect b="0" l="0" r="0" t="0"/>
          <a:stretch/>
        </p:blipFill>
        <p:spPr>
          <a:xfrm>
            <a:off x="1004228" y="963350"/>
            <a:ext cx="7135527" cy="3268200"/>
          </a:xfrm>
          <a:prstGeom prst="rect">
            <a:avLst/>
          </a:prstGeom>
          <a:noFill/>
          <a:ln>
            <a:noFill/>
          </a:ln>
        </p:spPr>
      </p:pic>
      <p:sp>
        <p:nvSpPr>
          <p:cNvPr id="1438" name="Google Shape;1438;p86"/>
          <p:cNvSpPr txBox="1"/>
          <p:nvPr/>
        </p:nvSpPr>
        <p:spPr>
          <a:xfrm>
            <a:off x="1031875" y="4203608"/>
            <a:ext cx="7080300" cy="680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1800">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rPr b="1" lang="en" sz="1800">
                <a:solidFill>
                  <a:schemeClr val="dk2"/>
                </a:solidFill>
                <a:latin typeface="Helvetica Neue"/>
                <a:ea typeface="Helvetica Neue"/>
                <a:cs typeface="Helvetica Neue"/>
                <a:sym typeface="Helvetica Neue"/>
              </a:rPr>
              <a:t>Finding: </a:t>
            </a:r>
            <a:r>
              <a:rPr lang="en" sz="1800">
                <a:solidFill>
                  <a:schemeClr val="dk2"/>
                </a:solidFill>
                <a:latin typeface="Helvetica Neue"/>
                <a:ea typeface="Helvetica Neue"/>
                <a:cs typeface="Helvetica Neue"/>
                <a:sym typeface="Helvetica Neue"/>
              </a:rPr>
              <a:t>agent modeling is sometimes harmful to generalization</a:t>
            </a:r>
            <a:endParaRPr sz="1800">
              <a:solidFill>
                <a:schemeClr val="dk2"/>
              </a:solidFill>
              <a:latin typeface="Helvetica Neue"/>
              <a:ea typeface="Helvetica Neue"/>
              <a:cs typeface="Helvetica Neue"/>
              <a:sym typeface="Helvetica Neue"/>
            </a:endParaRPr>
          </a:p>
          <a:p>
            <a:pPr indent="0" lvl="0" marL="0" rtl="0" algn="ctr">
              <a:spcBef>
                <a:spcPts val="0"/>
              </a:spcBef>
              <a:spcAft>
                <a:spcPts val="0"/>
              </a:spcAft>
              <a:buNone/>
            </a:pPr>
            <a:r>
              <a:t/>
            </a:r>
            <a:endParaRPr sz="1800">
              <a:solidFill>
                <a:schemeClr val="dk2"/>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8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44" name="Google Shape;1444;p87"/>
          <p:cNvSpPr txBox="1"/>
          <p:nvPr>
            <p:ph type="title"/>
          </p:nvPr>
        </p:nvSpPr>
        <p:spPr>
          <a:xfrm>
            <a:off x="375236" y="183495"/>
            <a:ext cx="8229600" cy="857400"/>
          </a:xfrm>
          <a:prstGeom prst="rect">
            <a:avLst/>
          </a:prstGeom>
        </p:spPr>
        <p:txBody>
          <a:bodyPr anchorCtr="0" anchor="ctr" bIns="45700" lIns="91425" spcFirstLastPara="1" rIns="91425" wrap="square" tIns="45700">
            <a:normAutofit fontScale="90000"/>
          </a:bodyPr>
          <a:lstStyle/>
          <a:p>
            <a:pPr indent="0" lvl="0" marL="0" rtl="0" algn="l">
              <a:spcBef>
                <a:spcPts val="0"/>
              </a:spcBef>
              <a:spcAft>
                <a:spcPts val="0"/>
              </a:spcAft>
              <a:buNone/>
            </a:pPr>
            <a:r>
              <a:rPr b="1" lang="en" sz="2600"/>
              <a:t>Benchmark Study: </a:t>
            </a:r>
            <a:endParaRPr b="1" sz="2600"/>
          </a:p>
          <a:p>
            <a:pPr indent="0" lvl="0" marL="0" rtl="0" algn="l">
              <a:spcBef>
                <a:spcPts val="0"/>
              </a:spcBef>
              <a:spcAft>
                <a:spcPts val="0"/>
              </a:spcAft>
              <a:buNone/>
            </a:pPr>
            <a:r>
              <a:rPr b="1" lang="en" sz="2600"/>
              <a:t>Teammate Generation &amp; Unified Algorithms</a:t>
            </a:r>
            <a:endParaRPr b="1" sz="2600"/>
          </a:p>
        </p:txBody>
      </p:sp>
      <p:pic>
        <p:nvPicPr>
          <p:cNvPr descr="all_tasks_unified_with_bc.png" id="1445" name="Google Shape;1445;p87"/>
          <p:cNvPicPr preferRelativeResize="0"/>
          <p:nvPr/>
        </p:nvPicPr>
        <p:blipFill rotWithShape="1">
          <a:blip r:embed="rId3">
            <a:alphaModFix/>
          </a:blip>
          <a:srcRect b="0" l="0" r="0" t="0"/>
          <a:stretch/>
        </p:blipFill>
        <p:spPr>
          <a:xfrm>
            <a:off x="3394950" y="1252550"/>
            <a:ext cx="5209873" cy="3473249"/>
          </a:xfrm>
          <a:prstGeom prst="rect">
            <a:avLst/>
          </a:prstGeom>
          <a:noFill/>
          <a:ln>
            <a:noFill/>
          </a:ln>
        </p:spPr>
      </p:pic>
      <p:sp>
        <p:nvSpPr>
          <p:cNvPr id="1446" name="Google Shape;1446;p87"/>
          <p:cNvSpPr txBox="1"/>
          <p:nvPr/>
        </p:nvSpPr>
        <p:spPr>
          <a:xfrm>
            <a:off x="4204600" y="4749850"/>
            <a:ext cx="42852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100">
                <a:solidFill>
                  <a:schemeClr val="dk2"/>
                </a:solidFill>
                <a:latin typeface="Helvetica Neue"/>
                <a:ea typeface="Helvetica Neue"/>
                <a:cs typeface="Helvetica Neue"/>
                <a:sym typeface="Helvetica Neue"/>
              </a:rPr>
              <a:t>*Teammate generation algorithms paired with PPO ego agents </a:t>
            </a:r>
            <a:endParaRPr i="1" sz="1100">
              <a:solidFill>
                <a:schemeClr val="dk2"/>
              </a:solidFill>
              <a:latin typeface="Helvetica Neue"/>
              <a:ea typeface="Helvetica Neue"/>
              <a:cs typeface="Helvetica Neue"/>
              <a:sym typeface="Helvetica Neue"/>
            </a:endParaRPr>
          </a:p>
        </p:txBody>
      </p:sp>
      <p:sp>
        <p:nvSpPr>
          <p:cNvPr id="1447" name="Google Shape;1447;p87"/>
          <p:cNvSpPr txBox="1"/>
          <p:nvPr/>
        </p:nvSpPr>
        <p:spPr>
          <a:xfrm>
            <a:off x="6442425" y="1040900"/>
            <a:ext cx="765600" cy="289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rgbClr val="888888"/>
                </a:solidFill>
                <a:latin typeface="Helvetica Neue"/>
                <a:ea typeface="Helvetica Neue"/>
                <a:cs typeface="Helvetica Neue"/>
                <a:sym typeface="Helvetica Neue"/>
              </a:rPr>
              <a:t>Teammate generation</a:t>
            </a:r>
            <a:endParaRPr b="1" sz="800">
              <a:solidFill>
                <a:srgbClr val="888888"/>
              </a:solidFill>
              <a:latin typeface="Helvetica Neue"/>
              <a:ea typeface="Helvetica Neue"/>
              <a:cs typeface="Helvetica Neue"/>
              <a:sym typeface="Helvetica Neue"/>
            </a:endParaRPr>
          </a:p>
        </p:txBody>
      </p:sp>
      <p:sp>
        <p:nvSpPr>
          <p:cNvPr id="1448" name="Google Shape;1448;p87"/>
          <p:cNvSpPr txBox="1"/>
          <p:nvPr/>
        </p:nvSpPr>
        <p:spPr>
          <a:xfrm>
            <a:off x="7434275" y="1144423"/>
            <a:ext cx="634800" cy="25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rgbClr val="888888"/>
                </a:solidFill>
                <a:latin typeface="Helvetica Neue"/>
                <a:ea typeface="Helvetica Neue"/>
                <a:cs typeface="Helvetica Neue"/>
                <a:sym typeface="Helvetica Neue"/>
              </a:rPr>
              <a:t>Unified</a:t>
            </a:r>
            <a:endParaRPr b="1" sz="800">
              <a:solidFill>
                <a:srgbClr val="888888"/>
              </a:solidFill>
              <a:latin typeface="Helvetica Neue"/>
              <a:ea typeface="Helvetica Neue"/>
              <a:cs typeface="Helvetica Neue"/>
              <a:sym typeface="Helvetica Neue"/>
            </a:endParaRPr>
          </a:p>
        </p:txBody>
      </p:sp>
      <p:sp>
        <p:nvSpPr>
          <p:cNvPr id="1449" name="Google Shape;1449;p87"/>
          <p:cNvSpPr txBox="1"/>
          <p:nvPr/>
        </p:nvSpPr>
        <p:spPr>
          <a:xfrm>
            <a:off x="233825" y="2136325"/>
            <a:ext cx="3095100" cy="13023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2"/>
              </a:buClr>
              <a:buSzPts val="1600"/>
              <a:buFont typeface="Helvetica Neue"/>
              <a:buChar char="➔"/>
            </a:pPr>
            <a:r>
              <a:rPr b="1" lang="en" sz="1600">
                <a:solidFill>
                  <a:schemeClr val="dk2"/>
                </a:solidFill>
                <a:latin typeface="Helvetica Neue"/>
                <a:ea typeface="Helvetica Neue"/>
                <a:cs typeface="Helvetica Neue"/>
                <a:sym typeface="Helvetica Neue"/>
              </a:rPr>
              <a:t>Finding 1</a:t>
            </a:r>
            <a:r>
              <a:rPr lang="en" sz="1600">
                <a:solidFill>
                  <a:schemeClr val="dk2"/>
                </a:solidFill>
                <a:latin typeface="Helvetica Neue"/>
                <a:ea typeface="Helvetica Neue"/>
                <a:cs typeface="Helvetica Neue"/>
                <a:sym typeface="Helvetica Neue"/>
              </a:rPr>
              <a:t>: No algorithm performs best</a:t>
            </a:r>
            <a:endParaRPr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Char char="➔"/>
            </a:pPr>
            <a:r>
              <a:rPr b="1" lang="en" sz="1600">
                <a:solidFill>
                  <a:schemeClr val="dk2"/>
                </a:solidFill>
                <a:latin typeface="Helvetica Neue"/>
                <a:ea typeface="Helvetica Neue"/>
                <a:cs typeface="Helvetica Neue"/>
                <a:sym typeface="Helvetica Neue"/>
              </a:rPr>
              <a:t>Finding 1: </a:t>
            </a:r>
            <a:r>
              <a:rPr lang="en" sz="1600">
                <a:solidFill>
                  <a:schemeClr val="dk2"/>
                </a:solidFill>
                <a:latin typeface="Helvetica Neue"/>
                <a:ea typeface="Helvetica Neue"/>
                <a:cs typeface="Helvetica Neue"/>
                <a:sym typeface="Helvetica Neue"/>
              </a:rPr>
              <a:t>TrajeDi surprisingly competitive</a:t>
            </a:r>
            <a:endParaRPr sz="1600">
              <a:solidFill>
                <a:schemeClr val="dk2"/>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53" name="Shape 1453"/>
        <p:cNvGrpSpPr/>
        <p:nvPr/>
      </p:nvGrpSpPr>
      <p:grpSpPr>
        <a:xfrm>
          <a:off x="0" y="0"/>
          <a:ext cx="0" cy="0"/>
          <a:chOff x="0" y="0"/>
          <a:chExt cx="0" cy="0"/>
        </a:xfrm>
      </p:grpSpPr>
      <p:sp>
        <p:nvSpPr>
          <p:cNvPr id="1454" name="Google Shape;1454;p8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600"/>
              <a:t>Finding: U</a:t>
            </a:r>
            <a:r>
              <a:rPr b="1" lang="en" sz="2600"/>
              <a:t>nderestimation of BR Returns</a:t>
            </a:r>
            <a:endParaRPr b="1" sz="2600"/>
          </a:p>
        </p:txBody>
      </p:sp>
      <p:sp>
        <p:nvSpPr>
          <p:cNvPr id="1455" name="Google Shape;1455;p8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bounds_comparison_old.png" id="1456" name="Google Shape;1456;p88"/>
          <p:cNvPicPr preferRelativeResize="0"/>
          <p:nvPr/>
        </p:nvPicPr>
        <p:blipFill rotWithShape="1">
          <a:blip r:embed="rId3">
            <a:alphaModFix/>
          </a:blip>
          <a:srcRect b="0" l="0" r="0" t="7365"/>
          <a:stretch/>
        </p:blipFill>
        <p:spPr>
          <a:xfrm>
            <a:off x="959713" y="1330075"/>
            <a:ext cx="7224574" cy="3389349"/>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0" name="Shape 1460"/>
        <p:cNvGrpSpPr/>
        <p:nvPr/>
      </p:nvGrpSpPr>
      <p:grpSpPr>
        <a:xfrm>
          <a:off x="0" y="0"/>
          <a:ext cx="0" cy="0"/>
          <a:chOff x="0" y="0"/>
          <a:chExt cx="0" cy="0"/>
        </a:xfrm>
      </p:grpSpPr>
      <p:sp>
        <p:nvSpPr>
          <p:cNvPr id="1461" name="Google Shape;1461;p8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JaxAHT: Progress Since Proposal</a:t>
            </a:r>
            <a:endParaRPr b="1"/>
          </a:p>
        </p:txBody>
      </p:sp>
      <p:sp>
        <p:nvSpPr>
          <p:cNvPr id="1462" name="Google Shape;1462;p89"/>
          <p:cNvSpPr txBox="1"/>
          <p:nvPr>
            <p:ph idx="1" type="body"/>
          </p:nvPr>
        </p:nvSpPr>
        <p:spPr>
          <a:xfrm>
            <a:off x="348662" y="2349160"/>
            <a:ext cx="2499000" cy="1808700"/>
          </a:xfrm>
          <a:prstGeom prst="rect">
            <a:avLst/>
          </a:prstGeom>
        </p:spPr>
        <p:txBody>
          <a:bodyPr anchorCtr="0" anchor="t" bIns="45700" lIns="91425" spcFirstLastPara="1" rIns="91425" wrap="square" tIns="45700">
            <a:normAutofit/>
          </a:bodyPr>
          <a:lstStyle/>
          <a:p>
            <a:pPr indent="-317500" lvl="0" marL="457200" rtl="0" algn="l">
              <a:spcBef>
                <a:spcPts val="360"/>
              </a:spcBef>
              <a:spcAft>
                <a:spcPts val="0"/>
              </a:spcAft>
              <a:buSzPts val="1400"/>
              <a:buChar char="●"/>
            </a:pPr>
            <a:r>
              <a:rPr lang="en" sz="1400"/>
              <a:t>New algorithm: </a:t>
            </a:r>
            <a:r>
              <a:rPr lang="en" sz="1400"/>
              <a:t>TrajeDi</a:t>
            </a:r>
            <a:r>
              <a:rPr baseline="30000" lang="en" sz="1400"/>
              <a:t>[1]</a:t>
            </a:r>
            <a:endParaRPr baseline="30000" sz="1400"/>
          </a:p>
          <a:p>
            <a:pPr indent="-317500" lvl="0" marL="457200" rtl="0" algn="l">
              <a:spcBef>
                <a:spcPts val="0"/>
              </a:spcBef>
              <a:spcAft>
                <a:spcPts val="0"/>
              </a:spcAft>
              <a:buSzPts val="1400"/>
              <a:buChar char="●"/>
            </a:pPr>
            <a:r>
              <a:rPr lang="en" sz="1400"/>
              <a:t>New environment: Hanabi</a:t>
            </a:r>
            <a:r>
              <a:rPr baseline="30000" lang="en" sz="1400"/>
              <a:t>[2]</a:t>
            </a:r>
            <a:r>
              <a:rPr lang="en" sz="1400"/>
              <a:t> (mini, full)</a:t>
            </a:r>
            <a:endParaRPr sz="1400"/>
          </a:p>
          <a:p>
            <a:pPr indent="-317500" lvl="0" marL="457200" rtl="0" algn="l">
              <a:spcBef>
                <a:spcPts val="0"/>
              </a:spcBef>
              <a:spcAft>
                <a:spcPts val="0"/>
              </a:spcAft>
              <a:buSzPts val="1400"/>
              <a:buChar char="●"/>
            </a:pPr>
            <a:r>
              <a:rPr lang="en" sz="1400"/>
              <a:t>Extension of some algorithms to N-agent scenarios</a:t>
            </a:r>
            <a:endParaRPr sz="1400"/>
          </a:p>
        </p:txBody>
      </p:sp>
      <p:sp>
        <p:nvSpPr>
          <p:cNvPr id="1463" name="Google Shape;1463;p8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464" name="Google Shape;1464;p89"/>
          <p:cNvSpPr txBox="1"/>
          <p:nvPr>
            <p:ph idx="1" type="body"/>
          </p:nvPr>
        </p:nvSpPr>
        <p:spPr>
          <a:xfrm>
            <a:off x="3259888" y="2404604"/>
            <a:ext cx="2499000" cy="1487400"/>
          </a:xfrm>
          <a:prstGeom prst="rect">
            <a:avLst/>
          </a:prstGeom>
        </p:spPr>
        <p:txBody>
          <a:bodyPr anchorCtr="0" anchor="t" bIns="45700" lIns="91425" spcFirstLastPara="1" rIns="91425" wrap="square" tIns="45700">
            <a:normAutofit lnSpcReduction="10000"/>
          </a:bodyPr>
          <a:lstStyle/>
          <a:p>
            <a:pPr indent="-317500" lvl="0" marL="457200" rtl="0" algn="l">
              <a:spcBef>
                <a:spcPts val="360"/>
              </a:spcBef>
              <a:spcAft>
                <a:spcPts val="0"/>
              </a:spcAft>
              <a:buSzPts val="1400"/>
              <a:buChar char="●"/>
            </a:pPr>
            <a:r>
              <a:rPr lang="en" sz="1400"/>
              <a:t>Teammate  development</a:t>
            </a:r>
            <a:endParaRPr sz="1400"/>
          </a:p>
          <a:p>
            <a:pPr indent="-317500" lvl="0" marL="457200" rtl="0" algn="l">
              <a:spcBef>
                <a:spcPts val="0"/>
              </a:spcBef>
              <a:spcAft>
                <a:spcPts val="0"/>
              </a:spcAft>
              <a:buSzPts val="1400"/>
              <a:buChar char="●"/>
            </a:pPr>
            <a:r>
              <a:rPr lang="en" sz="1400"/>
              <a:t>Diversity validation for developed teammates </a:t>
            </a:r>
            <a:endParaRPr sz="1400"/>
          </a:p>
          <a:p>
            <a:pPr indent="-317500" lvl="0" marL="457200" rtl="0" algn="l">
              <a:spcBef>
                <a:spcPts val="0"/>
              </a:spcBef>
              <a:spcAft>
                <a:spcPts val="0"/>
              </a:spcAft>
              <a:buSzPts val="1400"/>
              <a:buChar char="●"/>
            </a:pPr>
            <a:r>
              <a:rPr lang="en" sz="1400"/>
              <a:t>Human gameplay collection for LBF only</a:t>
            </a:r>
            <a:endParaRPr sz="1400"/>
          </a:p>
        </p:txBody>
      </p:sp>
      <p:sp>
        <p:nvSpPr>
          <p:cNvPr id="1465" name="Google Shape;1465;p89"/>
          <p:cNvSpPr txBox="1"/>
          <p:nvPr>
            <p:ph idx="1" type="body"/>
          </p:nvPr>
        </p:nvSpPr>
        <p:spPr>
          <a:xfrm>
            <a:off x="6062625" y="2337093"/>
            <a:ext cx="2292900" cy="1400700"/>
          </a:xfrm>
          <a:prstGeom prst="rect">
            <a:avLst/>
          </a:prstGeom>
        </p:spPr>
        <p:txBody>
          <a:bodyPr anchorCtr="0" anchor="t" bIns="45700" lIns="91425" spcFirstLastPara="1" rIns="91425" wrap="square" tIns="45700">
            <a:normAutofit/>
          </a:bodyPr>
          <a:lstStyle/>
          <a:p>
            <a:pPr indent="-317500" lvl="0" marL="457200" rtl="0" algn="l">
              <a:spcBef>
                <a:spcPts val="360"/>
              </a:spcBef>
              <a:spcAft>
                <a:spcPts val="0"/>
              </a:spcAft>
              <a:buSzPts val="1400"/>
              <a:buChar char="●"/>
            </a:pPr>
            <a:r>
              <a:rPr lang="en" sz="1400"/>
              <a:t>Hyperparameter study</a:t>
            </a:r>
            <a:endParaRPr sz="1400"/>
          </a:p>
          <a:p>
            <a:pPr indent="-317500" lvl="0" marL="457200" rtl="0" algn="l">
              <a:spcBef>
                <a:spcPts val="0"/>
              </a:spcBef>
              <a:spcAft>
                <a:spcPts val="0"/>
              </a:spcAft>
              <a:buSzPts val="1400"/>
              <a:buChar char="●"/>
            </a:pPr>
            <a:r>
              <a:rPr lang="en" sz="1400"/>
              <a:t>Comparison of all algorithms across all tasks</a:t>
            </a:r>
            <a:endParaRPr sz="1400"/>
          </a:p>
        </p:txBody>
      </p:sp>
      <p:sp>
        <p:nvSpPr>
          <p:cNvPr id="1466" name="Google Shape;1466;p89"/>
          <p:cNvSpPr txBox="1"/>
          <p:nvPr/>
        </p:nvSpPr>
        <p:spPr>
          <a:xfrm>
            <a:off x="242625" y="4582778"/>
            <a:ext cx="7629000" cy="50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3F3F3F"/>
                </a:solidFill>
                <a:latin typeface="Karla"/>
                <a:ea typeface="Karla"/>
                <a:cs typeface="Karla"/>
                <a:sym typeface="Karla"/>
              </a:rPr>
              <a:t>[1] Lupu et al., Trajectory Diversity for Zero-Shot Coordination. ICML 2021.</a:t>
            </a:r>
            <a:endParaRPr sz="1000">
              <a:solidFill>
                <a:srgbClr val="3F3F3F"/>
              </a:solidFill>
              <a:latin typeface="Karla"/>
              <a:ea typeface="Karla"/>
              <a:cs typeface="Karla"/>
              <a:sym typeface="Karla"/>
            </a:endParaRPr>
          </a:p>
          <a:p>
            <a:pPr indent="0" lvl="0" marL="0" rtl="0" algn="l">
              <a:spcBef>
                <a:spcPts val="0"/>
              </a:spcBef>
              <a:spcAft>
                <a:spcPts val="0"/>
              </a:spcAft>
              <a:buNone/>
            </a:pPr>
            <a:r>
              <a:rPr lang="en" sz="1000">
                <a:solidFill>
                  <a:srgbClr val="3F3F3F"/>
                </a:solidFill>
                <a:latin typeface="Karla"/>
                <a:ea typeface="Karla"/>
                <a:cs typeface="Karla"/>
                <a:sym typeface="Karla"/>
              </a:rPr>
              <a:t>[2] Bard et al.,  The Hanabi challenge: A new frontier for AI research. Artificial Intelligence, Vol. 280, 103216. 2020.</a:t>
            </a:r>
            <a:endParaRPr sz="1000">
              <a:solidFill>
                <a:srgbClr val="3F3F3F"/>
              </a:solidFill>
              <a:latin typeface="Karla"/>
              <a:ea typeface="Karla"/>
              <a:cs typeface="Karla"/>
              <a:sym typeface="Karla"/>
            </a:endParaRPr>
          </a:p>
        </p:txBody>
      </p:sp>
      <p:sp>
        <p:nvSpPr>
          <p:cNvPr id="1467" name="Google Shape;1467;p89"/>
          <p:cNvSpPr txBox="1"/>
          <p:nvPr/>
        </p:nvSpPr>
        <p:spPr>
          <a:xfrm>
            <a:off x="7056925" y="2516300"/>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68" name="Google Shape;1468;p89"/>
          <p:cNvSpPr txBox="1"/>
          <p:nvPr/>
        </p:nvSpPr>
        <p:spPr>
          <a:xfrm>
            <a:off x="7056925" y="3262725"/>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69" name="Google Shape;1469;p89"/>
          <p:cNvSpPr txBox="1"/>
          <p:nvPr/>
        </p:nvSpPr>
        <p:spPr>
          <a:xfrm>
            <a:off x="4903675" y="2565538"/>
            <a:ext cx="471000" cy="33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0" name="Google Shape;1470;p89"/>
          <p:cNvSpPr txBox="1"/>
          <p:nvPr/>
        </p:nvSpPr>
        <p:spPr>
          <a:xfrm>
            <a:off x="5564077" y="2987686"/>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1" name="Google Shape;1471;p89"/>
          <p:cNvSpPr txBox="1"/>
          <p:nvPr/>
        </p:nvSpPr>
        <p:spPr>
          <a:xfrm>
            <a:off x="5607770" y="3499775"/>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2" name="Google Shape;1472;p89"/>
          <p:cNvSpPr txBox="1"/>
          <p:nvPr/>
        </p:nvSpPr>
        <p:spPr>
          <a:xfrm>
            <a:off x="1805563" y="3727000"/>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3" name="Google Shape;1473;p89"/>
          <p:cNvSpPr txBox="1"/>
          <p:nvPr/>
        </p:nvSpPr>
        <p:spPr>
          <a:xfrm>
            <a:off x="2485163" y="2996425"/>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4" name="Google Shape;1474;p89"/>
          <p:cNvSpPr txBox="1"/>
          <p:nvPr/>
        </p:nvSpPr>
        <p:spPr>
          <a:xfrm>
            <a:off x="1686113" y="2516300"/>
            <a:ext cx="4710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475" name="Google Shape;1475;p89"/>
          <p:cNvSpPr txBox="1"/>
          <p:nvPr/>
        </p:nvSpPr>
        <p:spPr>
          <a:xfrm>
            <a:off x="466650" y="1555775"/>
            <a:ext cx="23814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Library Development</a:t>
            </a:r>
            <a:endParaRPr b="1" sz="1500">
              <a:solidFill>
                <a:srgbClr val="111827"/>
              </a:solidFill>
              <a:latin typeface="Helvetica Neue"/>
              <a:ea typeface="Helvetica Neue"/>
              <a:cs typeface="Helvetica Neue"/>
              <a:sym typeface="Helvetica Neue"/>
            </a:endParaRPr>
          </a:p>
        </p:txBody>
      </p:sp>
      <p:sp>
        <p:nvSpPr>
          <p:cNvPr id="1476" name="Google Shape;1476;p89"/>
          <p:cNvSpPr txBox="1"/>
          <p:nvPr/>
        </p:nvSpPr>
        <p:spPr>
          <a:xfrm>
            <a:off x="3209850" y="1555775"/>
            <a:ext cx="25719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Evaluation Teammates</a:t>
            </a:r>
            <a:endParaRPr b="1" sz="1500">
              <a:solidFill>
                <a:srgbClr val="111827"/>
              </a:solidFill>
              <a:latin typeface="Helvetica Neue"/>
              <a:ea typeface="Helvetica Neue"/>
              <a:cs typeface="Helvetica Neue"/>
              <a:sym typeface="Helvetica Neue"/>
            </a:endParaRPr>
          </a:p>
        </p:txBody>
      </p:sp>
      <p:sp>
        <p:nvSpPr>
          <p:cNvPr id="1477" name="Google Shape;1477;p89"/>
          <p:cNvSpPr txBox="1"/>
          <p:nvPr/>
        </p:nvSpPr>
        <p:spPr>
          <a:xfrm>
            <a:off x="6105450" y="1555775"/>
            <a:ext cx="25719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Benchmark Study</a:t>
            </a:r>
            <a:endParaRPr b="1" sz="1500">
              <a:solidFill>
                <a:srgbClr val="111827"/>
              </a:solidFill>
              <a:latin typeface="Helvetica Neue"/>
              <a:ea typeface="Helvetica Neue"/>
              <a:cs typeface="Helvetica Neue"/>
              <a:sym typeface="Helvetica Neu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1" name="Shape 1481"/>
        <p:cNvGrpSpPr/>
        <p:nvPr/>
      </p:nvGrpSpPr>
      <p:grpSpPr>
        <a:xfrm>
          <a:off x="0" y="0"/>
          <a:ext cx="0" cy="0"/>
          <a:chOff x="0" y="0"/>
          <a:chExt cx="0" cy="0"/>
        </a:xfrm>
      </p:grpSpPr>
      <p:grpSp>
        <p:nvGrpSpPr>
          <p:cNvPr id="1482" name="Google Shape;1482;p90"/>
          <p:cNvGrpSpPr/>
          <p:nvPr/>
        </p:nvGrpSpPr>
        <p:grpSpPr>
          <a:xfrm>
            <a:off x="466650" y="1555775"/>
            <a:ext cx="2381400" cy="2667000"/>
            <a:chOff x="0" y="0"/>
            <a:chExt cx="2381400" cy="2667000"/>
          </a:xfrm>
        </p:grpSpPr>
        <p:sp>
          <p:nvSpPr>
            <p:cNvPr id="1483" name="Google Shape;1483;p90"/>
            <p:cNvSpPr txBox="1"/>
            <p:nvPr/>
          </p:nvSpPr>
          <p:spPr>
            <a:xfrm>
              <a:off x="0" y="0"/>
              <a:ext cx="23814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Library Development</a:t>
              </a:r>
              <a:endParaRPr b="1" sz="1500">
                <a:solidFill>
                  <a:srgbClr val="111827"/>
                </a:solidFill>
                <a:latin typeface="Helvetica Neue"/>
                <a:ea typeface="Helvetica Neue"/>
                <a:cs typeface="Helvetica Neue"/>
                <a:sym typeface="Helvetica Neue"/>
              </a:endParaRPr>
            </a:p>
          </p:txBody>
        </p:sp>
        <p:grpSp>
          <p:nvGrpSpPr>
            <p:cNvPr id="1484" name="Google Shape;1484;p90"/>
            <p:cNvGrpSpPr/>
            <p:nvPr/>
          </p:nvGrpSpPr>
          <p:grpSpPr>
            <a:xfrm>
              <a:off x="0" y="342900"/>
              <a:ext cx="2381400" cy="685800"/>
              <a:chOff x="0" y="0"/>
              <a:chExt cx="2381400" cy="685800"/>
            </a:xfrm>
          </p:grpSpPr>
          <p:sp>
            <p:nvSpPr>
              <p:cNvPr id="1485" name="Google Shape;1485;p90"/>
              <p:cNvSpPr txBox="1"/>
              <p:nvPr/>
            </p:nvSpPr>
            <p:spPr>
              <a:xfrm>
                <a:off x="0" y="0"/>
                <a:ext cx="23814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Algorithms</a:t>
                </a:r>
                <a:endParaRPr b="0" sz="1200">
                  <a:solidFill>
                    <a:srgbClr val="4B5563"/>
                  </a:solidFill>
                  <a:latin typeface="Helvetica Neue"/>
                  <a:ea typeface="Helvetica Neue"/>
                  <a:cs typeface="Helvetica Neue"/>
                  <a:sym typeface="Helvetica Neue"/>
                </a:endParaRPr>
              </a:p>
            </p:txBody>
          </p:sp>
          <p:grpSp>
            <p:nvGrpSpPr>
              <p:cNvPr id="1486" name="Google Shape;1486;p90"/>
              <p:cNvGrpSpPr/>
              <p:nvPr/>
            </p:nvGrpSpPr>
            <p:grpSpPr>
              <a:xfrm>
                <a:off x="0" y="228600"/>
                <a:ext cx="1524000" cy="457200"/>
                <a:chOff x="0" y="0"/>
                <a:chExt cx="1524000" cy="457200"/>
              </a:xfrm>
            </p:grpSpPr>
            <p:pic>
              <p:nvPicPr>
                <p:cNvPr id="1487" name="Google Shape;1487;p90"/>
                <p:cNvPicPr preferRelativeResize="0"/>
                <p:nvPr/>
              </p:nvPicPr>
              <p:blipFill rotWithShape="1">
                <a:blip r:embed="rId3">
                  <a:alphaModFix/>
                </a:blip>
                <a:srcRect b="10462" l="0" r="0" t="10462"/>
                <a:stretch/>
              </p:blipFill>
              <p:spPr>
                <a:xfrm>
                  <a:off x="0" y="0"/>
                  <a:ext cx="457200" cy="457200"/>
                </a:xfrm>
                <a:prstGeom prst="roundRect">
                  <a:avLst>
                    <a:gd fmla="val 20833" name="adj"/>
                  </a:avLst>
                </a:prstGeom>
                <a:noFill/>
                <a:ln>
                  <a:noFill/>
                </a:ln>
              </p:spPr>
            </p:pic>
            <p:sp>
              <p:nvSpPr>
                <p:cNvPr id="1488" name="Google Shape;1488;p90"/>
                <p:cNvSpPr/>
                <p:nvPr/>
              </p:nvSpPr>
              <p:spPr>
                <a:xfrm>
                  <a:off x="0" y="0"/>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489" name="Google Shape;1489;p90"/>
                <p:cNvPicPr preferRelativeResize="0"/>
                <p:nvPr/>
              </p:nvPicPr>
              <p:blipFill rotWithShape="1">
                <a:blip r:embed="rId4">
                  <a:alphaModFix/>
                </a:blip>
                <a:srcRect b="0" l="0" r="0" t="0"/>
                <a:stretch/>
              </p:blipFill>
              <p:spPr>
                <a:xfrm>
                  <a:off x="533400" y="0"/>
                  <a:ext cx="457200" cy="457200"/>
                </a:xfrm>
                <a:prstGeom prst="roundRect">
                  <a:avLst>
                    <a:gd fmla="val 20833" name="adj"/>
                  </a:avLst>
                </a:prstGeom>
                <a:noFill/>
                <a:ln>
                  <a:noFill/>
                </a:ln>
              </p:spPr>
            </p:pic>
            <p:pic>
              <p:nvPicPr>
                <p:cNvPr id="1490" name="Google Shape;1490;p90"/>
                <p:cNvPicPr preferRelativeResize="0"/>
                <p:nvPr/>
              </p:nvPicPr>
              <p:blipFill rotWithShape="1">
                <a:blip r:embed="rId5">
                  <a:alphaModFix/>
                </a:blip>
                <a:srcRect b="5133" l="0" r="0" t="5133"/>
                <a:stretch/>
              </p:blipFill>
              <p:spPr>
                <a:xfrm>
                  <a:off x="1066800" y="0"/>
                  <a:ext cx="457200" cy="457200"/>
                </a:xfrm>
                <a:prstGeom prst="roundRect">
                  <a:avLst>
                    <a:gd fmla="val 20833" name="adj"/>
                  </a:avLst>
                </a:prstGeom>
                <a:noFill/>
                <a:ln>
                  <a:noFill/>
                </a:ln>
              </p:spPr>
            </p:pic>
          </p:grpSp>
        </p:grpSp>
        <p:grpSp>
          <p:nvGrpSpPr>
            <p:cNvPr id="1491" name="Google Shape;1491;p90"/>
            <p:cNvGrpSpPr/>
            <p:nvPr/>
          </p:nvGrpSpPr>
          <p:grpSpPr>
            <a:xfrm>
              <a:off x="0" y="1162050"/>
              <a:ext cx="2381400" cy="685800"/>
              <a:chOff x="0" y="0"/>
              <a:chExt cx="2381400" cy="685800"/>
            </a:xfrm>
          </p:grpSpPr>
          <p:sp>
            <p:nvSpPr>
              <p:cNvPr id="1492" name="Google Shape;1492;p90"/>
              <p:cNvSpPr txBox="1"/>
              <p:nvPr/>
            </p:nvSpPr>
            <p:spPr>
              <a:xfrm>
                <a:off x="0" y="0"/>
                <a:ext cx="23814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Environments</a:t>
                </a:r>
                <a:endParaRPr b="0" sz="1200">
                  <a:solidFill>
                    <a:srgbClr val="4B5563"/>
                  </a:solidFill>
                  <a:latin typeface="Helvetica Neue"/>
                  <a:ea typeface="Helvetica Neue"/>
                  <a:cs typeface="Helvetica Neue"/>
                  <a:sym typeface="Helvetica Neue"/>
                </a:endParaRPr>
              </a:p>
            </p:txBody>
          </p:sp>
          <p:grpSp>
            <p:nvGrpSpPr>
              <p:cNvPr id="1493" name="Google Shape;1493;p90"/>
              <p:cNvGrpSpPr/>
              <p:nvPr/>
            </p:nvGrpSpPr>
            <p:grpSpPr>
              <a:xfrm>
                <a:off x="0" y="228600"/>
                <a:ext cx="990600" cy="457200"/>
                <a:chOff x="0" y="0"/>
                <a:chExt cx="990600" cy="457200"/>
              </a:xfrm>
            </p:grpSpPr>
            <p:pic>
              <p:nvPicPr>
                <p:cNvPr id="1494" name="Google Shape;1494;p90"/>
                <p:cNvPicPr preferRelativeResize="0"/>
                <p:nvPr/>
              </p:nvPicPr>
              <p:blipFill rotWithShape="1">
                <a:blip r:embed="rId3">
                  <a:alphaModFix/>
                </a:blip>
                <a:srcRect b="10462" l="0" r="0" t="10462"/>
                <a:stretch/>
              </p:blipFill>
              <p:spPr>
                <a:xfrm>
                  <a:off x="0" y="0"/>
                  <a:ext cx="457200" cy="457200"/>
                </a:xfrm>
                <a:prstGeom prst="roundRect">
                  <a:avLst>
                    <a:gd fmla="val 20833" name="adj"/>
                  </a:avLst>
                </a:prstGeom>
                <a:noFill/>
                <a:ln>
                  <a:noFill/>
                </a:ln>
              </p:spPr>
            </p:pic>
            <p:sp>
              <p:nvSpPr>
                <p:cNvPr id="1495" name="Google Shape;1495;p90"/>
                <p:cNvSpPr/>
                <p:nvPr/>
              </p:nvSpPr>
              <p:spPr>
                <a:xfrm>
                  <a:off x="0" y="0"/>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496" name="Google Shape;1496;p90"/>
                <p:cNvPicPr preferRelativeResize="0"/>
                <p:nvPr/>
              </p:nvPicPr>
              <p:blipFill rotWithShape="1">
                <a:blip r:embed="rId6">
                  <a:alphaModFix/>
                </a:blip>
                <a:srcRect b="0" l="16212" r="16212" t="0"/>
                <a:stretch/>
              </p:blipFill>
              <p:spPr>
                <a:xfrm>
                  <a:off x="533400" y="0"/>
                  <a:ext cx="457200" cy="457200"/>
                </a:xfrm>
                <a:prstGeom prst="roundRect">
                  <a:avLst>
                    <a:gd fmla="val 20833" name="adj"/>
                  </a:avLst>
                </a:prstGeom>
                <a:noFill/>
                <a:ln>
                  <a:noFill/>
                </a:ln>
              </p:spPr>
            </p:pic>
          </p:grpSp>
        </p:grpSp>
        <p:grpSp>
          <p:nvGrpSpPr>
            <p:cNvPr id="1497" name="Google Shape;1497;p90"/>
            <p:cNvGrpSpPr/>
            <p:nvPr/>
          </p:nvGrpSpPr>
          <p:grpSpPr>
            <a:xfrm>
              <a:off x="0" y="1981200"/>
              <a:ext cx="2381400" cy="685800"/>
              <a:chOff x="0" y="0"/>
              <a:chExt cx="2381400" cy="685800"/>
            </a:xfrm>
          </p:grpSpPr>
          <p:sp>
            <p:nvSpPr>
              <p:cNvPr id="1498" name="Google Shape;1498;p90"/>
              <p:cNvSpPr txBox="1"/>
              <p:nvPr/>
            </p:nvSpPr>
            <p:spPr>
              <a:xfrm>
                <a:off x="0" y="0"/>
                <a:ext cx="23814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N-Agent Extension</a:t>
                </a:r>
                <a:endParaRPr b="0" sz="1200">
                  <a:solidFill>
                    <a:srgbClr val="4B5563"/>
                  </a:solidFill>
                  <a:latin typeface="Helvetica Neue"/>
                  <a:ea typeface="Helvetica Neue"/>
                  <a:cs typeface="Helvetica Neue"/>
                  <a:sym typeface="Helvetica Neue"/>
                </a:endParaRPr>
              </a:p>
            </p:txBody>
          </p:sp>
          <p:grpSp>
            <p:nvGrpSpPr>
              <p:cNvPr id="1499" name="Google Shape;1499;p90"/>
              <p:cNvGrpSpPr/>
              <p:nvPr/>
            </p:nvGrpSpPr>
            <p:grpSpPr>
              <a:xfrm>
                <a:off x="0" y="228600"/>
                <a:ext cx="457200" cy="457200"/>
                <a:chOff x="0" y="0"/>
                <a:chExt cx="457200" cy="457200"/>
              </a:xfrm>
            </p:grpSpPr>
            <p:pic>
              <p:nvPicPr>
                <p:cNvPr id="1500" name="Google Shape;1500;p90"/>
                <p:cNvPicPr preferRelativeResize="0"/>
                <p:nvPr/>
              </p:nvPicPr>
              <p:blipFill rotWithShape="1">
                <a:blip r:embed="rId7">
                  <a:alphaModFix/>
                </a:blip>
                <a:srcRect b="10462" l="0" r="0" t="10462"/>
                <a:stretch/>
              </p:blipFill>
              <p:spPr>
                <a:xfrm>
                  <a:off x="0" y="0"/>
                  <a:ext cx="457200" cy="457200"/>
                </a:xfrm>
                <a:prstGeom prst="roundRect">
                  <a:avLst>
                    <a:gd fmla="val 20833" name="adj"/>
                  </a:avLst>
                </a:prstGeom>
                <a:noFill/>
                <a:ln>
                  <a:noFill/>
                </a:ln>
              </p:spPr>
            </p:pic>
            <p:sp>
              <p:nvSpPr>
                <p:cNvPr id="1501" name="Google Shape;1501;p90"/>
                <p:cNvSpPr/>
                <p:nvPr/>
              </p:nvSpPr>
              <p:spPr>
                <a:xfrm>
                  <a:off x="0" y="0"/>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grpSp>
      <p:grpSp>
        <p:nvGrpSpPr>
          <p:cNvPr id="1502" name="Google Shape;1502;p90"/>
          <p:cNvGrpSpPr/>
          <p:nvPr/>
        </p:nvGrpSpPr>
        <p:grpSpPr>
          <a:xfrm>
            <a:off x="3209850" y="1555775"/>
            <a:ext cx="2571900" cy="2667000"/>
            <a:chOff x="0" y="0"/>
            <a:chExt cx="2571900" cy="2667000"/>
          </a:xfrm>
        </p:grpSpPr>
        <p:sp>
          <p:nvSpPr>
            <p:cNvPr id="1503" name="Google Shape;1503;p90"/>
            <p:cNvSpPr txBox="1"/>
            <p:nvPr/>
          </p:nvSpPr>
          <p:spPr>
            <a:xfrm>
              <a:off x="0" y="0"/>
              <a:ext cx="25719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Evaluation Teammates</a:t>
              </a:r>
              <a:endParaRPr b="1" sz="1500">
                <a:solidFill>
                  <a:srgbClr val="111827"/>
                </a:solidFill>
                <a:latin typeface="Helvetica Neue"/>
                <a:ea typeface="Helvetica Neue"/>
                <a:cs typeface="Helvetica Neue"/>
                <a:sym typeface="Helvetica Neue"/>
              </a:endParaRPr>
            </a:p>
          </p:txBody>
        </p:sp>
        <p:grpSp>
          <p:nvGrpSpPr>
            <p:cNvPr id="1504" name="Google Shape;1504;p90"/>
            <p:cNvGrpSpPr/>
            <p:nvPr/>
          </p:nvGrpSpPr>
          <p:grpSpPr>
            <a:xfrm>
              <a:off x="0" y="342900"/>
              <a:ext cx="2571900" cy="685800"/>
              <a:chOff x="0" y="0"/>
              <a:chExt cx="2571900" cy="685800"/>
            </a:xfrm>
          </p:grpSpPr>
          <p:sp>
            <p:nvSpPr>
              <p:cNvPr id="1505" name="Google Shape;1505;p90"/>
              <p:cNvSpPr txBox="1"/>
              <p:nvPr/>
            </p:nvSpPr>
            <p:spPr>
              <a:xfrm>
                <a:off x="0" y="0"/>
                <a:ext cx="2571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Teammate development</a:t>
                </a:r>
                <a:endParaRPr b="0" sz="1200">
                  <a:solidFill>
                    <a:srgbClr val="4B5563"/>
                  </a:solidFill>
                  <a:latin typeface="Helvetica Neue"/>
                  <a:ea typeface="Helvetica Neue"/>
                  <a:cs typeface="Helvetica Neue"/>
                  <a:sym typeface="Helvetica Neue"/>
                </a:endParaRPr>
              </a:p>
            </p:txBody>
          </p:sp>
          <p:grpSp>
            <p:nvGrpSpPr>
              <p:cNvPr id="1506" name="Google Shape;1506;p90"/>
              <p:cNvGrpSpPr/>
              <p:nvPr/>
            </p:nvGrpSpPr>
            <p:grpSpPr>
              <a:xfrm>
                <a:off x="0" y="228600"/>
                <a:ext cx="1524000" cy="457200"/>
                <a:chOff x="0" y="0"/>
                <a:chExt cx="1524000" cy="457200"/>
              </a:xfrm>
            </p:grpSpPr>
            <p:pic>
              <p:nvPicPr>
                <p:cNvPr id="1507" name="Google Shape;1507;p90"/>
                <p:cNvPicPr preferRelativeResize="0"/>
                <p:nvPr/>
              </p:nvPicPr>
              <p:blipFill rotWithShape="1">
                <a:blip r:embed="rId3">
                  <a:alphaModFix/>
                </a:blip>
                <a:srcRect b="10462" l="0" r="0" t="10462"/>
                <a:stretch/>
              </p:blipFill>
              <p:spPr>
                <a:xfrm>
                  <a:off x="0" y="0"/>
                  <a:ext cx="457200" cy="457200"/>
                </a:xfrm>
                <a:prstGeom prst="roundRect">
                  <a:avLst>
                    <a:gd fmla="val 20833" name="adj"/>
                  </a:avLst>
                </a:prstGeom>
                <a:noFill/>
                <a:ln>
                  <a:noFill/>
                </a:ln>
              </p:spPr>
            </p:pic>
            <p:sp>
              <p:nvSpPr>
                <p:cNvPr id="1508" name="Google Shape;1508;p90"/>
                <p:cNvSpPr/>
                <p:nvPr/>
              </p:nvSpPr>
              <p:spPr>
                <a:xfrm>
                  <a:off x="0" y="0"/>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509" name="Google Shape;1509;p90"/>
                <p:cNvPicPr preferRelativeResize="0"/>
                <p:nvPr/>
              </p:nvPicPr>
              <p:blipFill rotWithShape="1">
                <a:blip r:embed="rId8">
                  <a:alphaModFix/>
                </a:blip>
                <a:srcRect b="0" l="0" r="0" t="0"/>
                <a:stretch/>
              </p:blipFill>
              <p:spPr>
                <a:xfrm>
                  <a:off x="533400" y="0"/>
                  <a:ext cx="457200" cy="457200"/>
                </a:xfrm>
                <a:prstGeom prst="roundRect">
                  <a:avLst>
                    <a:gd fmla="val 20833" name="adj"/>
                  </a:avLst>
                </a:prstGeom>
                <a:noFill/>
                <a:ln>
                  <a:noFill/>
                </a:ln>
              </p:spPr>
            </p:pic>
            <p:pic>
              <p:nvPicPr>
                <p:cNvPr id="1510" name="Google Shape;1510;p90"/>
                <p:cNvPicPr preferRelativeResize="0"/>
                <p:nvPr/>
              </p:nvPicPr>
              <p:blipFill rotWithShape="1">
                <a:blip r:embed="rId6">
                  <a:alphaModFix/>
                </a:blip>
                <a:srcRect b="0" l="16212" r="16212" t="0"/>
                <a:stretch/>
              </p:blipFill>
              <p:spPr>
                <a:xfrm>
                  <a:off x="1066800" y="0"/>
                  <a:ext cx="457200" cy="457200"/>
                </a:xfrm>
                <a:prstGeom prst="roundRect">
                  <a:avLst>
                    <a:gd fmla="val 20833" name="adj"/>
                  </a:avLst>
                </a:prstGeom>
                <a:noFill/>
                <a:ln>
                  <a:noFill/>
                </a:ln>
              </p:spPr>
            </p:pic>
          </p:grpSp>
        </p:grpSp>
        <p:grpSp>
          <p:nvGrpSpPr>
            <p:cNvPr id="1511" name="Google Shape;1511;p90"/>
            <p:cNvGrpSpPr/>
            <p:nvPr/>
          </p:nvGrpSpPr>
          <p:grpSpPr>
            <a:xfrm>
              <a:off x="0" y="1162050"/>
              <a:ext cx="2571900" cy="685800"/>
              <a:chOff x="0" y="0"/>
              <a:chExt cx="2571900" cy="685800"/>
            </a:xfrm>
          </p:grpSpPr>
          <p:sp>
            <p:nvSpPr>
              <p:cNvPr id="1512" name="Google Shape;1512;p90"/>
              <p:cNvSpPr txBox="1"/>
              <p:nvPr/>
            </p:nvSpPr>
            <p:spPr>
              <a:xfrm>
                <a:off x="0" y="0"/>
                <a:ext cx="2571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Diversity validation</a:t>
                </a:r>
                <a:endParaRPr b="0" sz="1200">
                  <a:solidFill>
                    <a:srgbClr val="4B5563"/>
                  </a:solidFill>
                  <a:latin typeface="Helvetica Neue"/>
                  <a:ea typeface="Helvetica Neue"/>
                  <a:cs typeface="Helvetica Neue"/>
                  <a:sym typeface="Helvetica Neue"/>
                </a:endParaRPr>
              </a:p>
            </p:txBody>
          </p:sp>
          <p:grpSp>
            <p:nvGrpSpPr>
              <p:cNvPr id="1513" name="Google Shape;1513;p90"/>
              <p:cNvGrpSpPr/>
              <p:nvPr/>
            </p:nvGrpSpPr>
            <p:grpSpPr>
              <a:xfrm>
                <a:off x="0" y="228600"/>
                <a:ext cx="1524000" cy="457200"/>
                <a:chOff x="0" y="0"/>
                <a:chExt cx="1524000" cy="457200"/>
              </a:xfrm>
            </p:grpSpPr>
            <p:pic>
              <p:nvPicPr>
                <p:cNvPr id="1514" name="Google Shape;1514;p90"/>
                <p:cNvPicPr preferRelativeResize="0"/>
                <p:nvPr/>
              </p:nvPicPr>
              <p:blipFill rotWithShape="1">
                <a:blip r:embed="rId8">
                  <a:alphaModFix/>
                </a:blip>
                <a:srcRect b="0" l="0" r="0" t="0"/>
                <a:stretch/>
              </p:blipFill>
              <p:spPr>
                <a:xfrm>
                  <a:off x="0" y="0"/>
                  <a:ext cx="457200" cy="457200"/>
                </a:xfrm>
                <a:prstGeom prst="roundRect">
                  <a:avLst>
                    <a:gd fmla="val 20833" name="adj"/>
                  </a:avLst>
                </a:prstGeom>
                <a:noFill/>
                <a:ln>
                  <a:noFill/>
                </a:ln>
              </p:spPr>
            </p:pic>
            <p:pic>
              <p:nvPicPr>
                <p:cNvPr id="1515" name="Google Shape;1515;p90"/>
                <p:cNvPicPr preferRelativeResize="0"/>
                <p:nvPr/>
              </p:nvPicPr>
              <p:blipFill rotWithShape="1">
                <a:blip r:embed="rId9">
                  <a:alphaModFix/>
                </a:blip>
                <a:srcRect b="13155" l="0" r="0" t="13148"/>
                <a:stretch/>
              </p:blipFill>
              <p:spPr>
                <a:xfrm>
                  <a:off x="533400" y="0"/>
                  <a:ext cx="457200" cy="457200"/>
                </a:xfrm>
                <a:prstGeom prst="roundRect">
                  <a:avLst>
                    <a:gd fmla="val 20833" name="adj"/>
                  </a:avLst>
                </a:prstGeom>
                <a:noFill/>
                <a:ln>
                  <a:noFill/>
                </a:ln>
              </p:spPr>
            </p:pic>
            <p:pic>
              <p:nvPicPr>
                <p:cNvPr id="1516" name="Google Shape;1516;p90"/>
                <p:cNvPicPr preferRelativeResize="0"/>
                <p:nvPr/>
              </p:nvPicPr>
              <p:blipFill rotWithShape="1">
                <a:blip r:embed="rId10">
                  <a:alphaModFix/>
                </a:blip>
                <a:srcRect b="0" l="397" r="407" t="0"/>
                <a:stretch/>
              </p:blipFill>
              <p:spPr>
                <a:xfrm>
                  <a:off x="1066800" y="0"/>
                  <a:ext cx="457200" cy="457200"/>
                </a:xfrm>
                <a:prstGeom prst="roundRect">
                  <a:avLst>
                    <a:gd fmla="val 20833" name="adj"/>
                  </a:avLst>
                </a:prstGeom>
                <a:noFill/>
                <a:ln>
                  <a:noFill/>
                </a:ln>
              </p:spPr>
            </p:pic>
          </p:grpSp>
        </p:grpSp>
        <p:grpSp>
          <p:nvGrpSpPr>
            <p:cNvPr id="1517" name="Google Shape;1517;p90"/>
            <p:cNvGrpSpPr/>
            <p:nvPr/>
          </p:nvGrpSpPr>
          <p:grpSpPr>
            <a:xfrm>
              <a:off x="0" y="1981200"/>
              <a:ext cx="2571900" cy="685800"/>
              <a:chOff x="0" y="0"/>
              <a:chExt cx="2571900" cy="685800"/>
            </a:xfrm>
          </p:grpSpPr>
          <p:sp>
            <p:nvSpPr>
              <p:cNvPr id="1518" name="Google Shape;1518;p90"/>
              <p:cNvSpPr txBox="1"/>
              <p:nvPr/>
            </p:nvSpPr>
            <p:spPr>
              <a:xfrm>
                <a:off x="0" y="0"/>
                <a:ext cx="2571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Human gameplay collection</a:t>
                </a:r>
                <a:endParaRPr b="0" sz="1200">
                  <a:solidFill>
                    <a:srgbClr val="4B5563"/>
                  </a:solidFill>
                  <a:latin typeface="Helvetica Neue"/>
                  <a:ea typeface="Helvetica Neue"/>
                  <a:cs typeface="Helvetica Neue"/>
                  <a:sym typeface="Helvetica Neue"/>
                </a:endParaRPr>
              </a:p>
            </p:txBody>
          </p:sp>
          <p:grpSp>
            <p:nvGrpSpPr>
              <p:cNvPr id="1519" name="Google Shape;1519;p90"/>
              <p:cNvGrpSpPr/>
              <p:nvPr/>
            </p:nvGrpSpPr>
            <p:grpSpPr>
              <a:xfrm>
                <a:off x="0" y="228600"/>
                <a:ext cx="2362200" cy="457200"/>
                <a:chOff x="0" y="0"/>
                <a:chExt cx="2362200" cy="457200"/>
              </a:xfrm>
            </p:grpSpPr>
            <p:pic>
              <p:nvPicPr>
                <p:cNvPr id="1520" name="Google Shape;1520;p90"/>
                <p:cNvPicPr preferRelativeResize="0"/>
                <p:nvPr/>
              </p:nvPicPr>
              <p:blipFill rotWithShape="1">
                <a:blip r:embed="rId10">
                  <a:alphaModFix/>
                </a:blip>
                <a:srcRect b="-9087" l="400" r="-8614" t="0"/>
                <a:stretch/>
              </p:blipFill>
              <p:spPr>
                <a:xfrm>
                  <a:off x="0" y="0"/>
                  <a:ext cx="457200" cy="457200"/>
                </a:xfrm>
                <a:prstGeom prst="roundRect">
                  <a:avLst>
                    <a:gd fmla="val 20833" name="adj"/>
                  </a:avLst>
                </a:prstGeom>
                <a:noFill/>
                <a:ln>
                  <a:noFill/>
                </a:ln>
              </p:spPr>
            </p:pic>
            <p:pic>
              <p:nvPicPr>
                <p:cNvPr id="1521" name="Google Shape;1521;p90"/>
                <p:cNvPicPr preferRelativeResize="0"/>
                <p:nvPr/>
              </p:nvPicPr>
              <p:blipFill rotWithShape="1">
                <a:blip r:embed="rId9">
                  <a:alphaModFix/>
                </a:blip>
                <a:srcRect b="6448" l="0" r="-9087" t="13153"/>
                <a:stretch/>
              </p:blipFill>
              <p:spPr>
                <a:xfrm>
                  <a:off x="476250" y="0"/>
                  <a:ext cx="457200" cy="457200"/>
                </a:xfrm>
                <a:prstGeom prst="roundRect">
                  <a:avLst>
                    <a:gd fmla="val 20833" name="adj"/>
                  </a:avLst>
                </a:prstGeom>
                <a:noFill/>
                <a:ln>
                  <a:noFill/>
                </a:ln>
              </p:spPr>
            </p:pic>
            <p:pic>
              <p:nvPicPr>
                <p:cNvPr id="1522" name="Google Shape;1522;p90"/>
                <p:cNvPicPr preferRelativeResize="0"/>
                <p:nvPr/>
              </p:nvPicPr>
              <p:blipFill rotWithShape="1">
                <a:blip r:embed="rId11">
                  <a:alphaModFix/>
                </a:blip>
                <a:srcRect b="7785" l="0" r="-9087" t="14285"/>
                <a:stretch/>
              </p:blipFill>
              <p:spPr>
                <a:xfrm>
                  <a:off x="952500" y="0"/>
                  <a:ext cx="457200" cy="457200"/>
                </a:xfrm>
                <a:prstGeom prst="roundRect">
                  <a:avLst>
                    <a:gd fmla="val 20833" name="adj"/>
                  </a:avLst>
                </a:prstGeom>
                <a:noFill/>
                <a:ln>
                  <a:noFill/>
                </a:ln>
              </p:spPr>
            </p:pic>
            <p:pic>
              <p:nvPicPr>
                <p:cNvPr id="1523" name="Google Shape;1523;p90"/>
                <p:cNvPicPr preferRelativeResize="0"/>
                <p:nvPr/>
              </p:nvPicPr>
              <p:blipFill rotWithShape="1">
                <a:blip r:embed="rId12">
                  <a:alphaModFix/>
                </a:blip>
                <a:srcRect b="8376" l="0" r="-9087" t="14784"/>
                <a:stretch/>
              </p:blipFill>
              <p:spPr>
                <a:xfrm>
                  <a:off x="1428750" y="0"/>
                  <a:ext cx="457200" cy="457200"/>
                </a:xfrm>
                <a:prstGeom prst="roundRect">
                  <a:avLst>
                    <a:gd fmla="val 20833" name="adj"/>
                  </a:avLst>
                </a:prstGeom>
                <a:noFill/>
                <a:ln>
                  <a:noFill/>
                </a:ln>
              </p:spPr>
            </p:pic>
            <p:pic>
              <p:nvPicPr>
                <p:cNvPr id="1524" name="Google Shape;1524;p90"/>
                <p:cNvPicPr preferRelativeResize="0"/>
                <p:nvPr/>
              </p:nvPicPr>
              <p:blipFill rotWithShape="1">
                <a:blip r:embed="rId13">
                  <a:alphaModFix/>
                </a:blip>
                <a:srcRect b="-9087" l="0" r="-9087" t="0"/>
                <a:stretch/>
              </p:blipFill>
              <p:spPr>
                <a:xfrm>
                  <a:off x="1905000" y="0"/>
                  <a:ext cx="457200" cy="457200"/>
                </a:xfrm>
                <a:prstGeom prst="roundRect">
                  <a:avLst>
                    <a:gd fmla="val 20833" name="adj"/>
                  </a:avLst>
                </a:prstGeom>
                <a:noFill/>
                <a:ln>
                  <a:noFill/>
                </a:ln>
              </p:spPr>
            </p:pic>
          </p:grpSp>
        </p:grpSp>
      </p:grpSp>
      <p:sp>
        <p:nvSpPr>
          <p:cNvPr id="1525" name="Google Shape;1525;p90"/>
          <p:cNvSpPr txBox="1"/>
          <p:nvPr/>
        </p:nvSpPr>
        <p:spPr>
          <a:xfrm>
            <a:off x="6105450" y="1555775"/>
            <a:ext cx="2571900" cy="2667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111827"/>
                </a:solidFill>
                <a:latin typeface="Helvetica Neue"/>
                <a:ea typeface="Helvetica Neue"/>
                <a:cs typeface="Helvetica Neue"/>
                <a:sym typeface="Helvetica Neue"/>
              </a:rPr>
              <a:t>Benchmark Study</a:t>
            </a:r>
            <a:endParaRPr b="1" sz="1500">
              <a:solidFill>
                <a:srgbClr val="111827"/>
              </a:solidFill>
              <a:latin typeface="Helvetica Neue"/>
              <a:ea typeface="Helvetica Neue"/>
              <a:cs typeface="Helvetica Neue"/>
              <a:sym typeface="Helvetica Neue"/>
            </a:endParaRPr>
          </a:p>
        </p:txBody>
      </p:sp>
      <p:grpSp>
        <p:nvGrpSpPr>
          <p:cNvPr id="1526" name="Google Shape;1526;p90"/>
          <p:cNvGrpSpPr/>
          <p:nvPr/>
        </p:nvGrpSpPr>
        <p:grpSpPr>
          <a:xfrm>
            <a:off x="6105450" y="1898675"/>
            <a:ext cx="2571900" cy="685800"/>
            <a:chOff x="0" y="0"/>
            <a:chExt cx="2571900" cy="685800"/>
          </a:xfrm>
        </p:grpSpPr>
        <p:sp>
          <p:nvSpPr>
            <p:cNvPr id="1527" name="Google Shape;1527;p90"/>
            <p:cNvSpPr txBox="1"/>
            <p:nvPr/>
          </p:nvSpPr>
          <p:spPr>
            <a:xfrm>
              <a:off x="0" y="0"/>
              <a:ext cx="2571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Hyperparameter study</a:t>
              </a:r>
              <a:endParaRPr b="0" sz="1200">
                <a:solidFill>
                  <a:srgbClr val="4B5563"/>
                </a:solidFill>
                <a:latin typeface="Helvetica Neue"/>
                <a:ea typeface="Helvetica Neue"/>
                <a:cs typeface="Helvetica Neue"/>
                <a:sym typeface="Helvetica Neue"/>
              </a:endParaRPr>
            </a:p>
          </p:txBody>
        </p:sp>
        <p:grpSp>
          <p:nvGrpSpPr>
            <p:cNvPr id="1528" name="Google Shape;1528;p90"/>
            <p:cNvGrpSpPr/>
            <p:nvPr/>
          </p:nvGrpSpPr>
          <p:grpSpPr>
            <a:xfrm>
              <a:off x="0" y="228600"/>
              <a:ext cx="1524000" cy="457200"/>
              <a:chOff x="0" y="0"/>
              <a:chExt cx="1524000" cy="457200"/>
            </a:xfrm>
          </p:grpSpPr>
          <p:pic>
            <p:nvPicPr>
              <p:cNvPr id="1529" name="Google Shape;1529;p90"/>
              <p:cNvPicPr preferRelativeResize="0"/>
              <p:nvPr/>
            </p:nvPicPr>
            <p:blipFill rotWithShape="1">
              <a:blip r:embed="rId7">
                <a:alphaModFix/>
              </a:blip>
              <a:srcRect b="10462" l="0" r="0" t="10462"/>
              <a:stretch/>
            </p:blipFill>
            <p:spPr>
              <a:xfrm>
                <a:off x="0" y="0"/>
                <a:ext cx="457200" cy="457200"/>
              </a:xfrm>
              <a:prstGeom prst="roundRect">
                <a:avLst>
                  <a:gd fmla="val 20833" name="adj"/>
                </a:avLst>
              </a:prstGeom>
              <a:noFill/>
              <a:ln>
                <a:noFill/>
              </a:ln>
            </p:spPr>
          </p:pic>
          <p:sp>
            <p:nvSpPr>
              <p:cNvPr id="1530" name="Google Shape;1530;p90"/>
              <p:cNvSpPr/>
              <p:nvPr/>
            </p:nvSpPr>
            <p:spPr>
              <a:xfrm>
                <a:off x="0" y="0"/>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1531" name="Google Shape;1531;p90"/>
              <p:cNvPicPr preferRelativeResize="0"/>
              <p:nvPr/>
            </p:nvPicPr>
            <p:blipFill rotWithShape="1">
              <a:blip r:embed="rId5">
                <a:alphaModFix/>
              </a:blip>
              <a:srcRect b="5133" l="0" r="0" t="5133"/>
              <a:stretch/>
            </p:blipFill>
            <p:spPr>
              <a:xfrm>
                <a:off x="533400" y="0"/>
                <a:ext cx="457200" cy="457200"/>
              </a:xfrm>
              <a:prstGeom prst="roundRect">
                <a:avLst>
                  <a:gd fmla="val 20833" name="adj"/>
                </a:avLst>
              </a:prstGeom>
              <a:noFill/>
              <a:ln>
                <a:noFill/>
              </a:ln>
            </p:spPr>
          </p:pic>
          <p:pic>
            <p:nvPicPr>
              <p:cNvPr id="1532" name="Google Shape;1532;p90"/>
              <p:cNvPicPr preferRelativeResize="0"/>
              <p:nvPr/>
            </p:nvPicPr>
            <p:blipFill rotWithShape="1">
              <a:blip r:embed="rId13">
                <a:alphaModFix/>
              </a:blip>
              <a:srcRect b="0" l="0" r="0" t="0"/>
              <a:stretch/>
            </p:blipFill>
            <p:spPr>
              <a:xfrm>
                <a:off x="1066800" y="0"/>
                <a:ext cx="457200" cy="457200"/>
              </a:xfrm>
              <a:prstGeom prst="roundRect">
                <a:avLst>
                  <a:gd fmla="val 20833" name="adj"/>
                </a:avLst>
              </a:prstGeom>
              <a:noFill/>
              <a:ln>
                <a:noFill/>
              </a:ln>
            </p:spPr>
          </p:pic>
        </p:grpSp>
      </p:grpSp>
      <p:sp>
        <p:nvSpPr>
          <p:cNvPr id="1533" name="Google Shape;1533;p90"/>
          <p:cNvSpPr txBox="1"/>
          <p:nvPr/>
        </p:nvSpPr>
        <p:spPr>
          <a:xfrm>
            <a:off x="6105450" y="2717825"/>
            <a:ext cx="2571900" cy="190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 sz="1200">
                <a:solidFill>
                  <a:srgbClr val="4B5563"/>
                </a:solidFill>
                <a:latin typeface="Helvetica Neue"/>
                <a:ea typeface="Helvetica Neue"/>
                <a:cs typeface="Helvetica Neue"/>
                <a:sym typeface="Helvetica Neue"/>
              </a:rPr>
              <a:t>Comparative Study</a:t>
            </a:r>
            <a:endParaRPr b="0" sz="1200">
              <a:solidFill>
                <a:srgbClr val="4B5563"/>
              </a:solidFill>
              <a:latin typeface="Helvetica Neue"/>
              <a:ea typeface="Helvetica Neue"/>
              <a:cs typeface="Helvetica Neue"/>
              <a:sym typeface="Helvetica Neue"/>
            </a:endParaRPr>
          </a:p>
        </p:txBody>
      </p:sp>
      <p:grpSp>
        <p:nvGrpSpPr>
          <p:cNvPr id="1534" name="Google Shape;1534;p90"/>
          <p:cNvGrpSpPr/>
          <p:nvPr/>
        </p:nvGrpSpPr>
        <p:grpSpPr>
          <a:xfrm>
            <a:off x="6105450" y="2946425"/>
            <a:ext cx="457200" cy="457200"/>
            <a:chOff x="6105450" y="2946425"/>
            <a:chExt cx="457200" cy="457200"/>
          </a:xfrm>
        </p:grpSpPr>
        <p:pic>
          <p:nvPicPr>
            <p:cNvPr id="1535" name="Google Shape;1535;p90"/>
            <p:cNvPicPr preferRelativeResize="0"/>
            <p:nvPr/>
          </p:nvPicPr>
          <p:blipFill rotWithShape="1">
            <a:blip r:embed="rId3">
              <a:alphaModFix/>
            </a:blip>
            <a:srcRect b="10462" l="0" r="0" t="10462"/>
            <a:stretch/>
          </p:blipFill>
          <p:spPr>
            <a:xfrm>
              <a:off x="6105450" y="2946425"/>
              <a:ext cx="457200" cy="457200"/>
            </a:xfrm>
            <a:prstGeom prst="roundRect">
              <a:avLst>
                <a:gd fmla="val 20833" name="adj"/>
              </a:avLst>
            </a:prstGeom>
            <a:noFill/>
            <a:ln>
              <a:noFill/>
            </a:ln>
          </p:spPr>
        </p:pic>
        <p:sp>
          <p:nvSpPr>
            <p:cNvPr id="1536" name="Google Shape;1536;p90"/>
            <p:cNvSpPr/>
            <p:nvPr/>
          </p:nvSpPr>
          <p:spPr>
            <a:xfrm>
              <a:off x="6105450" y="2946425"/>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pic>
        <p:nvPicPr>
          <p:cNvPr id="1537" name="Google Shape;1537;p90"/>
          <p:cNvPicPr preferRelativeResize="0"/>
          <p:nvPr/>
        </p:nvPicPr>
        <p:blipFill rotWithShape="1">
          <a:blip r:embed="rId5">
            <a:alphaModFix/>
          </a:blip>
          <a:srcRect b="5133" l="0" r="0" t="5133"/>
          <a:stretch/>
        </p:blipFill>
        <p:spPr>
          <a:xfrm>
            <a:off x="6638850" y="2946425"/>
            <a:ext cx="457200" cy="457200"/>
          </a:xfrm>
          <a:prstGeom prst="roundRect">
            <a:avLst>
              <a:gd fmla="val 20833" name="adj"/>
            </a:avLst>
          </a:prstGeom>
          <a:noFill/>
          <a:ln>
            <a:noFill/>
          </a:ln>
        </p:spPr>
      </p:pic>
      <p:sp>
        <p:nvSpPr>
          <p:cNvPr id="1538" name="Google Shape;1538;p9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539" name="Google Shape;1539;p90"/>
          <p:cNvGrpSpPr/>
          <p:nvPr/>
        </p:nvGrpSpPr>
        <p:grpSpPr>
          <a:xfrm>
            <a:off x="6000750" y="3541688"/>
            <a:ext cx="2781300" cy="723913"/>
            <a:chOff x="6000750" y="3705263"/>
            <a:chExt cx="2781300" cy="723913"/>
          </a:xfrm>
        </p:grpSpPr>
        <p:sp>
          <p:nvSpPr>
            <p:cNvPr id="1540" name="Google Shape;1540;p90"/>
            <p:cNvSpPr txBox="1"/>
            <p:nvPr/>
          </p:nvSpPr>
          <p:spPr>
            <a:xfrm>
              <a:off x="6000750" y="3705263"/>
              <a:ext cx="2781300" cy="2382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 sz="1500">
                  <a:solidFill>
                    <a:srgbClr val="374151"/>
                  </a:solidFill>
                  <a:latin typeface="Helvetica Neue"/>
                  <a:ea typeface="Helvetica Neue"/>
                  <a:cs typeface="Helvetica Neue"/>
                  <a:sym typeface="Helvetica Neue"/>
                </a:rPr>
                <a:t>Direction &amp; Supervision</a:t>
              </a:r>
              <a:endParaRPr b="1" sz="1500">
                <a:solidFill>
                  <a:srgbClr val="374151"/>
                </a:solidFill>
                <a:latin typeface="Helvetica Neue"/>
                <a:ea typeface="Helvetica Neue"/>
                <a:cs typeface="Helvetica Neue"/>
                <a:sym typeface="Helvetica Neue"/>
              </a:endParaRPr>
            </a:p>
          </p:txBody>
        </p:sp>
        <p:pic>
          <p:nvPicPr>
            <p:cNvPr id="1541" name="Google Shape;1541;p90"/>
            <p:cNvPicPr preferRelativeResize="0"/>
            <p:nvPr/>
          </p:nvPicPr>
          <p:blipFill rotWithShape="1">
            <a:blip r:embed="rId4">
              <a:alphaModFix/>
            </a:blip>
            <a:srcRect b="-4538" l="-4549" r="-4538" t="-4549"/>
            <a:stretch/>
          </p:blipFill>
          <p:spPr>
            <a:xfrm>
              <a:off x="6638850" y="3971975"/>
              <a:ext cx="457200" cy="457200"/>
            </a:xfrm>
            <a:prstGeom prst="roundRect">
              <a:avLst>
                <a:gd fmla="val 20833" name="adj"/>
              </a:avLst>
            </a:prstGeom>
            <a:noFill/>
            <a:ln>
              <a:noFill/>
            </a:ln>
          </p:spPr>
        </p:pic>
        <p:pic>
          <p:nvPicPr>
            <p:cNvPr id="1542" name="Google Shape;1542;p90"/>
            <p:cNvPicPr preferRelativeResize="0"/>
            <p:nvPr/>
          </p:nvPicPr>
          <p:blipFill rotWithShape="1">
            <a:blip r:embed="rId14">
              <a:alphaModFix/>
            </a:blip>
            <a:srcRect b="24168" l="-4549" r="-4538" t="0"/>
            <a:stretch/>
          </p:blipFill>
          <p:spPr>
            <a:xfrm>
              <a:off x="7172250" y="3971963"/>
              <a:ext cx="457200" cy="457200"/>
            </a:xfrm>
            <a:prstGeom prst="roundRect">
              <a:avLst>
                <a:gd fmla="val 20833" name="adj"/>
              </a:avLst>
            </a:prstGeom>
            <a:noFill/>
            <a:ln>
              <a:noFill/>
            </a:ln>
          </p:spPr>
        </p:pic>
        <p:pic>
          <p:nvPicPr>
            <p:cNvPr id="1543" name="Google Shape;1543;p90"/>
            <p:cNvPicPr preferRelativeResize="0"/>
            <p:nvPr/>
          </p:nvPicPr>
          <p:blipFill rotWithShape="1">
            <a:blip r:embed="rId15">
              <a:alphaModFix/>
            </a:blip>
            <a:srcRect b="-9087" l="5941" r="-2067" t="0"/>
            <a:stretch/>
          </p:blipFill>
          <p:spPr>
            <a:xfrm>
              <a:off x="7705650" y="3971963"/>
              <a:ext cx="457200" cy="457200"/>
            </a:xfrm>
            <a:prstGeom prst="roundRect">
              <a:avLst>
                <a:gd fmla="val 20833" name="adj"/>
              </a:avLst>
            </a:prstGeom>
            <a:noFill/>
            <a:ln>
              <a:noFill/>
            </a:ln>
          </p:spPr>
        </p:pic>
        <p:grpSp>
          <p:nvGrpSpPr>
            <p:cNvPr id="1544" name="Google Shape;1544;p90"/>
            <p:cNvGrpSpPr/>
            <p:nvPr/>
          </p:nvGrpSpPr>
          <p:grpSpPr>
            <a:xfrm>
              <a:off x="6105450" y="3971975"/>
              <a:ext cx="457200" cy="457200"/>
              <a:chOff x="6105450" y="2946425"/>
              <a:chExt cx="457200" cy="457200"/>
            </a:xfrm>
          </p:grpSpPr>
          <p:pic>
            <p:nvPicPr>
              <p:cNvPr id="1545" name="Google Shape;1545;p90"/>
              <p:cNvPicPr preferRelativeResize="0"/>
              <p:nvPr/>
            </p:nvPicPr>
            <p:blipFill rotWithShape="1">
              <a:blip r:embed="rId3">
                <a:alphaModFix/>
              </a:blip>
              <a:srcRect b="10462" l="0" r="0" t="10462"/>
              <a:stretch/>
            </p:blipFill>
            <p:spPr>
              <a:xfrm>
                <a:off x="6105450" y="2946425"/>
                <a:ext cx="457200" cy="457200"/>
              </a:xfrm>
              <a:prstGeom prst="roundRect">
                <a:avLst>
                  <a:gd fmla="val 20833" name="adj"/>
                </a:avLst>
              </a:prstGeom>
              <a:noFill/>
              <a:ln>
                <a:noFill/>
              </a:ln>
            </p:spPr>
          </p:pic>
          <p:sp>
            <p:nvSpPr>
              <p:cNvPr id="1546" name="Google Shape;1546;p90"/>
              <p:cNvSpPr/>
              <p:nvPr/>
            </p:nvSpPr>
            <p:spPr>
              <a:xfrm>
                <a:off x="6105450" y="2946425"/>
                <a:ext cx="457200" cy="457200"/>
              </a:xfrm>
              <a:prstGeom prst="roundRect">
                <a:avLst>
                  <a:gd fmla="val 20833" name="adj"/>
                </a:avLst>
              </a:prstGeom>
              <a:solidFill>
                <a:srgbClr val="000000">
                  <a:alpha val="0"/>
                </a:srgbClr>
              </a:solidFill>
              <a:ln cap="flat" cmpd="sng" w="23825">
                <a:solidFill>
                  <a:srgbClr val="EAB308"/>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grpSp>
      <p:sp>
        <p:nvSpPr>
          <p:cNvPr id="1547" name="Google Shape;1547;p9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solidFill>
                  <a:srgbClr val="111827"/>
                </a:solidFill>
              </a:rPr>
              <a:t>Contributors</a:t>
            </a:r>
            <a:endParaRPr/>
          </a:p>
        </p:txBody>
      </p:sp>
      <p:pic>
        <p:nvPicPr>
          <p:cNvPr id="1548" name="Google Shape;1548;p90"/>
          <p:cNvPicPr preferRelativeResize="0"/>
          <p:nvPr/>
        </p:nvPicPr>
        <p:blipFill rotWithShape="1">
          <a:blip r:embed="rId6">
            <a:alphaModFix/>
          </a:blip>
          <a:srcRect b="0" l="16212" r="16212" t="0"/>
          <a:stretch/>
        </p:blipFill>
        <p:spPr>
          <a:xfrm>
            <a:off x="7172250" y="2946425"/>
            <a:ext cx="457200" cy="457200"/>
          </a:xfrm>
          <a:prstGeom prst="roundRect">
            <a:avLst>
              <a:gd fmla="val 20833" name="adj"/>
            </a:avLst>
          </a:prstGeom>
          <a:noFill/>
          <a:ln>
            <a:noFill/>
          </a:ln>
        </p:spPr>
      </p:pic>
      <p:pic>
        <p:nvPicPr>
          <p:cNvPr id="1549" name="Google Shape;1549;p90"/>
          <p:cNvPicPr preferRelativeResize="0"/>
          <p:nvPr/>
        </p:nvPicPr>
        <p:blipFill rotWithShape="1">
          <a:blip r:embed="rId10">
            <a:alphaModFix/>
          </a:blip>
          <a:srcRect b="0" l="397" r="407" t="0"/>
          <a:stretch/>
        </p:blipFill>
        <p:spPr>
          <a:xfrm>
            <a:off x="1518625" y="2946425"/>
            <a:ext cx="457200" cy="457200"/>
          </a:xfrm>
          <a:prstGeom prst="roundRect">
            <a:avLst>
              <a:gd fmla="val 20833" name="adj"/>
            </a:avLst>
          </a:prstGeom>
          <a:noFill/>
          <a:ln>
            <a:noFill/>
          </a:ln>
        </p:spPr>
      </p:pic>
      <p:pic>
        <p:nvPicPr>
          <p:cNvPr id="1550" name="Google Shape;1550;p90"/>
          <p:cNvPicPr preferRelativeResize="0"/>
          <p:nvPr/>
        </p:nvPicPr>
        <p:blipFill rotWithShape="1">
          <a:blip r:embed="rId9">
            <a:alphaModFix/>
          </a:blip>
          <a:srcRect b="13155" l="0" r="0" t="13148"/>
          <a:stretch/>
        </p:blipFill>
        <p:spPr>
          <a:xfrm>
            <a:off x="2022400" y="2946425"/>
            <a:ext cx="457200" cy="457200"/>
          </a:xfrm>
          <a:prstGeom prst="roundRect">
            <a:avLst>
              <a:gd fmla="val 20833" name="adj"/>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4" name="Shape 1554"/>
        <p:cNvGrpSpPr/>
        <p:nvPr/>
      </p:nvGrpSpPr>
      <p:grpSpPr>
        <a:xfrm>
          <a:off x="0" y="0"/>
          <a:ext cx="0" cy="0"/>
          <a:chOff x="0" y="0"/>
          <a:chExt cx="0" cy="0"/>
        </a:xfrm>
      </p:grpSpPr>
      <p:sp>
        <p:nvSpPr>
          <p:cNvPr id="1555" name="Google Shape;1555;p9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Dissertation Outline</a:t>
            </a:r>
            <a:endParaRPr b="1"/>
          </a:p>
        </p:txBody>
      </p:sp>
      <p:sp>
        <p:nvSpPr>
          <p:cNvPr id="1556" name="Google Shape;1556;p9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557" name="Google Shape;1557;p91"/>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9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Conclusion</a:t>
            </a:r>
            <a:endParaRPr b="1"/>
          </a:p>
        </p:txBody>
      </p:sp>
      <p:sp>
        <p:nvSpPr>
          <p:cNvPr id="1563" name="Google Shape;1563;p92"/>
          <p:cNvSpPr txBox="1"/>
          <p:nvPr>
            <p:ph idx="1" type="body"/>
          </p:nvPr>
        </p:nvSpPr>
        <p:spPr>
          <a:xfrm>
            <a:off x="457200" y="2981475"/>
            <a:ext cx="7175400" cy="1503900"/>
          </a:xfrm>
          <a:prstGeom prst="rect">
            <a:avLst/>
          </a:prstGeom>
        </p:spPr>
        <p:txBody>
          <a:bodyPr anchorCtr="0" anchor="t" bIns="45700" lIns="91425" spcFirstLastPara="1" rIns="91425" wrap="square" tIns="45700">
            <a:normAutofit/>
          </a:bodyPr>
          <a:lstStyle/>
          <a:p>
            <a:pPr indent="-342900" lvl="0" marL="457200" rtl="0" algn="l">
              <a:spcBef>
                <a:spcPts val="360"/>
              </a:spcBef>
              <a:spcAft>
                <a:spcPts val="0"/>
              </a:spcAft>
              <a:buSzPts val="1800"/>
              <a:buChar char="●"/>
            </a:pPr>
            <a:r>
              <a:rPr b="1" lang="en" sz="1800"/>
              <a:t>Novel </a:t>
            </a:r>
            <a:r>
              <a:rPr b="1" lang="en" sz="1800"/>
              <a:t>Algorithms</a:t>
            </a:r>
            <a:r>
              <a:rPr lang="en" sz="1800"/>
              <a:t>: D-Shape, DM</a:t>
            </a:r>
            <a:r>
              <a:rPr baseline="30000" lang="en" sz="1800"/>
              <a:t>2</a:t>
            </a:r>
            <a:r>
              <a:rPr lang="en" sz="1800"/>
              <a:t>, POAM, ROTATE</a:t>
            </a:r>
            <a:endParaRPr sz="1800"/>
          </a:p>
          <a:p>
            <a:pPr indent="-342900" lvl="0" marL="457200" rtl="0" algn="l">
              <a:spcBef>
                <a:spcPts val="0"/>
              </a:spcBef>
              <a:spcAft>
                <a:spcPts val="0"/>
              </a:spcAft>
              <a:buSzPts val="1800"/>
              <a:buChar char="●"/>
            </a:pPr>
            <a:r>
              <a:rPr b="1" lang="en" sz="1800"/>
              <a:t>Novel Problem Formulations</a:t>
            </a:r>
            <a:r>
              <a:rPr lang="en" sz="1800"/>
              <a:t>:</a:t>
            </a:r>
            <a:r>
              <a:rPr lang="en" sz="1800"/>
              <a:t> N-Agent Ad Hoc Teamwork, Open-Ended AHT</a:t>
            </a:r>
            <a:endParaRPr sz="1800"/>
          </a:p>
          <a:p>
            <a:pPr indent="-342900" lvl="0" marL="457200" rtl="0" algn="l">
              <a:spcBef>
                <a:spcPts val="0"/>
              </a:spcBef>
              <a:spcAft>
                <a:spcPts val="0"/>
              </a:spcAft>
              <a:buSzPts val="1800"/>
              <a:buChar char="●"/>
            </a:pPr>
            <a:r>
              <a:rPr b="1" lang="en" sz="1800"/>
              <a:t>Novel Library and Dataset</a:t>
            </a:r>
            <a:r>
              <a:rPr lang="en" sz="1800"/>
              <a:t>: JaxAHT</a:t>
            </a:r>
            <a:endParaRPr sz="1800"/>
          </a:p>
        </p:txBody>
      </p:sp>
      <p:sp>
        <p:nvSpPr>
          <p:cNvPr id="1564" name="Google Shape;1564;p9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565" name="Google Shape;1565;p92"/>
          <p:cNvSpPr txBox="1"/>
          <p:nvPr>
            <p:ph idx="1" type="body"/>
          </p:nvPr>
        </p:nvSpPr>
        <p:spPr>
          <a:xfrm>
            <a:off x="503100" y="1470825"/>
            <a:ext cx="7965300" cy="722700"/>
          </a:xfrm>
          <a:prstGeom prst="rect">
            <a:avLst/>
          </a:prstGeom>
          <a:ln cap="flat" cmpd="sng" w="28575">
            <a:solidFill>
              <a:schemeClr val="accent2"/>
            </a:solidFill>
            <a:prstDash val="solid"/>
            <a:round/>
            <a:headEnd len="sm" w="sm" type="none"/>
            <a:tailEnd len="sm" w="sm" type="none"/>
          </a:ln>
        </p:spPr>
        <p:txBody>
          <a:bodyPr anchorCtr="0" anchor="t" bIns="45700" lIns="91425" spcFirstLastPara="1" rIns="91425" wrap="square" tIns="45700">
            <a:normAutofit/>
          </a:bodyPr>
          <a:lstStyle/>
          <a:p>
            <a:pPr indent="0" lvl="0" marL="0" rtl="0" algn="ctr">
              <a:spcBef>
                <a:spcPts val="360"/>
              </a:spcBef>
              <a:spcAft>
                <a:spcPts val="1200"/>
              </a:spcAft>
              <a:buClr>
                <a:schemeClr val="dk1"/>
              </a:buClr>
              <a:buSzPts val="1100"/>
              <a:buFont typeface="Arial"/>
              <a:buNone/>
            </a:pPr>
            <a:r>
              <a:rPr lang="en" sz="1600"/>
              <a:t>How</a:t>
            </a:r>
            <a:r>
              <a:rPr lang="en" sz="1600"/>
              <a:t> can reinforcement learning agents that operate in a cooperative context with other agents, learn </a:t>
            </a:r>
            <a:r>
              <a:rPr b="1" lang="en" sz="1600">
                <a:solidFill>
                  <a:schemeClr val="accent2"/>
                </a:solidFill>
              </a:rPr>
              <a:t>from </a:t>
            </a:r>
            <a:r>
              <a:rPr lang="en" sz="1600"/>
              <a:t>and </a:t>
            </a:r>
            <a:r>
              <a:rPr b="1" lang="en" sz="1600">
                <a:solidFill>
                  <a:schemeClr val="accent2"/>
                </a:solidFill>
              </a:rPr>
              <a:t>with </a:t>
            </a:r>
            <a:r>
              <a:rPr lang="en" sz="1600"/>
              <a:t>those agents, to efficiently solve shared tasks?</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9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Future Directions</a:t>
            </a:r>
            <a:r>
              <a:rPr lang="en"/>
              <a:t>: Short Term</a:t>
            </a:r>
            <a:endParaRPr b="1"/>
          </a:p>
        </p:txBody>
      </p:sp>
      <p:sp>
        <p:nvSpPr>
          <p:cNvPr id="1571" name="Google Shape;1571;p93"/>
          <p:cNvSpPr txBox="1"/>
          <p:nvPr>
            <p:ph idx="1" type="body"/>
          </p:nvPr>
        </p:nvSpPr>
        <p:spPr>
          <a:xfrm>
            <a:off x="457200" y="1020675"/>
            <a:ext cx="8229600" cy="5346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Curating teammates for ROTATE ego agent</a:t>
            </a:r>
            <a:endParaRPr/>
          </a:p>
        </p:txBody>
      </p:sp>
      <p:sp>
        <p:nvSpPr>
          <p:cNvPr id="1572" name="Google Shape;1572;p9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573" name="Google Shape;1573;p93"/>
          <p:cNvGrpSpPr/>
          <p:nvPr/>
        </p:nvGrpSpPr>
        <p:grpSpPr>
          <a:xfrm>
            <a:off x="950445" y="1701092"/>
            <a:ext cx="5860085" cy="2673126"/>
            <a:chOff x="447275" y="1648301"/>
            <a:chExt cx="5334624" cy="2433211"/>
          </a:xfrm>
        </p:grpSpPr>
        <p:pic>
          <p:nvPicPr>
            <p:cNvPr id="1574" name="Google Shape;1574;p93"/>
            <p:cNvPicPr preferRelativeResize="0"/>
            <p:nvPr/>
          </p:nvPicPr>
          <p:blipFill>
            <a:blip r:embed="rId3">
              <a:alphaModFix/>
            </a:blip>
            <a:stretch>
              <a:fillRect/>
            </a:stretch>
          </p:blipFill>
          <p:spPr>
            <a:xfrm>
              <a:off x="3591950" y="1648301"/>
              <a:ext cx="790825" cy="790825"/>
            </a:xfrm>
            <a:prstGeom prst="rect">
              <a:avLst/>
            </a:prstGeom>
            <a:noFill/>
            <a:ln>
              <a:noFill/>
            </a:ln>
          </p:spPr>
        </p:pic>
        <p:sp>
          <p:nvSpPr>
            <p:cNvPr id="1575" name="Google Shape;1575;p93"/>
            <p:cNvSpPr txBox="1"/>
            <p:nvPr/>
          </p:nvSpPr>
          <p:spPr>
            <a:xfrm>
              <a:off x="621275" y="3579537"/>
              <a:ext cx="620700" cy="192600"/>
            </a:xfrm>
            <a:prstGeom prst="rect">
              <a:avLst/>
            </a:prstGeom>
            <a:noFill/>
            <a:ln>
              <a:noFill/>
            </a:ln>
          </p:spPr>
          <p:txBody>
            <a:bodyPr anchorCtr="0" anchor="ctr" bIns="100425" lIns="100425" spcFirstLastPara="1" rIns="100425" wrap="square" tIns="100425">
              <a:noAutofit/>
            </a:bodyPr>
            <a:lstStyle/>
            <a:p>
              <a:pPr indent="0" lvl="0" marL="0" rtl="0" algn="ctr">
                <a:spcBef>
                  <a:spcPts val="0"/>
                </a:spcBef>
                <a:spcAft>
                  <a:spcPts val="0"/>
                </a:spcAft>
                <a:buNone/>
              </a:pPr>
              <a:r>
                <a:rPr lang="en" sz="1538">
                  <a:solidFill>
                    <a:srgbClr val="595959"/>
                  </a:solidFill>
                  <a:latin typeface="Ubuntu Mono"/>
                  <a:ea typeface="Ubuntu Mono"/>
                  <a:cs typeface="Ubuntu Mono"/>
                  <a:sym typeface="Ubuntu Mono"/>
                </a:rPr>
                <a:t>i=0</a:t>
              </a:r>
              <a:endParaRPr sz="1538">
                <a:solidFill>
                  <a:srgbClr val="595959"/>
                </a:solidFill>
                <a:latin typeface="Ubuntu Mono"/>
                <a:ea typeface="Ubuntu Mono"/>
                <a:cs typeface="Ubuntu Mono"/>
                <a:sym typeface="Ubuntu Mono"/>
              </a:endParaRPr>
            </a:p>
          </p:txBody>
        </p:sp>
        <p:sp>
          <p:nvSpPr>
            <p:cNvPr id="1576" name="Google Shape;1576;p93"/>
            <p:cNvSpPr txBox="1"/>
            <p:nvPr/>
          </p:nvSpPr>
          <p:spPr>
            <a:xfrm>
              <a:off x="2045938" y="3579537"/>
              <a:ext cx="620700" cy="192600"/>
            </a:xfrm>
            <a:prstGeom prst="rect">
              <a:avLst/>
            </a:prstGeom>
            <a:noFill/>
            <a:ln>
              <a:noFill/>
            </a:ln>
          </p:spPr>
          <p:txBody>
            <a:bodyPr anchorCtr="0" anchor="ctr" bIns="100425" lIns="100425" spcFirstLastPara="1" rIns="100425" wrap="square" tIns="100425">
              <a:noAutofit/>
            </a:bodyPr>
            <a:lstStyle/>
            <a:p>
              <a:pPr indent="0" lvl="0" marL="0" rtl="0" algn="ctr">
                <a:spcBef>
                  <a:spcPts val="0"/>
                </a:spcBef>
                <a:spcAft>
                  <a:spcPts val="0"/>
                </a:spcAft>
                <a:buNone/>
              </a:pPr>
              <a:r>
                <a:rPr lang="en" sz="1538">
                  <a:solidFill>
                    <a:srgbClr val="595959"/>
                  </a:solidFill>
                  <a:latin typeface="Ubuntu Mono"/>
                  <a:ea typeface="Ubuntu Mono"/>
                  <a:cs typeface="Ubuntu Mono"/>
                  <a:sym typeface="Ubuntu Mono"/>
                </a:rPr>
                <a:t>i=1</a:t>
              </a:r>
              <a:endParaRPr sz="1538">
                <a:solidFill>
                  <a:srgbClr val="595959"/>
                </a:solidFill>
                <a:latin typeface="Ubuntu Mono"/>
                <a:ea typeface="Ubuntu Mono"/>
                <a:cs typeface="Ubuntu Mono"/>
                <a:sym typeface="Ubuntu Mono"/>
              </a:endParaRPr>
            </a:p>
          </p:txBody>
        </p:sp>
        <p:sp>
          <p:nvSpPr>
            <p:cNvPr id="1577" name="Google Shape;1577;p93"/>
            <p:cNvSpPr txBox="1"/>
            <p:nvPr/>
          </p:nvSpPr>
          <p:spPr>
            <a:xfrm>
              <a:off x="1583678" y="3888912"/>
              <a:ext cx="1962000" cy="192600"/>
            </a:xfrm>
            <a:prstGeom prst="rect">
              <a:avLst/>
            </a:prstGeom>
            <a:noFill/>
            <a:ln>
              <a:noFill/>
            </a:ln>
          </p:spPr>
          <p:txBody>
            <a:bodyPr anchorCtr="0" anchor="ctr" bIns="100425" lIns="100425" spcFirstLastPara="1" rIns="100425" wrap="square" tIns="100425">
              <a:noAutofit/>
            </a:bodyPr>
            <a:lstStyle/>
            <a:p>
              <a:pPr indent="0" lvl="0" marL="0" rtl="0" algn="ctr">
                <a:spcBef>
                  <a:spcPts val="0"/>
                </a:spcBef>
                <a:spcAft>
                  <a:spcPts val="0"/>
                </a:spcAft>
                <a:buNone/>
              </a:pPr>
              <a:r>
                <a:rPr lang="en" sz="1318">
                  <a:solidFill>
                    <a:srgbClr val="595959"/>
                  </a:solidFill>
                  <a:latin typeface="Ubuntu Mono"/>
                  <a:ea typeface="Ubuntu Mono"/>
                  <a:cs typeface="Ubuntu Mono"/>
                  <a:sym typeface="Ubuntu Mono"/>
                </a:rPr>
                <a:t>learning iterations</a:t>
              </a:r>
              <a:endParaRPr sz="1318">
                <a:solidFill>
                  <a:srgbClr val="595959"/>
                </a:solidFill>
                <a:latin typeface="Ubuntu Mono"/>
                <a:ea typeface="Ubuntu Mono"/>
                <a:cs typeface="Ubuntu Mono"/>
                <a:sym typeface="Ubuntu Mono"/>
              </a:endParaRPr>
            </a:p>
          </p:txBody>
        </p:sp>
        <p:sp>
          <p:nvSpPr>
            <p:cNvPr id="1578" name="Google Shape;1578;p93"/>
            <p:cNvSpPr/>
            <p:nvPr/>
          </p:nvSpPr>
          <p:spPr>
            <a:xfrm rot="5400000">
              <a:off x="1595327" y="2907617"/>
              <a:ext cx="97200" cy="203400"/>
            </a:xfrm>
            <a:prstGeom prst="upArrow">
              <a:avLst>
                <a:gd fmla="val 50000" name="adj1"/>
                <a:gd fmla="val 73615" name="adj2"/>
              </a:avLst>
            </a:prstGeom>
            <a:solidFill>
              <a:srgbClr val="595959"/>
            </a:solidFill>
            <a:ln cap="flat" cmpd="sng" w="10450">
              <a:solidFill>
                <a:srgbClr val="595959"/>
              </a:solidFill>
              <a:prstDash val="solid"/>
              <a:round/>
              <a:headEnd len="sm" w="sm" type="none"/>
              <a:tailEnd len="sm" w="sm" type="none"/>
            </a:ln>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79" name="Google Shape;1579;p93"/>
            <p:cNvSpPr/>
            <p:nvPr/>
          </p:nvSpPr>
          <p:spPr>
            <a:xfrm>
              <a:off x="447275" y="2555875"/>
              <a:ext cx="968700" cy="906900"/>
            </a:xfrm>
            <a:prstGeom prst="can">
              <a:avLst>
                <a:gd fmla="val 25000" name="adj"/>
              </a:avLst>
            </a:prstGeom>
            <a:noFill/>
            <a:ln cap="flat" cmpd="sng" w="20950">
              <a:solidFill>
                <a:srgbClr val="595959"/>
              </a:solidFill>
              <a:prstDash val="dot"/>
              <a:round/>
              <a:headEnd len="sm" w="sm" type="none"/>
              <a:tailEnd len="sm" w="sm" type="none"/>
            </a:ln>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80" name="Google Shape;1580;p93"/>
            <p:cNvSpPr/>
            <p:nvPr/>
          </p:nvSpPr>
          <p:spPr>
            <a:xfrm>
              <a:off x="4899856" y="2944078"/>
              <a:ext cx="130500" cy="130500"/>
            </a:xfrm>
            <a:prstGeom prst="ellipse">
              <a:avLst/>
            </a:prstGeom>
            <a:solidFill>
              <a:srgbClr val="FFFFFF"/>
            </a:solidFill>
            <a:ln>
              <a:noFill/>
            </a:ln>
            <a:effectLst>
              <a:outerShdw blurRad="62784" rotWithShape="0" algn="bl" dir="5400000" dist="20928">
                <a:srgbClr val="000000">
                  <a:alpha val="50000"/>
                </a:srgbClr>
              </a:outerShdw>
            </a:effectLst>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81" name="Google Shape;1581;p93"/>
            <p:cNvSpPr/>
            <p:nvPr/>
          </p:nvSpPr>
          <p:spPr>
            <a:xfrm>
              <a:off x="5275627" y="2944096"/>
              <a:ext cx="130500" cy="130500"/>
            </a:xfrm>
            <a:prstGeom prst="ellipse">
              <a:avLst/>
            </a:prstGeom>
            <a:solidFill>
              <a:srgbClr val="FFFFFF"/>
            </a:solidFill>
            <a:ln>
              <a:noFill/>
            </a:ln>
            <a:effectLst>
              <a:outerShdw blurRad="62784" rotWithShape="0" algn="bl" dir="5400000" dist="20928">
                <a:srgbClr val="000000">
                  <a:alpha val="50000"/>
                </a:srgbClr>
              </a:outerShdw>
            </a:effectLst>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82" name="Google Shape;1582;p93"/>
            <p:cNvSpPr/>
            <p:nvPr/>
          </p:nvSpPr>
          <p:spPr>
            <a:xfrm>
              <a:off x="5651399" y="2944096"/>
              <a:ext cx="130500" cy="130500"/>
            </a:xfrm>
            <a:prstGeom prst="ellipse">
              <a:avLst/>
            </a:prstGeom>
            <a:solidFill>
              <a:srgbClr val="FFFFFF"/>
            </a:solidFill>
            <a:ln>
              <a:noFill/>
            </a:ln>
            <a:effectLst>
              <a:outerShdw blurRad="62784" rotWithShape="0" algn="bl" dir="5400000" dist="20928">
                <a:srgbClr val="000000">
                  <a:alpha val="50000"/>
                </a:srgbClr>
              </a:outerShdw>
            </a:effectLst>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83" name="Google Shape;1583;p93"/>
            <p:cNvSpPr/>
            <p:nvPr/>
          </p:nvSpPr>
          <p:spPr>
            <a:xfrm rot="5400000">
              <a:off x="3020052" y="2907617"/>
              <a:ext cx="97200" cy="203400"/>
            </a:xfrm>
            <a:prstGeom prst="upArrow">
              <a:avLst>
                <a:gd fmla="val 50000" name="adj1"/>
                <a:gd fmla="val 73615" name="adj2"/>
              </a:avLst>
            </a:prstGeom>
            <a:solidFill>
              <a:srgbClr val="595959"/>
            </a:solidFill>
            <a:ln cap="flat" cmpd="sng" w="10450">
              <a:solidFill>
                <a:srgbClr val="595959"/>
              </a:solidFill>
              <a:prstDash val="solid"/>
              <a:round/>
              <a:headEnd len="sm" w="sm" type="none"/>
              <a:tailEnd len="sm" w="sm" type="none"/>
            </a:ln>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sp>
          <p:nvSpPr>
            <p:cNvPr id="1584" name="Google Shape;1584;p93"/>
            <p:cNvSpPr txBox="1"/>
            <p:nvPr/>
          </p:nvSpPr>
          <p:spPr>
            <a:xfrm>
              <a:off x="3691238" y="3579537"/>
              <a:ext cx="620700" cy="192600"/>
            </a:xfrm>
            <a:prstGeom prst="rect">
              <a:avLst/>
            </a:prstGeom>
            <a:noFill/>
            <a:ln>
              <a:noFill/>
            </a:ln>
          </p:spPr>
          <p:txBody>
            <a:bodyPr anchorCtr="0" anchor="ctr" bIns="100425" lIns="100425" spcFirstLastPara="1" rIns="100425" wrap="square" tIns="100425">
              <a:noAutofit/>
            </a:bodyPr>
            <a:lstStyle/>
            <a:p>
              <a:pPr indent="0" lvl="0" marL="0" rtl="0" algn="ctr">
                <a:spcBef>
                  <a:spcPts val="0"/>
                </a:spcBef>
                <a:spcAft>
                  <a:spcPts val="0"/>
                </a:spcAft>
                <a:buNone/>
              </a:pPr>
              <a:r>
                <a:rPr lang="en" sz="1538">
                  <a:solidFill>
                    <a:srgbClr val="595959"/>
                  </a:solidFill>
                  <a:latin typeface="Ubuntu Mono"/>
                  <a:ea typeface="Ubuntu Mono"/>
                  <a:cs typeface="Ubuntu Mono"/>
                  <a:sym typeface="Ubuntu Mono"/>
                </a:rPr>
                <a:t>i=2</a:t>
              </a:r>
              <a:endParaRPr sz="1538">
                <a:solidFill>
                  <a:srgbClr val="595959"/>
                </a:solidFill>
                <a:latin typeface="Ubuntu Mono"/>
                <a:ea typeface="Ubuntu Mono"/>
                <a:cs typeface="Ubuntu Mono"/>
                <a:sym typeface="Ubuntu Mono"/>
              </a:endParaRPr>
            </a:p>
          </p:txBody>
        </p:sp>
        <p:grpSp>
          <p:nvGrpSpPr>
            <p:cNvPr id="1585" name="Google Shape;1585;p93"/>
            <p:cNvGrpSpPr/>
            <p:nvPr/>
          </p:nvGrpSpPr>
          <p:grpSpPr>
            <a:xfrm>
              <a:off x="3392830" y="2645997"/>
              <a:ext cx="851816" cy="726647"/>
              <a:chOff x="594700" y="2108275"/>
              <a:chExt cx="1609325" cy="1491476"/>
            </a:xfrm>
          </p:grpSpPr>
          <p:pic>
            <p:nvPicPr>
              <p:cNvPr id="1586" name="Google Shape;1586;p93" title="chef3.png"/>
              <p:cNvPicPr preferRelativeResize="0"/>
              <p:nvPr/>
            </p:nvPicPr>
            <p:blipFill>
              <a:blip r:embed="rId4">
                <a:alphaModFix/>
              </a:blip>
              <a:stretch>
                <a:fillRect/>
              </a:stretch>
            </p:blipFill>
            <p:spPr>
              <a:xfrm>
                <a:off x="594700" y="2706275"/>
                <a:ext cx="893476" cy="893476"/>
              </a:xfrm>
              <a:prstGeom prst="rect">
                <a:avLst/>
              </a:prstGeom>
              <a:noFill/>
              <a:ln>
                <a:noFill/>
              </a:ln>
            </p:spPr>
          </p:pic>
          <p:sp>
            <p:nvSpPr>
              <p:cNvPr id="1587" name="Google Shape;1587;p93"/>
              <p:cNvSpPr/>
              <p:nvPr/>
            </p:nvSpPr>
            <p:spPr>
              <a:xfrm flipH="1">
                <a:off x="1124625" y="2108275"/>
                <a:ext cx="1079400" cy="790800"/>
              </a:xfrm>
              <a:prstGeom prst="cloudCallout">
                <a:avLst>
                  <a:gd fmla="val 32995" name="adj1"/>
                  <a:gd fmla="val 69189" name="adj2"/>
                </a:avLst>
              </a:prstGeom>
              <a:solidFill>
                <a:srgbClr val="FFFFFF"/>
              </a:solidFill>
              <a:ln cap="flat" cmpd="sng" w="8800">
                <a:solidFill>
                  <a:srgbClr val="595959"/>
                </a:solidFill>
                <a:prstDash val="solid"/>
                <a:round/>
                <a:headEnd len="sm" w="sm" type="none"/>
                <a:tailEnd len="sm" w="sm" type="none"/>
              </a:ln>
            </p:spPr>
            <p:txBody>
              <a:bodyPr anchorCtr="0" anchor="ctr" bIns="84350" lIns="84350" spcFirstLastPara="1" rIns="84350" wrap="square" tIns="84350">
                <a:noAutofit/>
              </a:bodyPr>
              <a:lstStyle/>
              <a:p>
                <a:pPr indent="0" lvl="0" marL="0" rtl="0" algn="ctr">
                  <a:spcBef>
                    <a:spcPts val="0"/>
                  </a:spcBef>
                  <a:spcAft>
                    <a:spcPts val="0"/>
                  </a:spcAft>
                  <a:buNone/>
                </a:pPr>
                <a:r>
                  <a:t/>
                </a:r>
                <a:endParaRPr sz="1292"/>
              </a:p>
            </p:txBody>
          </p:sp>
        </p:grpSp>
        <p:pic>
          <p:nvPicPr>
            <p:cNvPr id="1588" name="Google Shape;1588;p93"/>
            <p:cNvPicPr preferRelativeResize="0"/>
            <p:nvPr/>
          </p:nvPicPr>
          <p:blipFill rotWithShape="1">
            <a:blip r:embed="rId5">
              <a:alphaModFix/>
            </a:blip>
            <a:srcRect b="5000" l="0" r="8080" t="6817"/>
            <a:stretch/>
          </p:blipFill>
          <p:spPr>
            <a:xfrm>
              <a:off x="3799910" y="2714906"/>
              <a:ext cx="302343" cy="253944"/>
            </a:xfrm>
            <a:prstGeom prst="rect">
              <a:avLst/>
            </a:prstGeom>
            <a:noFill/>
            <a:ln>
              <a:noFill/>
            </a:ln>
          </p:spPr>
        </p:pic>
        <p:grpSp>
          <p:nvGrpSpPr>
            <p:cNvPr id="1589" name="Google Shape;1589;p93"/>
            <p:cNvGrpSpPr/>
            <p:nvPr/>
          </p:nvGrpSpPr>
          <p:grpSpPr>
            <a:xfrm>
              <a:off x="1932905" y="2680072"/>
              <a:ext cx="851816" cy="726647"/>
              <a:chOff x="594700" y="2108275"/>
              <a:chExt cx="1609325" cy="1491476"/>
            </a:xfrm>
          </p:grpSpPr>
          <p:pic>
            <p:nvPicPr>
              <p:cNvPr id="1590" name="Google Shape;1590;p93" title="chef3.png"/>
              <p:cNvPicPr preferRelativeResize="0"/>
              <p:nvPr/>
            </p:nvPicPr>
            <p:blipFill>
              <a:blip r:embed="rId4">
                <a:alphaModFix amt="60000"/>
              </a:blip>
              <a:stretch>
                <a:fillRect/>
              </a:stretch>
            </p:blipFill>
            <p:spPr>
              <a:xfrm>
                <a:off x="594700" y="2706275"/>
                <a:ext cx="893476" cy="893476"/>
              </a:xfrm>
              <a:prstGeom prst="rect">
                <a:avLst/>
              </a:prstGeom>
              <a:noFill/>
              <a:ln>
                <a:noFill/>
              </a:ln>
            </p:spPr>
          </p:pic>
          <p:sp>
            <p:nvSpPr>
              <p:cNvPr id="1591" name="Google Shape;1591;p93"/>
              <p:cNvSpPr/>
              <p:nvPr/>
            </p:nvSpPr>
            <p:spPr>
              <a:xfrm flipH="1">
                <a:off x="1124625" y="2108275"/>
                <a:ext cx="1079400" cy="790800"/>
              </a:xfrm>
              <a:prstGeom prst="cloudCallout">
                <a:avLst>
                  <a:gd fmla="val 32995" name="adj1"/>
                  <a:gd fmla="val 69189" name="adj2"/>
                </a:avLst>
              </a:prstGeom>
              <a:solidFill>
                <a:srgbClr val="FFFFFF"/>
              </a:solidFill>
              <a:ln cap="flat" cmpd="sng" w="8800">
                <a:solidFill>
                  <a:srgbClr val="B7B7B7"/>
                </a:solidFill>
                <a:prstDash val="solid"/>
                <a:round/>
                <a:headEnd len="sm" w="sm" type="none"/>
                <a:tailEnd len="sm" w="sm" type="none"/>
              </a:ln>
            </p:spPr>
            <p:txBody>
              <a:bodyPr anchorCtr="0" anchor="ctr" bIns="84350" lIns="84350" spcFirstLastPara="1" rIns="84350" wrap="square" tIns="84350">
                <a:noAutofit/>
              </a:bodyPr>
              <a:lstStyle/>
              <a:p>
                <a:pPr indent="0" lvl="0" marL="0" rtl="0" algn="ctr">
                  <a:spcBef>
                    <a:spcPts val="0"/>
                  </a:spcBef>
                  <a:spcAft>
                    <a:spcPts val="0"/>
                  </a:spcAft>
                  <a:buNone/>
                </a:pPr>
                <a:r>
                  <a:t/>
                </a:r>
                <a:endParaRPr sz="1292"/>
              </a:p>
            </p:txBody>
          </p:sp>
        </p:grpSp>
        <p:pic>
          <p:nvPicPr>
            <p:cNvPr id="1592" name="Google Shape;1592;p93"/>
            <p:cNvPicPr preferRelativeResize="0"/>
            <p:nvPr/>
          </p:nvPicPr>
          <p:blipFill rotWithShape="1">
            <a:blip r:embed="rId5">
              <a:alphaModFix amt="65000"/>
            </a:blip>
            <a:srcRect b="5000" l="0" r="8080" t="6817"/>
            <a:stretch/>
          </p:blipFill>
          <p:spPr>
            <a:xfrm>
              <a:off x="2339985" y="2748981"/>
              <a:ext cx="302343" cy="253944"/>
            </a:xfrm>
            <a:prstGeom prst="rect">
              <a:avLst/>
            </a:prstGeom>
            <a:noFill/>
            <a:ln>
              <a:noFill/>
            </a:ln>
          </p:spPr>
        </p:pic>
        <p:grpSp>
          <p:nvGrpSpPr>
            <p:cNvPr id="1593" name="Google Shape;1593;p93"/>
            <p:cNvGrpSpPr/>
            <p:nvPr/>
          </p:nvGrpSpPr>
          <p:grpSpPr>
            <a:xfrm>
              <a:off x="3774896" y="2670775"/>
              <a:ext cx="822805" cy="730527"/>
              <a:chOff x="2746000" y="171302"/>
              <a:chExt cx="1775582" cy="1522249"/>
            </a:xfrm>
          </p:grpSpPr>
          <p:sp>
            <p:nvSpPr>
              <p:cNvPr id="1594" name="Google Shape;1594;p93"/>
              <p:cNvSpPr/>
              <p:nvPr/>
            </p:nvSpPr>
            <p:spPr>
              <a:xfrm flipH="1">
                <a:off x="3338083" y="171302"/>
                <a:ext cx="1183500" cy="882900"/>
              </a:xfrm>
              <a:prstGeom prst="cloudCallout">
                <a:avLst>
                  <a:gd fmla="val 32995" name="adj1"/>
                  <a:gd fmla="val 69189" name="adj2"/>
                </a:avLst>
              </a:prstGeom>
              <a:solidFill>
                <a:srgbClr val="FFFFFF"/>
              </a:solidFill>
              <a:ln cap="flat" cmpd="sng" w="9525">
                <a:solidFill>
                  <a:srgbClr val="595959"/>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t/>
                </a:r>
                <a:endParaRPr sz="1400"/>
              </a:p>
            </p:txBody>
          </p:sp>
          <p:pic>
            <p:nvPicPr>
              <p:cNvPr id="1595" name="Google Shape;1595;p93"/>
              <p:cNvPicPr preferRelativeResize="0"/>
              <p:nvPr/>
            </p:nvPicPr>
            <p:blipFill>
              <a:blip r:embed="rId6">
                <a:alphaModFix/>
              </a:blip>
              <a:stretch>
                <a:fillRect/>
              </a:stretch>
            </p:blipFill>
            <p:spPr>
              <a:xfrm>
                <a:off x="3602600" y="348300"/>
                <a:ext cx="620700" cy="620700"/>
              </a:xfrm>
              <a:prstGeom prst="rect">
                <a:avLst/>
              </a:prstGeom>
              <a:noFill/>
              <a:ln>
                <a:noFill/>
              </a:ln>
            </p:spPr>
          </p:pic>
          <p:pic>
            <p:nvPicPr>
              <p:cNvPr id="1596" name="Google Shape;1596;p93" title="chef2.png"/>
              <p:cNvPicPr preferRelativeResize="0"/>
              <p:nvPr/>
            </p:nvPicPr>
            <p:blipFill>
              <a:blip r:embed="rId7">
                <a:alphaModFix/>
              </a:blip>
              <a:stretch>
                <a:fillRect/>
              </a:stretch>
            </p:blipFill>
            <p:spPr>
              <a:xfrm>
                <a:off x="2746000" y="771050"/>
                <a:ext cx="922501" cy="922501"/>
              </a:xfrm>
              <a:prstGeom prst="rect">
                <a:avLst/>
              </a:prstGeom>
              <a:noFill/>
              <a:ln>
                <a:noFill/>
              </a:ln>
            </p:spPr>
          </p:pic>
        </p:grpSp>
        <p:sp>
          <p:nvSpPr>
            <p:cNvPr id="1597" name="Google Shape;1597;p93"/>
            <p:cNvSpPr/>
            <p:nvPr/>
          </p:nvSpPr>
          <p:spPr>
            <a:xfrm>
              <a:off x="3296600" y="2555875"/>
              <a:ext cx="1410000" cy="906900"/>
            </a:xfrm>
            <a:prstGeom prst="can">
              <a:avLst>
                <a:gd fmla="val 25000" name="adj"/>
              </a:avLst>
            </a:prstGeom>
            <a:noFill/>
            <a:ln cap="flat" cmpd="sng" w="20950">
              <a:solidFill>
                <a:srgbClr val="595959"/>
              </a:solidFill>
              <a:prstDash val="dot"/>
              <a:round/>
              <a:headEnd len="sm" w="sm" type="none"/>
              <a:tailEnd len="sm" w="sm" type="none"/>
            </a:ln>
          </p:spPr>
          <p:txBody>
            <a:bodyPr anchorCtr="0" anchor="ctr" bIns="100425" lIns="100425" spcFirstLastPara="1" rIns="100425" wrap="square" tIns="100425">
              <a:noAutofit/>
            </a:bodyPr>
            <a:lstStyle/>
            <a:p>
              <a:pPr indent="0" lvl="0" marL="0" rtl="0" algn="ctr">
                <a:spcBef>
                  <a:spcPts val="0"/>
                </a:spcBef>
                <a:spcAft>
                  <a:spcPts val="0"/>
                </a:spcAft>
                <a:buNone/>
              </a:pPr>
              <a:r>
                <a:t/>
              </a:r>
              <a:endParaRPr sz="1538"/>
            </a:p>
          </p:txBody>
        </p:sp>
        <p:pic>
          <p:nvPicPr>
            <p:cNvPr id="1598" name="Google Shape;1598;p93"/>
            <p:cNvPicPr preferRelativeResize="0"/>
            <p:nvPr/>
          </p:nvPicPr>
          <p:blipFill>
            <a:blip r:embed="rId3">
              <a:alphaModFix amt="65000"/>
            </a:blip>
            <a:stretch>
              <a:fillRect/>
            </a:stretch>
          </p:blipFill>
          <p:spPr>
            <a:xfrm>
              <a:off x="1912650" y="1648301"/>
              <a:ext cx="790825" cy="790825"/>
            </a:xfrm>
            <a:prstGeom prst="rect">
              <a:avLst/>
            </a:prstGeom>
            <a:noFill/>
            <a:ln>
              <a:noFill/>
            </a:ln>
          </p:spPr>
        </p:pic>
        <p:pic>
          <p:nvPicPr>
            <p:cNvPr id="1599" name="Google Shape;1599;p93"/>
            <p:cNvPicPr preferRelativeResize="0"/>
            <p:nvPr/>
          </p:nvPicPr>
          <p:blipFill>
            <a:blip r:embed="rId3">
              <a:alphaModFix amt="21000"/>
            </a:blip>
            <a:stretch>
              <a:fillRect/>
            </a:stretch>
          </p:blipFill>
          <p:spPr>
            <a:xfrm>
              <a:off x="487975" y="1648301"/>
              <a:ext cx="790825" cy="790825"/>
            </a:xfrm>
            <a:prstGeom prst="rect">
              <a:avLst/>
            </a:prstGeom>
            <a:noFill/>
            <a:ln>
              <a:noFill/>
            </a:ln>
          </p:spPr>
        </p:pic>
        <p:sp>
          <p:nvSpPr>
            <p:cNvPr id="1600" name="Google Shape;1600;p93"/>
            <p:cNvSpPr/>
            <p:nvPr/>
          </p:nvSpPr>
          <p:spPr>
            <a:xfrm>
              <a:off x="1871888" y="2555900"/>
              <a:ext cx="968700" cy="906900"/>
            </a:xfrm>
            <a:prstGeom prst="can">
              <a:avLst>
                <a:gd fmla="val 25000" name="adj"/>
              </a:avLst>
            </a:prstGeom>
            <a:noFill/>
            <a:ln cap="flat" cmpd="sng" w="17600">
              <a:solidFill>
                <a:srgbClr val="595959"/>
              </a:solidFill>
              <a:prstDash val="dot"/>
              <a:round/>
              <a:headEnd len="sm" w="sm" type="none"/>
              <a:tailEnd len="sm" w="sm" type="none"/>
            </a:ln>
          </p:spPr>
          <p:txBody>
            <a:bodyPr anchorCtr="0" anchor="ctr" bIns="84350" lIns="84350" spcFirstLastPara="1" rIns="84350" wrap="square" tIns="84350">
              <a:noAutofit/>
            </a:bodyPr>
            <a:lstStyle/>
            <a:p>
              <a:pPr indent="0" lvl="0" marL="0" rtl="0" algn="ctr">
                <a:spcBef>
                  <a:spcPts val="0"/>
                </a:spcBef>
                <a:spcAft>
                  <a:spcPts val="0"/>
                </a:spcAft>
                <a:buNone/>
              </a:pPr>
              <a:r>
                <a:t/>
              </a:r>
              <a:endParaRPr sz="1292"/>
            </a:p>
          </p:txBody>
        </p:sp>
      </p:gr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4" name="Shape 1604"/>
        <p:cNvGrpSpPr/>
        <p:nvPr/>
      </p:nvGrpSpPr>
      <p:grpSpPr>
        <a:xfrm>
          <a:off x="0" y="0"/>
          <a:ext cx="0" cy="0"/>
          <a:chOff x="0" y="0"/>
          <a:chExt cx="0" cy="0"/>
        </a:xfrm>
      </p:grpSpPr>
      <p:sp>
        <p:nvSpPr>
          <p:cNvPr id="1605" name="Google Shape;1605;p9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Future Directions</a:t>
            </a:r>
            <a:r>
              <a:rPr lang="en"/>
              <a:t>: Short Term </a:t>
            </a:r>
            <a:endParaRPr b="1"/>
          </a:p>
        </p:txBody>
      </p:sp>
      <p:sp>
        <p:nvSpPr>
          <p:cNvPr id="1606" name="Google Shape;1606;p94"/>
          <p:cNvSpPr txBox="1"/>
          <p:nvPr>
            <p:ph idx="1" type="body"/>
          </p:nvPr>
        </p:nvSpPr>
        <p:spPr>
          <a:xfrm>
            <a:off x="457200" y="1020675"/>
            <a:ext cx="8229600" cy="9207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Curating teammates for ROTATE ego agent</a:t>
            </a:r>
            <a:endParaRPr/>
          </a:p>
          <a:p>
            <a:pPr indent="-355600" lvl="0" marL="457200" rtl="0" algn="l">
              <a:spcBef>
                <a:spcPts val="0"/>
              </a:spcBef>
              <a:spcAft>
                <a:spcPts val="0"/>
              </a:spcAft>
              <a:buSzPts val="2000"/>
              <a:buChar char="➔"/>
            </a:pPr>
            <a:r>
              <a:rPr lang="en"/>
              <a:t>Regret as an evaluation framework</a:t>
            </a:r>
            <a:endParaRPr/>
          </a:p>
        </p:txBody>
      </p:sp>
      <p:sp>
        <p:nvSpPr>
          <p:cNvPr id="1607" name="Google Shape;1607;p9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608" name="Google Shape;1608;p94"/>
          <p:cNvGrpSpPr/>
          <p:nvPr/>
        </p:nvGrpSpPr>
        <p:grpSpPr>
          <a:xfrm>
            <a:off x="596913" y="2087163"/>
            <a:ext cx="3954650" cy="2431936"/>
            <a:chOff x="332338" y="1941363"/>
            <a:chExt cx="3954650" cy="2431936"/>
          </a:xfrm>
        </p:grpSpPr>
        <p:pic>
          <p:nvPicPr>
            <p:cNvPr id="1609" name="Google Shape;1609;p94"/>
            <p:cNvPicPr preferRelativeResize="0"/>
            <p:nvPr/>
          </p:nvPicPr>
          <p:blipFill rotWithShape="1">
            <a:blip r:embed="rId3">
              <a:alphaModFix/>
            </a:blip>
            <a:srcRect b="51081" l="0" r="0" t="18711"/>
            <a:stretch/>
          </p:blipFill>
          <p:spPr>
            <a:xfrm>
              <a:off x="332338" y="3415601"/>
              <a:ext cx="3633352" cy="957698"/>
            </a:xfrm>
            <a:prstGeom prst="rect">
              <a:avLst/>
            </a:prstGeom>
            <a:noFill/>
            <a:ln>
              <a:noFill/>
            </a:ln>
          </p:spPr>
        </p:pic>
        <p:sp>
          <p:nvSpPr>
            <p:cNvPr id="1610" name="Google Shape;1610;p94"/>
            <p:cNvSpPr txBox="1"/>
            <p:nvPr/>
          </p:nvSpPr>
          <p:spPr>
            <a:xfrm>
              <a:off x="457188" y="1941363"/>
              <a:ext cx="38298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EVALUATION WITH FIXED TEAMMATES</a:t>
              </a:r>
              <a:endParaRPr b="1" sz="1200">
                <a:solidFill>
                  <a:schemeClr val="dk2"/>
                </a:solidFill>
                <a:latin typeface="Helvetica Neue"/>
                <a:ea typeface="Helvetica Neue"/>
                <a:cs typeface="Helvetica Neue"/>
                <a:sym typeface="Helvetica Neue"/>
              </a:endParaRPr>
            </a:p>
          </p:txBody>
        </p:sp>
        <p:pic>
          <p:nvPicPr>
            <p:cNvPr descr="Generated image" id="1611" name="Google Shape;1611;p94"/>
            <p:cNvPicPr preferRelativeResize="0"/>
            <p:nvPr/>
          </p:nvPicPr>
          <p:blipFill rotWithShape="1">
            <a:blip r:embed="rId4">
              <a:alphaModFix/>
            </a:blip>
            <a:srcRect b="0" l="0" r="0" t="0"/>
            <a:stretch/>
          </p:blipFill>
          <p:spPr>
            <a:xfrm flipH="1">
              <a:off x="1670161" y="2253700"/>
              <a:ext cx="957701" cy="957701"/>
            </a:xfrm>
            <a:prstGeom prst="rect">
              <a:avLst/>
            </a:prstGeom>
            <a:noFill/>
            <a:ln>
              <a:noFill/>
            </a:ln>
          </p:spPr>
        </p:pic>
      </p:grpSp>
      <p:grpSp>
        <p:nvGrpSpPr>
          <p:cNvPr id="1612" name="Google Shape;1612;p94"/>
          <p:cNvGrpSpPr/>
          <p:nvPr/>
        </p:nvGrpSpPr>
        <p:grpSpPr>
          <a:xfrm>
            <a:off x="4785188" y="2087163"/>
            <a:ext cx="3407372" cy="2808488"/>
            <a:chOff x="5120340" y="1941363"/>
            <a:chExt cx="3407372" cy="2808488"/>
          </a:xfrm>
        </p:grpSpPr>
        <p:sp>
          <p:nvSpPr>
            <p:cNvPr id="1613" name="Google Shape;1613;p94"/>
            <p:cNvSpPr txBox="1"/>
            <p:nvPr/>
          </p:nvSpPr>
          <p:spPr>
            <a:xfrm>
              <a:off x="5339175" y="1941363"/>
              <a:ext cx="2969700" cy="4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chemeClr val="dk2"/>
                  </a:solidFill>
                  <a:latin typeface="Helvetica Neue"/>
                  <a:ea typeface="Helvetica Neue"/>
                  <a:cs typeface="Helvetica Neue"/>
                  <a:sym typeface="Helvetica Neue"/>
                </a:rPr>
                <a:t>REGRET-BASED EVALUATION</a:t>
              </a:r>
              <a:endParaRPr b="1" sz="1200">
                <a:solidFill>
                  <a:schemeClr val="dk2"/>
                </a:solidFill>
                <a:latin typeface="Helvetica Neue"/>
                <a:ea typeface="Helvetica Neue"/>
                <a:cs typeface="Helvetica Neue"/>
                <a:sym typeface="Helvetica Neue"/>
              </a:endParaRPr>
            </a:p>
          </p:txBody>
        </p:sp>
        <p:grpSp>
          <p:nvGrpSpPr>
            <p:cNvPr id="1614" name="Google Shape;1614;p94"/>
            <p:cNvGrpSpPr/>
            <p:nvPr/>
          </p:nvGrpSpPr>
          <p:grpSpPr>
            <a:xfrm>
              <a:off x="5120340" y="3415590"/>
              <a:ext cx="3407372" cy="1334260"/>
              <a:chOff x="4937453" y="2552840"/>
              <a:chExt cx="3407372" cy="1334260"/>
            </a:xfrm>
          </p:grpSpPr>
          <p:sp>
            <p:nvSpPr>
              <p:cNvPr id="1615" name="Google Shape;1615;p94"/>
              <p:cNvSpPr/>
              <p:nvPr/>
            </p:nvSpPr>
            <p:spPr>
              <a:xfrm rot="-5400000">
                <a:off x="6614875" y="2157150"/>
                <a:ext cx="901500" cy="2558400"/>
              </a:xfrm>
              <a:prstGeom prst="roundRect">
                <a:avLst>
                  <a:gd fmla="val 50000" name="adj"/>
                </a:avLst>
              </a:prstGeom>
              <a:solidFill>
                <a:srgbClr val="FFFFFF"/>
              </a:solidFill>
              <a:ln cap="flat" cmpd="sng" w="10000">
                <a:solidFill>
                  <a:srgbClr val="F2A982"/>
                </a:solidFill>
                <a:prstDash val="solid"/>
                <a:miter lim="8000"/>
                <a:headEnd len="sm" w="sm" type="none"/>
                <a:tailEnd len="sm" w="sm" type="none"/>
              </a:ln>
            </p:spPr>
            <p:txBody>
              <a:bodyPr anchorCtr="0" anchor="ctr" bIns="23975" lIns="47950" spcFirstLastPara="1" rIns="47950" wrap="square" tIns="23975">
                <a:noAutofit/>
              </a:bodyPr>
              <a:lstStyle/>
              <a:p>
                <a:pPr indent="0" lvl="0" marL="0" marR="0" rtl="0" algn="ctr">
                  <a:spcBef>
                    <a:spcPts val="0"/>
                  </a:spcBef>
                  <a:spcAft>
                    <a:spcPts val="0"/>
                  </a:spcAft>
                  <a:buNone/>
                </a:pPr>
                <a:r>
                  <a:t/>
                </a:r>
                <a:endParaRPr sz="944">
                  <a:solidFill>
                    <a:srgbClr val="000000"/>
                  </a:solidFill>
                  <a:latin typeface="Arial"/>
                  <a:ea typeface="Arial"/>
                  <a:cs typeface="Arial"/>
                  <a:sym typeface="Arial"/>
                </a:endParaRPr>
              </a:p>
            </p:txBody>
          </p:sp>
          <p:pic>
            <p:nvPicPr>
              <p:cNvPr descr="Generated image" id="1616" name="Google Shape;1616;p94"/>
              <p:cNvPicPr preferRelativeResize="0"/>
              <p:nvPr/>
            </p:nvPicPr>
            <p:blipFill rotWithShape="1">
              <a:blip r:embed="rId5">
                <a:alphaModFix/>
              </a:blip>
              <a:srcRect b="0" l="0" r="0" t="0"/>
              <a:stretch/>
            </p:blipFill>
            <p:spPr>
              <a:xfrm>
                <a:off x="4937453" y="2552840"/>
                <a:ext cx="1198098" cy="1198098"/>
              </a:xfrm>
              <a:prstGeom prst="rect">
                <a:avLst/>
              </a:prstGeom>
              <a:noFill/>
              <a:ln>
                <a:noFill/>
              </a:ln>
            </p:spPr>
          </p:pic>
          <p:grpSp>
            <p:nvGrpSpPr>
              <p:cNvPr id="1617" name="Google Shape;1617;p94"/>
              <p:cNvGrpSpPr/>
              <p:nvPr/>
            </p:nvGrpSpPr>
            <p:grpSpPr>
              <a:xfrm>
                <a:off x="5786432" y="3044506"/>
                <a:ext cx="920871" cy="783693"/>
                <a:chOff x="5680257" y="3284906"/>
                <a:chExt cx="920871" cy="783693"/>
              </a:xfrm>
            </p:grpSpPr>
            <p:pic>
              <p:nvPicPr>
                <p:cNvPr descr="Generated image" id="1618" name="Google Shape;1618;p94"/>
                <p:cNvPicPr preferRelativeResize="0"/>
                <p:nvPr/>
              </p:nvPicPr>
              <p:blipFill rotWithShape="1">
                <a:blip r:embed="rId6">
                  <a:alphaModFix/>
                </a:blip>
                <a:srcRect b="0" l="0" r="0" t="0"/>
                <a:stretch/>
              </p:blipFill>
              <p:spPr>
                <a:xfrm>
                  <a:off x="6252998" y="3658292"/>
                  <a:ext cx="348129" cy="348129"/>
                </a:xfrm>
                <a:prstGeom prst="rect">
                  <a:avLst/>
                </a:prstGeom>
                <a:noFill/>
                <a:ln>
                  <a:noFill/>
                </a:ln>
              </p:spPr>
            </p:pic>
            <p:pic>
              <p:nvPicPr>
                <p:cNvPr descr="Generated image" id="1619" name="Google Shape;1619;p94"/>
                <p:cNvPicPr preferRelativeResize="0"/>
                <p:nvPr/>
              </p:nvPicPr>
              <p:blipFill rotWithShape="1">
                <a:blip r:embed="rId7">
                  <a:alphaModFix/>
                </a:blip>
                <a:srcRect b="0" l="0" r="0" t="0"/>
                <a:stretch/>
              </p:blipFill>
              <p:spPr>
                <a:xfrm flipH="1">
                  <a:off x="5736694" y="3284906"/>
                  <a:ext cx="783693" cy="783693"/>
                </a:xfrm>
                <a:prstGeom prst="rect">
                  <a:avLst/>
                </a:prstGeom>
                <a:noFill/>
                <a:ln>
                  <a:noFill/>
                </a:ln>
              </p:spPr>
            </p:pic>
            <p:sp>
              <p:nvSpPr>
                <p:cNvPr id="1620" name="Google Shape;1620;p94"/>
                <p:cNvSpPr txBox="1"/>
                <p:nvPr/>
              </p:nvSpPr>
              <p:spPr>
                <a:xfrm>
                  <a:off x="5680257" y="3411533"/>
                  <a:ext cx="897900" cy="194400"/>
                </a:xfrm>
                <a:prstGeom prst="rect">
                  <a:avLst/>
                </a:prstGeom>
                <a:blipFill rotWithShape="1">
                  <a:blip r:embed="rId8">
                    <a:alphaModFix/>
                  </a:blip>
                  <a:stretch>
                    <a:fillRect b="0" l="0" r="0" t="0"/>
                  </a:stretch>
                </a:blipFill>
                <a:ln>
                  <a:noFill/>
                </a:ln>
              </p:spPr>
              <p:txBody>
                <a:bodyPr anchorCtr="0" anchor="t" bIns="23975" lIns="47950" spcFirstLastPara="1" rIns="47950" wrap="square" tIns="23975">
                  <a:noAutofit/>
                </a:bodyPr>
                <a:lstStyle/>
                <a:p>
                  <a:pPr indent="0" lvl="0" marL="0" marR="0" rtl="0" algn="l">
                    <a:spcBef>
                      <a:spcPts val="0"/>
                    </a:spcBef>
                    <a:spcAft>
                      <a:spcPts val="0"/>
                    </a:spcAft>
                    <a:buNone/>
                  </a:pPr>
                  <a:r>
                    <a:rPr lang="en" sz="944">
                      <a:latin typeface="Arial"/>
                      <a:ea typeface="Arial"/>
                      <a:cs typeface="Arial"/>
                      <a:sym typeface="Arial"/>
                    </a:rPr>
                    <a:t> </a:t>
                  </a:r>
                  <a:endParaRPr sz="734"/>
                </a:p>
              </p:txBody>
            </p:sp>
          </p:grpSp>
          <p:grpSp>
            <p:nvGrpSpPr>
              <p:cNvPr id="1621" name="Google Shape;1621;p94"/>
              <p:cNvGrpSpPr/>
              <p:nvPr/>
            </p:nvGrpSpPr>
            <p:grpSpPr>
              <a:xfrm>
                <a:off x="6513457" y="3035094"/>
                <a:ext cx="926941" cy="841785"/>
                <a:chOff x="5668244" y="4003843"/>
                <a:chExt cx="926941" cy="841785"/>
              </a:xfrm>
            </p:grpSpPr>
            <p:pic>
              <p:nvPicPr>
                <p:cNvPr descr="Generated image" id="1622" name="Google Shape;1622;p94"/>
                <p:cNvPicPr preferRelativeResize="0"/>
                <p:nvPr/>
              </p:nvPicPr>
              <p:blipFill rotWithShape="1">
                <a:blip r:embed="rId9">
                  <a:alphaModFix/>
                </a:blip>
                <a:srcRect b="0" l="0" r="0" t="0"/>
                <a:stretch/>
              </p:blipFill>
              <p:spPr>
                <a:xfrm>
                  <a:off x="6151248" y="4401690"/>
                  <a:ext cx="443937" cy="443937"/>
                </a:xfrm>
                <a:prstGeom prst="rect">
                  <a:avLst/>
                </a:prstGeom>
                <a:noFill/>
                <a:ln>
                  <a:noFill/>
                </a:ln>
              </p:spPr>
            </p:pic>
            <p:pic>
              <p:nvPicPr>
                <p:cNvPr descr="Generated image" id="1623" name="Google Shape;1623;p94"/>
                <p:cNvPicPr preferRelativeResize="0"/>
                <p:nvPr/>
              </p:nvPicPr>
              <p:blipFill rotWithShape="1">
                <a:blip r:embed="rId7">
                  <a:alphaModFix/>
                </a:blip>
                <a:srcRect b="0" l="0" r="0" t="0"/>
                <a:stretch/>
              </p:blipFill>
              <p:spPr>
                <a:xfrm flipH="1">
                  <a:off x="5706552" y="4003843"/>
                  <a:ext cx="783693" cy="783693"/>
                </a:xfrm>
                <a:prstGeom prst="rect">
                  <a:avLst/>
                </a:prstGeom>
                <a:noFill/>
                <a:ln>
                  <a:noFill/>
                </a:ln>
              </p:spPr>
            </p:pic>
            <p:sp>
              <p:nvSpPr>
                <p:cNvPr id="1624" name="Google Shape;1624;p94"/>
                <p:cNvSpPr txBox="1"/>
                <p:nvPr/>
              </p:nvSpPr>
              <p:spPr>
                <a:xfrm>
                  <a:off x="5668244" y="4126695"/>
                  <a:ext cx="897900" cy="194700"/>
                </a:xfrm>
                <a:prstGeom prst="rect">
                  <a:avLst/>
                </a:prstGeom>
                <a:blipFill rotWithShape="1">
                  <a:blip r:embed="rId10">
                    <a:alphaModFix/>
                  </a:blip>
                  <a:stretch>
                    <a:fillRect b="0" l="0" r="0" t="0"/>
                  </a:stretch>
                </a:blipFill>
                <a:ln>
                  <a:noFill/>
                </a:ln>
              </p:spPr>
              <p:txBody>
                <a:bodyPr anchorCtr="0" anchor="t" bIns="23975" lIns="47950" spcFirstLastPara="1" rIns="47950" wrap="square" tIns="23975">
                  <a:noAutofit/>
                </a:bodyPr>
                <a:lstStyle/>
                <a:p>
                  <a:pPr indent="0" lvl="0" marL="0" marR="0" rtl="0" algn="l">
                    <a:spcBef>
                      <a:spcPts val="0"/>
                    </a:spcBef>
                    <a:spcAft>
                      <a:spcPts val="0"/>
                    </a:spcAft>
                    <a:buNone/>
                  </a:pPr>
                  <a:r>
                    <a:rPr lang="en" sz="944">
                      <a:latin typeface="Arial"/>
                      <a:ea typeface="Arial"/>
                      <a:cs typeface="Arial"/>
                      <a:sym typeface="Arial"/>
                    </a:rPr>
                    <a:t> </a:t>
                  </a:r>
                  <a:endParaRPr sz="734"/>
                </a:p>
              </p:txBody>
            </p:sp>
          </p:grpSp>
          <p:grpSp>
            <p:nvGrpSpPr>
              <p:cNvPr id="1625" name="Google Shape;1625;p94"/>
              <p:cNvGrpSpPr/>
              <p:nvPr/>
            </p:nvGrpSpPr>
            <p:grpSpPr>
              <a:xfrm>
                <a:off x="7259630" y="3040344"/>
                <a:ext cx="897900" cy="831291"/>
                <a:chOff x="5629570" y="4789844"/>
                <a:chExt cx="897900" cy="831291"/>
              </a:xfrm>
            </p:grpSpPr>
            <p:pic>
              <p:nvPicPr>
                <p:cNvPr descr="Generated image" id="1626" name="Google Shape;1626;p94"/>
                <p:cNvPicPr preferRelativeResize="0"/>
                <p:nvPr/>
              </p:nvPicPr>
              <p:blipFill rotWithShape="1">
                <a:blip r:embed="rId11">
                  <a:alphaModFix/>
                </a:blip>
                <a:srcRect b="0" l="0" r="0" t="0"/>
                <a:stretch/>
              </p:blipFill>
              <p:spPr>
                <a:xfrm flipH="1">
                  <a:off x="6135538" y="5229289"/>
                  <a:ext cx="391846" cy="391846"/>
                </a:xfrm>
                <a:prstGeom prst="rect">
                  <a:avLst/>
                </a:prstGeom>
                <a:noFill/>
                <a:ln>
                  <a:noFill/>
                </a:ln>
              </p:spPr>
            </p:pic>
            <p:pic>
              <p:nvPicPr>
                <p:cNvPr descr="Generated image" id="1627" name="Google Shape;1627;p94"/>
                <p:cNvPicPr preferRelativeResize="0"/>
                <p:nvPr/>
              </p:nvPicPr>
              <p:blipFill rotWithShape="1">
                <a:blip r:embed="rId7">
                  <a:alphaModFix/>
                </a:blip>
                <a:srcRect b="0" l="0" r="0" t="0"/>
                <a:stretch/>
              </p:blipFill>
              <p:spPr>
                <a:xfrm flipH="1">
                  <a:off x="5667877" y="4789844"/>
                  <a:ext cx="783693" cy="783693"/>
                </a:xfrm>
                <a:prstGeom prst="rect">
                  <a:avLst/>
                </a:prstGeom>
                <a:noFill/>
                <a:ln>
                  <a:noFill/>
                </a:ln>
              </p:spPr>
            </p:pic>
            <p:sp>
              <p:nvSpPr>
                <p:cNvPr id="1628" name="Google Shape;1628;p94"/>
                <p:cNvSpPr txBox="1"/>
                <p:nvPr/>
              </p:nvSpPr>
              <p:spPr>
                <a:xfrm>
                  <a:off x="5629570" y="4931295"/>
                  <a:ext cx="897900" cy="195300"/>
                </a:xfrm>
                <a:prstGeom prst="rect">
                  <a:avLst/>
                </a:prstGeom>
                <a:blipFill rotWithShape="1">
                  <a:blip r:embed="rId12">
                    <a:alphaModFix/>
                  </a:blip>
                  <a:stretch>
                    <a:fillRect b="0" l="0" r="0" t="0"/>
                  </a:stretch>
                </a:blipFill>
                <a:ln>
                  <a:noFill/>
                </a:ln>
              </p:spPr>
              <p:txBody>
                <a:bodyPr anchorCtr="0" anchor="t" bIns="23975" lIns="47950" spcFirstLastPara="1" rIns="47950" wrap="square" tIns="23975">
                  <a:noAutofit/>
                </a:bodyPr>
                <a:lstStyle/>
                <a:p>
                  <a:pPr indent="0" lvl="0" marL="0" marR="0" rtl="0" algn="l">
                    <a:spcBef>
                      <a:spcPts val="0"/>
                    </a:spcBef>
                    <a:spcAft>
                      <a:spcPts val="0"/>
                    </a:spcAft>
                    <a:buNone/>
                  </a:pPr>
                  <a:r>
                    <a:rPr lang="en" sz="944">
                      <a:latin typeface="Arial"/>
                      <a:ea typeface="Arial"/>
                      <a:cs typeface="Arial"/>
                      <a:sym typeface="Arial"/>
                    </a:rPr>
                    <a:t> </a:t>
                  </a:r>
                  <a:endParaRPr sz="734"/>
                </a:p>
              </p:txBody>
            </p:sp>
          </p:grpSp>
        </p:grpSp>
        <p:pic>
          <p:nvPicPr>
            <p:cNvPr descr="Generated image" id="1629" name="Google Shape;1629;p94"/>
            <p:cNvPicPr preferRelativeResize="0"/>
            <p:nvPr/>
          </p:nvPicPr>
          <p:blipFill rotWithShape="1">
            <a:blip r:embed="rId4">
              <a:alphaModFix/>
            </a:blip>
            <a:srcRect b="0" l="0" r="0" t="0"/>
            <a:stretch/>
          </p:blipFill>
          <p:spPr>
            <a:xfrm flipH="1">
              <a:off x="6670024" y="2253700"/>
              <a:ext cx="957701" cy="957701"/>
            </a:xfrm>
            <a:prstGeom prst="rect">
              <a:avLst/>
            </a:prstGeom>
            <a:noFill/>
            <a:ln>
              <a:noFill/>
            </a:ln>
          </p:spPr>
        </p:pic>
        <p:grpSp>
          <p:nvGrpSpPr>
            <p:cNvPr id="1630" name="Google Shape;1630;p94"/>
            <p:cNvGrpSpPr/>
            <p:nvPr/>
          </p:nvGrpSpPr>
          <p:grpSpPr>
            <a:xfrm>
              <a:off x="6185500" y="3328025"/>
              <a:ext cx="1926750" cy="487200"/>
              <a:chOff x="6185500" y="3328025"/>
              <a:chExt cx="1926750" cy="487200"/>
            </a:xfrm>
          </p:grpSpPr>
          <p:sp>
            <p:nvSpPr>
              <p:cNvPr id="1631" name="Google Shape;1631;p94"/>
              <p:cNvSpPr txBox="1"/>
              <p:nvPr/>
            </p:nvSpPr>
            <p:spPr>
              <a:xfrm>
                <a:off x="6185500" y="3328025"/>
                <a:ext cx="463200" cy="48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632" name="Google Shape;1632;p94"/>
              <p:cNvSpPr txBox="1"/>
              <p:nvPr/>
            </p:nvSpPr>
            <p:spPr>
              <a:xfrm>
                <a:off x="6917275" y="3328025"/>
                <a:ext cx="463200" cy="48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sp>
            <p:nvSpPr>
              <p:cNvPr id="1633" name="Google Shape;1633;p94"/>
              <p:cNvSpPr txBox="1"/>
              <p:nvPr/>
            </p:nvSpPr>
            <p:spPr>
              <a:xfrm>
                <a:off x="7649050" y="3328025"/>
                <a:ext cx="463200" cy="48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2"/>
                    </a:solidFill>
                    <a:latin typeface="Helvetica Neue"/>
                    <a:ea typeface="Helvetica Neue"/>
                    <a:cs typeface="Helvetica Neue"/>
                    <a:sym typeface="Helvetica Neue"/>
                  </a:rPr>
                  <a:t>❌</a:t>
                </a:r>
                <a:endParaRPr sz="1800">
                  <a:solidFill>
                    <a:schemeClr val="dk2"/>
                  </a:solidFill>
                  <a:latin typeface="Helvetica Neue"/>
                  <a:ea typeface="Helvetica Neue"/>
                  <a:cs typeface="Helvetica Neue"/>
                  <a:sym typeface="Helvetica Neue"/>
                </a:endParaRPr>
              </a:p>
            </p:txBody>
          </p:sp>
        </p:gr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7" name="Shape 1637"/>
        <p:cNvGrpSpPr/>
        <p:nvPr/>
      </p:nvGrpSpPr>
      <p:grpSpPr>
        <a:xfrm>
          <a:off x="0" y="0"/>
          <a:ext cx="0" cy="0"/>
          <a:chOff x="0" y="0"/>
          <a:chExt cx="0" cy="0"/>
        </a:xfrm>
      </p:grpSpPr>
      <p:sp>
        <p:nvSpPr>
          <p:cNvPr id="1638" name="Google Shape;1638;p95"/>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Future Directions</a:t>
            </a:r>
            <a:r>
              <a:rPr lang="en"/>
              <a:t>: Short Term </a:t>
            </a:r>
            <a:endParaRPr b="1"/>
          </a:p>
        </p:txBody>
      </p:sp>
      <p:sp>
        <p:nvSpPr>
          <p:cNvPr id="1639" name="Google Shape;1639;p95"/>
          <p:cNvSpPr txBox="1"/>
          <p:nvPr>
            <p:ph idx="1" type="body"/>
          </p:nvPr>
        </p:nvSpPr>
        <p:spPr>
          <a:xfrm>
            <a:off x="457200" y="1020675"/>
            <a:ext cx="8229600" cy="12435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Curating teammates for ROTATE ego agent</a:t>
            </a:r>
            <a:endParaRPr/>
          </a:p>
          <a:p>
            <a:pPr indent="-355600" lvl="0" marL="457200" rtl="0" algn="l">
              <a:spcBef>
                <a:spcPts val="0"/>
              </a:spcBef>
              <a:spcAft>
                <a:spcPts val="0"/>
              </a:spcAft>
              <a:buSzPts val="2000"/>
              <a:buChar char="➔"/>
            </a:pPr>
            <a:r>
              <a:rPr lang="en"/>
              <a:t>Regret as an evaluation framework</a:t>
            </a:r>
            <a:endParaRPr/>
          </a:p>
          <a:p>
            <a:pPr indent="-355600" lvl="0" marL="457200" rtl="0" algn="l">
              <a:spcBef>
                <a:spcPts val="0"/>
              </a:spcBef>
              <a:spcAft>
                <a:spcPts val="0"/>
              </a:spcAft>
              <a:buSzPts val="2000"/>
              <a:buChar char="➔"/>
            </a:pPr>
            <a:r>
              <a:rPr lang="en"/>
              <a:t>Efficient and scalable BR estimation</a:t>
            </a:r>
            <a:endParaRPr/>
          </a:p>
        </p:txBody>
      </p:sp>
      <p:sp>
        <p:nvSpPr>
          <p:cNvPr id="1640" name="Google Shape;1640;p9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641" name="Google Shape;1641;p95"/>
          <p:cNvGrpSpPr/>
          <p:nvPr/>
        </p:nvGrpSpPr>
        <p:grpSpPr>
          <a:xfrm>
            <a:off x="975919" y="2497641"/>
            <a:ext cx="6993200" cy="2357305"/>
            <a:chOff x="678923" y="3192723"/>
            <a:chExt cx="5462157" cy="1841213"/>
          </a:xfrm>
        </p:grpSpPr>
        <p:sp>
          <p:nvSpPr>
            <p:cNvPr id="1642" name="Google Shape;1642;p95"/>
            <p:cNvSpPr/>
            <p:nvPr/>
          </p:nvSpPr>
          <p:spPr>
            <a:xfrm>
              <a:off x="4168106" y="4508800"/>
              <a:ext cx="95304" cy="95317"/>
            </a:xfrm>
            <a:prstGeom prst="ellipse">
              <a:avLst/>
            </a:prstGeom>
            <a:solidFill>
              <a:srgbClr val="FFFFFF"/>
            </a:solidFill>
            <a:ln>
              <a:noFill/>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3" name="Google Shape;1643;p95"/>
            <p:cNvSpPr/>
            <p:nvPr/>
          </p:nvSpPr>
          <p:spPr>
            <a:xfrm>
              <a:off x="4522139" y="4508800"/>
              <a:ext cx="95304" cy="95317"/>
            </a:xfrm>
            <a:prstGeom prst="ellipse">
              <a:avLst/>
            </a:prstGeom>
            <a:solidFill>
              <a:srgbClr val="FFFFFF"/>
            </a:solidFill>
            <a:ln>
              <a:noFill/>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4" name="Google Shape;1644;p95"/>
            <p:cNvSpPr/>
            <p:nvPr/>
          </p:nvSpPr>
          <p:spPr>
            <a:xfrm>
              <a:off x="4876172" y="4508800"/>
              <a:ext cx="95304" cy="95317"/>
            </a:xfrm>
            <a:prstGeom prst="ellipse">
              <a:avLst/>
            </a:prstGeom>
            <a:solidFill>
              <a:srgbClr val="FFFFFF"/>
            </a:solidFill>
            <a:ln>
              <a:noFill/>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5" name="Google Shape;1645;p95"/>
            <p:cNvSpPr/>
            <p:nvPr/>
          </p:nvSpPr>
          <p:spPr>
            <a:xfrm rot="5400000">
              <a:off x="3982178" y="4494459"/>
              <a:ext cx="70995" cy="148543"/>
            </a:xfrm>
            <a:prstGeom prst="upArrow">
              <a:avLst>
                <a:gd fmla="val 50000" name="adj1"/>
                <a:gd fmla="val 73615" name="adj2"/>
              </a:avLst>
            </a:prstGeom>
            <a:solidFill>
              <a:srgbClr val="595959"/>
            </a:solidFill>
            <a:ln cap="flat" cmpd="sng" w="8900">
              <a:solidFill>
                <a:srgbClr val="595959"/>
              </a:solidFill>
              <a:prstDash val="solid"/>
              <a:round/>
              <a:headEnd len="sm" w="sm" type="none"/>
              <a:tailEnd len="sm" w="sm" type="none"/>
            </a:ln>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6" name="Google Shape;1646;p95"/>
            <p:cNvSpPr/>
            <p:nvPr/>
          </p:nvSpPr>
          <p:spPr>
            <a:xfrm rot="5400000">
              <a:off x="3023557" y="4494459"/>
              <a:ext cx="70995" cy="148543"/>
            </a:xfrm>
            <a:prstGeom prst="upArrow">
              <a:avLst>
                <a:gd fmla="val 50000" name="adj1"/>
                <a:gd fmla="val 73615" name="adj2"/>
              </a:avLst>
            </a:prstGeom>
            <a:solidFill>
              <a:srgbClr val="595959"/>
            </a:solidFill>
            <a:ln cap="flat" cmpd="sng" w="8900">
              <a:solidFill>
                <a:srgbClr val="595959"/>
              </a:solidFill>
              <a:prstDash val="solid"/>
              <a:round/>
              <a:headEnd len="sm" w="sm" type="none"/>
              <a:tailEnd len="sm" w="sm" type="none"/>
            </a:ln>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7" name="Google Shape;1647;p95"/>
            <p:cNvSpPr/>
            <p:nvPr/>
          </p:nvSpPr>
          <p:spPr>
            <a:xfrm rot="5400000">
              <a:off x="5185569" y="4494459"/>
              <a:ext cx="70995" cy="148543"/>
            </a:xfrm>
            <a:prstGeom prst="upArrow">
              <a:avLst>
                <a:gd fmla="val 50000" name="adj1"/>
                <a:gd fmla="val 73615" name="adj2"/>
              </a:avLst>
            </a:prstGeom>
            <a:solidFill>
              <a:srgbClr val="595959"/>
            </a:solidFill>
            <a:ln cap="flat" cmpd="sng" w="8900">
              <a:solidFill>
                <a:srgbClr val="595959"/>
              </a:solidFill>
              <a:prstDash val="solid"/>
              <a:round/>
              <a:headEnd len="sm" w="sm" type="none"/>
              <a:tailEnd len="sm" w="sm" type="none"/>
            </a:ln>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sp>
          <p:nvSpPr>
            <p:cNvPr id="1648" name="Google Shape;1648;p95"/>
            <p:cNvSpPr txBox="1"/>
            <p:nvPr/>
          </p:nvSpPr>
          <p:spPr>
            <a:xfrm>
              <a:off x="2338484" y="4893262"/>
              <a:ext cx="453297" cy="140675"/>
            </a:xfrm>
            <a:prstGeom prst="rect">
              <a:avLst/>
            </a:prstGeom>
            <a:noFill/>
            <a:ln>
              <a:noFill/>
            </a:ln>
          </p:spPr>
          <p:txBody>
            <a:bodyPr anchorCtr="0" anchor="ctr" bIns="85500" lIns="85500" spcFirstLastPara="1" rIns="85500" wrap="square" tIns="85500">
              <a:noAutofit/>
            </a:bodyPr>
            <a:lstStyle/>
            <a:p>
              <a:pPr indent="0" lvl="0" marL="0" rtl="0" algn="ctr">
                <a:spcBef>
                  <a:spcPts val="0"/>
                </a:spcBef>
                <a:spcAft>
                  <a:spcPts val="0"/>
                </a:spcAft>
                <a:buNone/>
              </a:pPr>
              <a:r>
                <a:rPr lang="en" sz="1309">
                  <a:solidFill>
                    <a:srgbClr val="595959"/>
                  </a:solidFill>
                  <a:latin typeface="Ubuntu Mono"/>
                  <a:ea typeface="Ubuntu Mono"/>
                  <a:cs typeface="Ubuntu Mono"/>
                  <a:sym typeface="Ubuntu Mono"/>
                </a:rPr>
                <a:t>i=0</a:t>
              </a:r>
              <a:endParaRPr sz="1309">
                <a:solidFill>
                  <a:srgbClr val="595959"/>
                </a:solidFill>
                <a:latin typeface="Ubuntu Mono"/>
                <a:ea typeface="Ubuntu Mono"/>
                <a:cs typeface="Ubuntu Mono"/>
                <a:sym typeface="Ubuntu Mono"/>
              </a:endParaRPr>
            </a:p>
          </p:txBody>
        </p:sp>
        <p:sp>
          <p:nvSpPr>
            <p:cNvPr id="1649" name="Google Shape;1649;p95"/>
            <p:cNvSpPr txBox="1"/>
            <p:nvPr/>
          </p:nvSpPr>
          <p:spPr>
            <a:xfrm>
              <a:off x="3378924" y="4893262"/>
              <a:ext cx="453297" cy="140675"/>
            </a:xfrm>
            <a:prstGeom prst="rect">
              <a:avLst/>
            </a:prstGeom>
            <a:noFill/>
            <a:ln>
              <a:noFill/>
            </a:ln>
          </p:spPr>
          <p:txBody>
            <a:bodyPr anchorCtr="0" anchor="ctr" bIns="85500" lIns="85500" spcFirstLastPara="1" rIns="85500" wrap="square" tIns="85500">
              <a:noAutofit/>
            </a:bodyPr>
            <a:lstStyle/>
            <a:p>
              <a:pPr indent="0" lvl="0" marL="0" rtl="0" algn="ctr">
                <a:spcBef>
                  <a:spcPts val="0"/>
                </a:spcBef>
                <a:spcAft>
                  <a:spcPts val="0"/>
                </a:spcAft>
                <a:buNone/>
              </a:pPr>
              <a:r>
                <a:rPr lang="en" sz="1309">
                  <a:solidFill>
                    <a:srgbClr val="595959"/>
                  </a:solidFill>
                  <a:latin typeface="Ubuntu Mono"/>
                  <a:ea typeface="Ubuntu Mono"/>
                  <a:cs typeface="Ubuntu Mono"/>
                  <a:sym typeface="Ubuntu Mono"/>
                </a:rPr>
                <a:t>i=1</a:t>
              </a:r>
              <a:endParaRPr sz="1309">
                <a:solidFill>
                  <a:srgbClr val="595959"/>
                </a:solidFill>
                <a:latin typeface="Ubuntu Mono"/>
                <a:ea typeface="Ubuntu Mono"/>
                <a:cs typeface="Ubuntu Mono"/>
                <a:sym typeface="Ubuntu Mono"/>
              </a:endParaRPr>
            </a:p>
          </p:txBody>
        </p:sp>
        <p:sp>
          <p:nvSpPr>
            <p:cNvPr id="1650" name="Google Shape;1650;p95"/>
            <p:cNvSpPr txBox="1"/>
            <p:nvPr/>
          </p:nvSpPr>
          <p:spPr>
            <a:xfrm>
              <a:off x="5438098" y="4893262"/>
              <a:ext cx="453297" cy="140675"/>
            </a:xfrm>
            <a:prstGeom prst="rect">
              <a:avLst/>
            </a:prstGeom>
            <a:noFill/>
            <a:ln>
              <a:noFill/>
            </a:ln>
          </p:spPr>
          <p:txBody>
            <a:bodyPr anchorCtr="0" anchor="ctr" bIns="85500" lIns="85500" spcFirstLastPara="1" rIns="85500" wrap="square" tIns="85500">
              <a:noAutofit/>
            </a:bodyPr>
            <a:lstStyle/>
            <a:p>
              <a:pPr indent="0" lvl="0" marL="0" rtl="0" algn="ctr">
                <a:spcBef>
                  <a:spcPts val="0"/>
                </a:spcBef>
                <a:spcAft>
                  <a:spcPts val="0"/>
                </a:spcAft>
                <a:buNone/>
              </a:pPr>
              <a:r>
                <a:rPr lang="en" sz="1309">
                  <a:solidFill>
                    <a:srgbClr val="595959"/>
                  </a:solidFill>
                  <a:latin typeface="Ubuntu Mono"/>
                  <a:ea typeface="Ubuntu Mono"/>
                  <a:cs typeface="Ubuntu Mono"/>
                  <a:sym typeface="Ubuntu Mono"/>
                </a:rPr>
                <a:t>i=N</a:t>
              </a:r>
              <a:endParaRPr sz="1309">
                <a:solidFill>
                  <a:srgbClr val="595959"/>
                </a:solidFill>
                <a:latin typeface="Ubuntu Mono"/>
                <a:ea typeface="Ubuntu Mono"/>
                <a:cs typeface="Ubuntu Mono"/>
                <a:sym typeface="Ubuntu Mono"/>
              </a:endParaRPr>
            </a:p>
          </p:txBody>
        </p:sp>
        <p:sp>
          <p:nvSpPr>
            <p:cNvPr id="1651" name="Google Shape;1651;p95"/>
            <p:cNvSpPr txBox="1"/>
            <p:nvPr/>
          </p:nvSpPr>
          <p:spPr>
            <a:xfrm>
              <a:off x="1233621" y="4464770"/>
              <a:ext cx="921000" cy="350700"/>
            </a:xfrm>
            <a:prstGeom prst="rect">
              <a:avLst/>
            </a:prstGeom>
            <a:noFill/>
            <a:ln>
              <a:noFill/>
            </a:ln>
          </p:spPr>
          <p:txBody>
            <a:bodyPr anchorCtr="0" anchor="t" bIns="85500" lIns="85500" spcFirstLastPara="1" rIns="85500" wrap="square" tIns="85500">
              <a:noAutofit/>
            </a:bodyPr>
            <a:lstStyle/>
            <a:p>
              <a:pPr indent="0" lvl="0" marL="0" rtl="0" algn="l">
                <a:spcBef>
                  <a:spcPts val="0"/>
                </a:spcBef>
                <a:spcAft>
                  <a:spcPts val="0"/>
                </a:spcAft>
                <a:buNone/>
              </a:pPr>
              <a:r>
                <a:rPr b="1" lang="en" sz="1122">
                  <a:solidFill>
                    <a:srgbClr val="595959"/>
                  </a:solidFill>
                  <a:latin typeface="Helvetica Neue"/>
                  <a:ea typeface="Helvetica Neue"/>
                  <a:cs typeface="Helvetica Neue"/>
                  <a:sym typeface="Helvetica Neue"/>
                </a:rPr>
                <a:t>TEAMMATES</a:t>
              </a:r>
              <a:endParaRPr b="1" sz="1122">
                <a:solidFill>
                  <a:srgbClr val="595959"/>
                </a:solidFill>
                <a:latin typeface="Helvetica Neue"/>
                <a:ea typeface="Helvetica Neue"/>
                <a:cs typeface="Helvetica Neue"/>
                <a:sym typeface="Helvetica Neue"/>
              </a:endParaRPr>
            </a:p>
            <a:p>
              <a:pPr indent="0" lvl="0" marL="0" rtl="0" algn="l">
                <a:spcBef>
                  <a:spcPts val="0"/>
                </a:spcBef>
                <a:spcAft>
                  <a:spcPts val="0"/>
                </a:spcAft>
                <a:buNone/>
              </a:pPr>
              <a:r>
                <a:t/>
              </a:r>
              <a:endParaRPr b="1" sz="1122">
                <a:solidFill>
                  <a:srgbClr val="595959"/>
                </a:solidFill>
                <a:latin typeface="Helvetica Neue"/>
                <a:ea typeface="Helvetica Neue"/>
                <a:cs typeface="Helvetica Neue"/>
                <a:sym typeface="Helvetica Neue"/>
              </a:endParaRPr>
            </a:p>
          </p:txBody>
        </p:sp>
        <p:pic>
          <p:nvPicPr>
            <p:cNvPr id="1652" name="Google Shape;1652;p95"/>
            <p:cNvPicPr preferRelativeResize="0"/>
            <p:nvPr/>
          </p:nvPicPr>
          <p:blipFill rotWithShape="1">
            <a:blip r:embed="rId3">
              <a:alphaModFix/>
            </a:blip>
            <a:srcRect b="28766" l="24788" r="21847" t="19626"/>
            <a:stretch/>
          </p:blipFill>
          <p:spPr>
            <a:xfrm>
              <a:off x="2306601" y="3822875"/>
              <a:ext cx="295432" cy="285732"/>
            </a:xfrm>
            <a:prstGeom prst="rect">
              <a:avLst/>
            </a:prstGeom>
            <a:noFill/>
            <a:ln>
              <a:noFill/>
            </a:ln>
          </p:spPr>
        </p:pic>
        <p:sp>
          <p:nvSpPr>
            <p:cNvPr id="1653" name="Google Shape;1653;p95"/>
            <p:cNvSpPr txBox="1"/>
            <p:nvPr/>
          </p:nvSpPr>
          <p:spPr>
            <a:xfrm>
              <a:off x="3874909" y="4893262"/>
              <a:ext cx="1432849" cy="140675"/>
            </a:xfrm>
            <a:prstGeom prst="rect">
              <a:avLst/>
            </a:prstGeom>
            <a:noFill/>
            <a:ln>
              <a:noFill/>
            </a:ln>
          </p:spPr>
          <p:txBody>
            <a:bodyPr anchorCtr="0" anchor="ctr" bIns="85500" lIns="85500" spcFirstLastPara="1" rIns="85500" wrap="square" tIns="85500">
              <a:noAutofit/>
            </a:bodyPr>
            <a:lstStyle/>
            <a:p>
              <a:pPr indent="0" lvl="0" marL="0" rtl="0" algn="ctr">
                <a:spcBef>
                  <a:spcPts val="0"/>
                </a:spcBef>
                <a:spcAft>
                  <a:spcPts val="0"/>
                </a:spcAft>
                <a:buNone/>
              </a:pPr>
              <a:r>
                <a:rPr lang="en" sz="1122">
                  <a:solidFill>
                    <a:srgbClr val="595959"/>
                  </a:solidFill>
                  <a:latin typeface="Ubuntu Mono"/>
                  <a:ea typeface="Ubuntu Mono"/>
                  <a:cs typeface="Ubuntu Mono"/>
                  <a:sym typeface="Ubuntu Mono"/>
                </a:rPr>
                <a:t>learning iterations</a:t>
              </a:r>
              <a:endParaRPr sz="1122">
                <a:solidFill>
                  <a:srgbClr val="595959"/>
                </a:solidFill>
                <a:latin typeface="Ubuntu Mono"/>
                <a:ea typeface="Ubuntu Mono"/>
                <a:cs typeface="Ubuntu Mono"/>
                <a:sym typeface="Ubuntu Mono"/>
              </a:endParaRPr>
            </a:p>
          </p:txBody>
        </p:sp>
        <p:grpSp>
          <p:nvGrpSpPr>
            <p:cNvPr id="1654" name="Google Shape;1654;p95"/>
            <p:cNvGrpSpPr/>
            <p:nvPr/>
          </p:nvGrpSpPr>
          <p:grpSpPr>
            <a:xfrm>
              <a:off x="2244174" y="4183536"/>
              <a:ext cx="740611" cy="631938"/>
              <a:chOff x="594700" y="2108275"/>
              <a:chExt cx="1609325" cy="1491476"/>
            </a:xfrm>
          </p:grpSpPr>
          <p:pic>
            <p:nvPicPr>
              <p:cNvPr id="1655" name="Google Shape;1655;p95" title="chef3.png"/>
              <p:cNvPicPr preferRelativeResize="0"/>
              <p:nvPr/>
            </p:nvPicPr>
            <p:blipFill>
              <a:blip r:embed="rId4">
                <a:alphaModFix/>
              </a:blip>
              <a:stretch>
                <a:fillRect/>
              </a:stretch>
            </p:blipFill>
            <p:spPr>
              <a:xfrm>
                <a:off x="594700" y="2706275"/>
                <a:ext cx="893476" cy="893476"/>
              </a:xfrm>
              <a:prstGeom prst="rect">
                <a:avLst/>
              </a:prstGeom>
              <a:noFill/>
              <a:ln>
                <a:noFill/>
              </a:ln>
            </p:spPr>
          </p:pic>
          <p:sp>
            <p:nvSpPr>
              <p:cNvPr id="1656" name="Google Shape;1656;p95"/>
              <p:cNvSpPr/>
              <p:nvPr/>
            </p:nvSpPr>
            <p:spPr>
              <a:xfrm flipH="1">
                <a:off x="1124625" y="2108275"/>
                <a:ext cx="1079400" cy="7908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pic>
            <p:nvPicPr>
              <p:cNvPr id="1657" name="Google Shape;1657;p95"/>
              <p:cNvPicPr preferRelativeResize="0"/>
              <p:nvPr/>
            </p:nvPicPr>
            <p:blipFill rotWithShape="1">
              <a:blip r:embed="rId5">
                <a:alphaModFix/>
              </a:blip>
              <a:srcRect b="33186" l="8054" r="5343" t="27616"/>
              <a:stretch/>
            </p:blipFill>
            <p:spPr>
              <a:xfrm>
                <a:off x="1238702" y="2368866"/>
                <a:ext cx="893476" cy="269606"/>
              </a:xfrm>
              <a:prstGeom prst="rect">
                <a:avLst/>
              </a:prstGeom>
              <a:noFill/>
              <a:ln>
                <a:noFill/>
              </a:ln>
            </p:spPr>
          </p:pic>
        </p:grpSp>
        <p:grpSp>
          <p:nvGrpSpPr>
            <p:cNvPr id="1658" name="Google Shape;1658;p95"/>
            <p:cNvGrpSpPr/>
            <p:nvPr/>
          </p:nvGrpSpPr>
          <p:grpSpPr>
            <a:xfrm>
              <a:off x="2247950" y="3197298"/>
              <a:ext cx="634362" cy="550671"/>
              <a:chOff x="594700" y="207263"/>
              <a:chExt cx="1706650" cy="1430314"/>
            </a:xfrm>
          </p:grpSpPr>
          <p:pic>
            <p:nvPicPr>
              <p:cNvPr id="1659" name="Google Shape;1659;p95" title="chef2.png"/>
              <p:cNvPicPr preferRelativeResize="0"/>
              <p:nvPr/>
            </p:nvPicPr>
            <p:blipFill>
              <a:blip r:embed="rId6">
                <a:alphaModFix/>
              </a:blip>
              <a:stretch>
                <a:fillRect/>
              </a:stretch>
            </p:blipFill>
            <p:spPr>
              <a:xfrm>
                <a:off x="594700" y="715075"/>
                <a:ext cx="922501" cy="922501"/>
              </a:xfrm>
              <a:prstGeom prst="rect">
                <a:avLst/>
              </a:prstGeom>
              <a:noFill/>
              <a:ln>
                <a:noFill/>
              </a:ln>
            </p:spPr>
          </p:pic>
          <p:sp>
            <p:nvSpPr>
              <p:cNvPr id="1660" name="Google Shape;1660;p95"/>
              <p:cNvSpPr/>
              <p:nvPr/>
            </p:nvSpPr>
            <p:spPr>
              <a:xfrm flipH="1">
                <a:off x="1221950" y="207263"/>
                <a:ext cx="1079400" cy="7908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pic>
            <p:nvPicPr>
              <p:cNvPr id="1661" name="Google Shape;1661;p95"/>
              <p:cNvPicPr preferRelativeResize="0"/>
              <p:nvPr/>
            </p:nvPicPr>
            <p:blipFill rotWithShape="1">
              <a:blip r:embed="rId7">
                <a:alphaModFix/>
              </a:blip>
              <a:srcRect b="22026" l="3039" r="1686" t="9612"/>
              <a:stretch/>
            </p:blipFill>
            <p:spPr>
              <a:xfrm>
                <a:off x="1517202" y="406587"/>
                <a:ext cx="546501" cy="392151"/>
              </a:xfrm>
              <a:prstGeom prst="rect">
                <a:avLst/>
              </a:prstGeom>
              <a:noFill/>
              <a:ln>
                <a:noFill/>
              </a:ln>
            </p:spPr>
          </p:pic>
        </p:grpSp>
        <p:grpSp>
          <p:nvGrpSpPr>
            <p:cNvPr id="1662" name="Google Shape;1662;p95"/>
            <p:cNvGrpSpPr/>
            <p:nvPr/>
          </p:nvGrpSpPr>
          <p:grpSpPr>
            <a:xfrm>
              <a:off x="3288390" y="3197303"/>
              <a:ext cx="634362" cy="550671"/>
              <a:chOff x="2746000" y="263238"/>
              <a:chExt cx="1706650" cy="1430314"/>
            </a:xfrm>
          </p:grpSpPr>
          <p:sp>
            <p:nvSpPr>
              <p:cNvPr id="1663" name="Google Shape;1663;p95"/>
              <p:cNvSpPr/>
              <p:nvPr/>
            </p:nvSpPr>
            <p:spPr>
              <a:xfrm flipH="1">
                <a:off x="3373250" y="263238"/>
                <a:ext cx="1079400" cy="7908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pic>
            <p:nvPicPr>
              <p:cNvPr id="1664" name="Google Shape;1664;p95" title="chef2.png"/>
              <p:cNvPicPr preferRelativeResize="0"/>
              <p:nvPr/>
            </p:nvPicPr>
            <p:blipFill>
              <a:blip r:embed="rId6">
                <a:alphaModFix/>
              </a:blip>
              <a:stretch>
                <a:fillRect/>
              </a:stretch>
            </p:blipFill>
            <p:spPr>
              <a:xfrm>
                <a:off x="2746000" y="771050"/>
                <a:ext cx="922501" cy="922501"/>
              </a:xfrm>
              <a:prstGeom prst="rect">
                <a:avLst/>
              </a:prstGeom>
              <a:noFill/>
              <a:ln>
                <a:noFill/>
              </a:ln>
            </p:spPr>
          </p:pic>
        </p:grpSp>
        <p:sp>
          <p:nvSpPr>
            <p:cNvPr id="1665" name="Google Shape;1665;p95"/>
            <p:cNvSpPr txBox="1"/>
            <p:nvPr/>
          </p:nvSpPr>
          <p:spPr>
            <a:xfrm>
              <a:off x="678923" y="3449650"/>
              <a:ext cx="1475700" cy="483600"/>
            </a:xfrm>
            <a:prstGeom prst="rect">
              <a:avLst/>
            </a:prstGeom>
            <a:noFill/>
            <a:ln>
              <a:noFill/>
            </a:ln>
          </p:spPr>
          <p:txBody>
            <a:bodyPr anchorCtr="0" anchor="t" bIns="85500" lIns="85500" spcFirstLastPara="1" rIns="85500" wrap="square" tIns="85500">
              <a:noAutofit/>
            </a:bodyPr>
            <a:lstStyle/>
            <a:p>
              <a:pPr indent="0" lvl="0" marL="0" rtl="0" algn="r">
                <a:spcBef>
                  <a:spcPts val="0"/>
                </a:spcBef>
                <a:spcAft>
                  <a:spcPts val="0"/>
                </a:spcAft>
                <a:buNone/>
              </a:pPr>
              <a:r>
                <a:rPr b="1" lang="en" sz="1122">
                  <a:solidFill>
                    <a:srgbClr val="595959"/>
                  </a:solidFill>
                  <a:latin typeface="Helvetica Neue"/>
                  <a:ea typeface="Helvetica Neue"/>
                  <a:cs typeface="Helvetica Neue"/>
                  <a:sym typeface="Helvetica Neue"/>
                </a:rPr>
                <a:t>BEST RESPONSES</a:t>
              </a:r>
              <a:endParaRPr b="1" sz="1122">
                <a:solidFill>
                  <a:srgbClr val="595959"/>
                </a:solidFill>
                <a:latin typeface="Helvetica Neue"/>
                <a:ea typeface="Helvetica Neue"/>
                <a:cs typeface="Helvetica Neue"/>
                <a:sym typeface="Helvetica Neue"/>
              </a:endParaRPr>
            </a:p>
          </p:txBody>
        </p:sp>
        <p:pic>
          <p:nvPicPr>
            <p:cNvPr id="1666" name="Google Shape;1666;p95"/>
            <p:cNvPicPr preferRelativeResize="0"/>
            <p:nvPr/>
          </p:nvPicPr>
          <p:blipFill rotWithShape="1">
            <a:blip r:embed="rId3">
              <a:alphaModFix/>
            </a:blip>
            <a:srcRect b="28766" l="24788" r="21847" t="19626"/>
            <a:stretch/>
          </p:blipFill>
          <p:spPr>
            <a:xfrm>
              <a:off x="3378926" y="3822877"/>
              <a:ext cx="295432" cy="285732"/>
            </a:xfrm>
            <a:prstGeom prst="rect">
              <a:avLst/>
            </a:prstGeom>
            <a:noFill/>
            <a:ln>
              <a:noFill/>
            </a:ln>
          </p:spPr>
        </p:pic>
        <p:grpSp>
          <p:nvGrpSpPr>
            <p:cNvPr id="1667" name="Google Shape;1667;p95"/>
            <p:cNvGrpSpPr/>
            <p:nvPr/>
          </p:nvGrpSpPr>
          <p:grpSpPr>
            <a:xfrm>
              <a:off x="3280407" y="4183526"/>
              <a:ext cx="740611" cy="631938"/>
              <a:chOff x="594700" y="2108275"/>
              <a:chExt cx="1609325" cy="1491476"/>
            </a:xfrm>
          </p:grpSpPr>
          <p:pic>
            <p:nvPicPr>
              <p:cNvPr id="1668" name="Google Shape;1668;p95" title="chef3.png"/>
              <p:cNvPicPr preferRelativeResize="0"/>
              <p:nvPr/>
            </p:nvPicPr>
            <p:blipFill>
              <a:blip r:embed="rId4">
                <a:alphaModFix/>
              </a:blip>
              <a:stretch>
                <a:fillRect/>
              </a:stretch>
            </p:blipFill>
            <p:spPr>
              <a:xfrm>
                <a:off x="594700" y="2706275"/>
                <a:ext cx="893476" cy="893476"/>
              </a:xfrm>
              <a:prstGeom prst="rect">
                <a:avLst/>
              </a:prstGeom>
              <a:noFill/>
              <a:ln>
                <a:noFill/>
              </a:ln>
            </p:spPr>
          </p:pic>
          <p:sp>
            <p:nvSpPr>
              <p:cNvPr id="1669" name="Google Shape;1669;p95"/>
              <p:cNvSpPr/>
              <p:nvPr/>
            </p:nvSpPr>
            <p:spPr>
              <a:xfrm flipH="1">
                <a:off x="1124625" y="2108275"/>
                <a:ext cx="1079400" cy="7908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pic>
            <p:nvPicPr>
              <p:cNvPr id="1670" name="Google Shape;1670;p95"/>
              <p:cNvPicPr preferRelativeResize="0"/>
              <p:nvPr/>
            </p:nvPicPr>
            <p:blipFill rotWithShape="1">
              <a:blip r:embed="rId5">
                <a:alphaModFix/>
              </a:blip>
              <a:srcRect b="33186" l="8054" r="5343" t="27616"/>
              <a:stretch/>
            </p:blipFill>
            <p:spPr>
              <a:xfrm>
                <a:off x="1238702" y="2368866"/>
                <a:ext cx="893476" cy="269606"/>
              </a:xfrm>
              <a:prstGeom prst="rect">
                <a:avLst/>
              </a:prstGeom>
              <a:noFill/>
              <a:ln>
                <a:noFill/>
              </a:ln>
            </p:spPr>
          </p:pic>
        </p:grpSp>
        <p:grpSp>
          <p:nvGrpSpPr>
            <p:cNvPr id="1671" name="Google Shape;1671;p95"/>
            <p:cNvGrpSpPr/>
            <p:nvPr/>
          </p:nvGrpSpPr>
          <p:grpSpPr>
            <a:xfrm>
              <a:off x="5400469" y="4183526"/>
              <a:ext cx="740611" cy="631938"/>
              <a:chOff x="594700" y="2108275"/>
              <a:chExt cx="1609325" cy="1491476"/>
            </a:xfrm>
          </p:grpSpPr>
          <p:pic>
            <p:nvPicPr>
              <p:cNvPr id="1672" name="Google Shape;1672;p95" title="chef3.png"/>
              <p:cNvPicPr preferRelativeResize="0"/>
              <p:nvPr/>
            </p:nvPicPr>
            <p:blipFill>
              <a:blip r:embed="rId4">
                <a:alphaModFix/>
              </a:blip>
              <a:stretch>
                <a:fillRect/>
              </a:stretch>
            </p:blipFill>
            <p:spPr>
              <a:xfrm>
                <a:off x="594700" y="2706275"/>
                <a:ext cx="893476" cy="893476"/>
              </a:xfrm>
              <a:prstGeom prst="rect">
                <a:avLst/>
              </a:prstGeom>
              <a:noFill/>
              <a:ln>
                <a:noFill/>
              </a:ln>
            </p:spPr>
          </p:pic>
          <p:sp>
            <p:nvSpPr>
              <p:cNvPr id="1673" name="Google Shape;1673;p95"/>
              <p:cNvSpPr/>
              <p:nvPr/>
            </p:nvSpPr>
            <p:spPr>
              <a:xfrm flipH="1">
                <a:off x="1124625" y="2108275"/>
                <a:ext cx="1079400" cy="7908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grpSp>
        <p:pic>
          <p:nvPicPr>
            <p:cNvPr id="1674" name="Google Shape;1674;p95"/>
            <p:cNvPicPr preferRelativeResize="0"/>
            <p:nvPr/>
          </p:nvPicPr>
          <p:blipFill rotWithShape="1">
            <a:blip r:embed="rId3">
              <a:alphaModFix/>
            </a:blip>
            <a:srcRect b="28766" l="24788" r="21847" t="19626"/>
            <a:stretch/>
          </p:blipFill>
          <p:spPr>
            <a:xfrm>
              <a:off x="5438101" y="3858640"/>
              <a:ext cx="295432" cy="285732"/>
            </a:xfrm>
            <a:prstGeom prst="rect">
              <a:avLst/>
            </a:prstGeom>
            <a:noFill/>
            <a:ln>
              <a:noFill/>
            </a:ln>
          </p:spPr>
        </p:pic>
        <p:grpSp>
          <p:nvGrpSpPr>
            <p:cNvPr id="1675" name="Google Shape;1675;p95"/>
            <p:cNvGrpSpPr/>
            <p:nvPr/>
          </p:nvGrpSpPr>
          <p:grpSpPr>
            <a:xfrm>
              <a:off x="5347565" y="3210175"/>
              <a:ext cx="728462" cy="550670"/>
              <a:chOff x="2746000" y="263239"/>
              <a:chExt cx="1959813" cy="1430313"/>
            </a:xfrm>
          </p:grpSpPr>
          <p:sp>
            <p:nvSpPr>
              <p:cNvPr id="1676" name="Google Shape;1676;p95"/>
              <p:cNvSpPr/>
              <p:nvPr/>
            </p:nvSpPr>
            <p:spPr>
              <a:xfrm flipH="1">
                <a:off x="3373513" y="263239"/>
                <a:ext cx="1332300" cy="742200"/>
              </a:xfrm>
              <a:prstGeom prst="cloudCallout">
                <a:avLst>
                  <a:gd fmla="val 32995" name="adj1"/>
                  <a:gd fmla="val 69189" name="adj2"/>
                </a:avLst>
              </a:prstGeom>
              <a:solidFill>
                <a:srgbClr val="FFFFFF"/>
              </a:solidFill>
              <a:ln cap="flat" cmpd="sng" w="8900">
                <a:solidFill>
                  <a:srgbClr val="595959"/>
                </a:solidFill>
                <a:prstDash val="solid"/>
                <a:round/>
                <a:headEnd len="sm" w="sm" type="none"/>
                <a:tailEnd len="sm" w="sm" type="none"/>
              </a:ln>
              <a:effectLst>
                <a:outerShdw blurRad="53440" rotWithShape="0" algn="bl" dir="5400000" dist="17813">
                  <a:srgbClr val="000000">
                    <a:alpha val="50000"/>
                  </a:srgbClr>
                </a:outerShdw>
              </a:effectLst>
            </p:spPr>
            <p:txBody>
              <a:bodyPr anchorCtr="0" anchor="ctr" bIns="85500" lIns="85500" spcFirstLastPara="1" rIns="85500" wrap="square" tIns="85500">
                <a:noAutofit/>
              </a:bodyPr>
              <a:lstStyle/>
              <a:p>
                <a:pPr indent="0" lvl="0" marL="0" rtl="0" algn="ctr">
                  <a:spcBef>
                    <a:spcPts val="0"/>
                  </a:spcBef>
                  <a:spcAft>
                    <a:spcPts val="0"/>
                  </a:spcAft>
                  <a:buNone/>
                </a:pPr>
                <a:r>
                  <a:t/>
                </a:r>
                <a:endParaRPr sz="1309"/>
              </a:p>
            </p:txBody>
          </p:sp>
          <p:pic>
            <p:nvPicPr>
              <p:cNvPr id="1677" name="Google Shape;1677;p95" title="chef2.png"/>
              <p:cNvPicPr preferRelativeResize="0"/>
              <p:nvPr/>
            </p:nvPicPr>
            <p:blipFill>
              <a:blip r:embed="rId6">
                <a:alphaModFix/>
              </a:blip>
              <a:stretch>
                <a:fillRect/>
              </a:stretch>
            </p:blipFill>
            <p:spPr>
              <a:xfrm>
                <a:off x="2746000" y="771050"/>
                <a:ext cx="922501" cy="922501"/>
              </a:xfrm>
              <a:prstGeom prst="rect">
                <a:avLst/>
              </a:prstGeom>
              <a:noFill/>
              <a:ln>
                <a:noFill/>
              </a:ln>
            </p:spPr>
          </p:pic>
        </p:grpSp>
        <p:pic>
          <p:nvPicPr>
            <p:cNvPr id="1678" name="Google Shape;1678;p95"/>
            <p:cNvPicPr preferRelativeResize="0"/>
            <p:nvPr/>
          </p:nvPicPr>
          <p:blipFill rotWithShape="1">
            <a:blip r:embed="rId5">
              <a:alphaModFix/>
            </a:blip>
            <a:srcRect b="33186" l="8054" r="5343" t="27616"/>
            <a:stretch/>
          </p:blipFill>
          <p:spPr>
            <a:xfrm>
              <a:off x="5631326" y="3305813"/>
              <a:ext cx="411176" cy="114232"/>
            </a:xfrm>
            <a:prstGeom prst="rect">
              <a:avLst/>
            </a:prstGeom>
            <a:noFill/>
            <a:ln>
              <a:noFill/>
            </a:ln>
          </p:spPr>
        </p:pic>
        <p:pic>
          <p:nvPicPr>
            <p:cNvPr id="1679" name="Google Shape;1679;p95"/>
            <p:cNvPicPr preferRelativeResize="0"/>
            <p:nvPr/>
          </p:nvPicPr>
          <p:blipFill rotWithShape="1">
            <a:blip r:embed="rId7">
              <a:alphaModFix/>
            </a:blip>
            <a:srcRect b="22026" l="3039" r="1686" t="9612"/>
            <a:stretch/>
          </p:blipFill>
          <p:spPr>
            <a:xfrm>
              <a:off x="5774518" y="4251550"/>
              <a:ext cx="203133" cy="150979"/>
            </a:xfrm>
            <a:prstGeom prst="rect">
              <a:avLst/>
            </a:prstGeom>
            <a:noFill/>
            <a:ln>
              <a:noFill/>
            </a:ln>
          </p:spPr>
        </p:pic>
        <p:pic>
          <p:nvPicPr>
            <p:cNvPr descr="Generated image" id="1680" name="Google Shape;1680;p95"/>
            <p:cNvPicPr preferRelativeResize="0"/>
            <p:nvPr/>
          </p:nvPicPr>
          <p:blipFill rotWithShape="1">
            <a:blip r:embed="rId8">
              <a:alphaModFix/>
            </a:blip>
            <a:srcRect b="0" l="0" r="0" t="0"/>
            <a:stretch/>
          </p:blipFill>
          <p:spPr>
            <a:xfrm>
              <a:off x="3577049" y="3192723"/>
              <a:ext cx="285724" cy="285724"/>
            </a:xfrm>
            <a:prstGeom prst="rect">
              <a:avLst/>
            </a:prstGeom>
            <a:noFill/>
            <a:ln>
              <a:noFill/>
            </a:ln>
          </p:spPr>
        </p:pic>
      </p:gr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4" name="Shape 1684"/>
        <p:cNvGrpSpPr/>
        <p:nvPr/>
      </p:nvGrpSpPr>
      <p:grpSpPr>
        <a:xfrm>
          <a:off x="0" y="0"/>
          <a:ext cx="0" cy="0"/>
          <a:chOff x="0" y="0"/>
          <a:chExt cx="0" cy="0"/>
        </a:xfrm>
      </p:grpSpPr>
      <p:sp>
        <p:nvSpPr>
          <p:cNvPr id="1685" name="Google Shape;1685;p9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Future Directions: Long Term</a:t>
            </a:r>
            <a:endParaRPr/>
          </a:p>
        </p:txBody>
      </p:sp>
      <p:sp>
        <p:nvSpPr>
          <p:cNvPr id="1686" name="Google Shape;1686;p96"/>
          <p:cNvSpPr txBox="1"/>
          <p:nvPr>
            <p:ph idx="1" type="body"/>
          </p:nvPr>
        </p:nvSpPr>
        <p:spPr>
          <a:xfrm>
            <a:off x="457200" y="1020675"/>
            <a:ext cx="8229600" cy="8574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Expanding AHT beyond homogeneous, non-adaptive, fully cooperative scenarios</a:t>
            </a:r>
            <a:endParaRPr/>
          </a:p>
        </p:txBody>
      </p:sp>
      <p:sp>
        <p:nvSpPr>
          <p:cNvPr id="1687" name="Google Shape;1687;p9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688" name="Google Shape;1688;p96"/>
          <p:cNvGrpSpPr/>
          <p:nvPr/>
        </p:nvGrpSpPr>
        <p:grpSpPr>
          <a:xfrm>
            <a:off x="6481878" y="1779674"/>
            <a:ext cx="1719872" cy="3240702"/>
            <a:chOff x="6481878" y="1779674"/>
            <a:chExt cx="1719872" cy="3240702"/>
          </a:xfrm>
        </p:grpSpPr>
        <p:grpSp>
          <p:nvGrpSpPr>
            <p:cNvPr id="1689" name="Google Shape;1689;p96"/>
            <p:cNvGrpSpPr/>
            <p:nvPr/>
          </p:nvGrpSpPr>
          <p:grpSpPr>
            <a:xfrm>
              <a:off x="6582113" y="2070772"/>
              <a:ext cx="1532253" cy="909873"/>
              <a:chOff x="5397950" y="1322125"/>
              <a:chExt cx="2633190" cy="1563625"/>
            </a:xfrm>
          </p:grpSpPr>
          <p:pic>
            <p:nvPicPr>
              <p:cNvPr id="1690" name="Google Shape;1690;p96" title="fc_env.png"/>
              <p:cNvPicPr preferRelativeResize="0"/>
              <p:nvPr/>
            </p:nvPicPr>
            <p:blipFill rotWithShape="1">
              <a:blip r:embed="rId3">
                <a:alphaModFix/>
              </a:blip>
              <a:srcRect b="11605" l="8641" r="6555" t="10719"/>
              <a:stretch/>
            </p:blipFill>
            <p:spPr>
              <a:xfrm>
                <a:off x="5460532" y="1322125"/>
                <a:ext cx="826605" cy="757073"/>
              </a:xfrm>
              <a:prstGeom prst="rect">
                <a:avLst/>
              </a:prstGeom>
              <a:noFill/>
              <a:ln>
                <a:noFill/>
              </a:ln>
            </p:spPr>
          </p:pic>
          <p:pic>
            <p:nvPicPr>
              <p:cNvPr id="1691" name="Google Shape;1691;p96" title="cor_env.png"/>
              <p:cNvPicPr preferRelativeResize="0"/>
              <p:nvPr/>
            </p:nvPicPr>
            <p:blipFill rotWithShape="1">
              <a:blip r:embed="rId4">
                <a:alphaModFix/>
              </a:blip>
              <a:srcRect b="11596" l="7700" r="13249" t="10734"/>
              <a:stretch/>
            </p:blipFill>
            <p:spPr>
              <a:xfrm>
                <a:off x="6356661" y="1322125"/>
                <a:ext cx="770468" cy="757073"/>
              </a:xfrm>
              <a:prstGeom prst="rect">
                <a:avLst/>
              </a:prstGeom>
              <a:noFill/>
              <a:ln>
                <a:noFill/>
              </a:ln>
            </p:spPr>
          </p:pic>
          <p:pic>
            <p:nvPicPr>
              <p:cNvPr id="1692" name="Google Shape;1692;p96" title="cc_env.png"/>
              <p:cNvPicPr preferRelativeResize="0"/>
              <p:nvPr/>
            </p:nvPicPr>
            <p:blipFill rotWithShape="1">
              <a:blip r:embed="rId5">
                <a:alphaModFix/>
              </a:blip>
              <a:srcRect b="11161" l="8264" r="5744" t="11169"/>
              <a:stretch/>
            </p:blipFill>
            <p:spPr>
              <a:xfrm>
                <a:off x="5397950" y="2128677"/>
                <a:ext cx="1197417" cy="757073"/>
              </a:xfrm>
              <a:prstGeom prst="rect">
                <a:avLst/>
              </a:prstGeom>
              <a:noFill/>
              <a:ln>
                <a:noFill/>
              </a:ln>
            </p:spPr>
          </p:pic>
          <p:pic>
            <p:nvPicPr>
              <p:cNvPr id="1693" name="Google Shape;1693;p96" title="aa_env.png"/>
              <p:cNvPicPr preferRelativeResize="0"/>
              <p:nvPr/>
            </p:nvPicPr>
            <p:blipFill rotWithShape="1">
              <a:blip r:embed="rId6">
                <a:alphaModFix/>
              </a:blip>
              <a:srcRect b="11605" l="6319" r="5924" t="10719"/>
              <a:stretch/>
            </p:blipFill>
            <p:spPr>
              <a:xfrm>
                <a:off x="6686916" y="2128677"/>
                <a:ext cx="1344225" cy="757073"/>
              </a:xfrm>
              <a:prstGeom prst="rect">
                <a:avLst/>
              </a:prstGeom>
              <a:noFill/>
              <a:ln>
                <a:noFill/>
              </a:ln>
            </p:spPr>
          </p:pic>
          <p:pic>
            <p:nvPicPr>
              <p:cNvPr id="1694" name="Google Shape;1694;p96" title="cr_env.png"/>
              <p:cNvPicPr preferRelativeResize="0"/>
              <p:nvPr/>
            </p:nvPicPr>
            <p:blipFill rotWithShape="1">
              <a:blip r:embed="rId7">
                <a:alphaModFix/>
              </a:blip>
              <a:srcRect b="4694" l="9723" r="11232" t="4685"/>
              <a:stretch/>
            </p:blipFill>
            <p:spPr>
              <a:xfrm>
                <a:off x="7196664" y="1322125"/>
                <a:ext cx="770471" cy="757073"/>
              </a:xfrm>
              <a:prstGeom prst="rect">
                <a:avLst/>
              </a:prstGeom>
              <a:noFill/>
              <a:ln>
                <a:noFill/>
              </a:ln>
            </p:spPr>
          </p:pic>
        </p:grpSp>
        <p:grpSp>
          <p:nvGrpSpPr>
            <p:cNvPr id="1695" name="Google Shape;1695;p96"/>
            <p:cNvGrpSpPr/>
            <p:nvPr/>
          </p:nvGrpSpPr>
          <p:grpSpPr>
            <a:xfrm>
              <a:off x="6481878" y="3657699"/>
              <a:ext cx="1707000" cy="1362677"/>
              <a:chOff x="978625" y="3459825"/>
              <a:chExt cx="1707000" cy="1362677"/>
            </a:xfrm>
          </p:grpSpPr>
          <p:sp>
            <p:nvSpPr>
              <p:cNvPr id="1696" name="Google Shape;1696;p96"/>
              <p:cNvSpPr txBox="1"/>
              <p:nvPr/>
            </p:nvSpPr>
            <p:spPr>
              <a:xfrm>
                <a:off x="978625" y="3459825"/>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22">
                    <a:solidFill>
                      <a:srgbClr val="595959"/>
                    </a:solidFill>
                    <a:latin typeface="Helvetica Neue"/>
                    <a:ea typeface="Helvetica Neue"/>
                    <a:cs typeface="Helvetica Neue"/>
                    <a:sym typeface="Helvetica Neue"/>
                  </a:rPr>
                  <a:t>MIXED MOTIVE</a:t>
                </a:r>
                <a:endParaRPr b="1" sz="1122">
                  <a:solidFill>
                    <a:srgbClr val="595959"/>
                  </a:solidFill>
                  <a:latin typeface="Helvetica Neue"/>
                  <a:ea typeface="Helvetica Neue"/>
                  <a:cs typeface="Helvetica Neue"/>
                  <a:sym typeface="Helvetica Neue"/>
                </a:endParaRPr>
              </a:p>
            </p:txBody>
          </p:sp>
          <p:grpSp>
            <p:nvGrpSpPr>
              <p:cNvPr id="1697" name="Google Shape;1697;p96"/>
              <p:cNvGrpSpPr/>
              <p:nvPr/>
            </p:nvGrpSpPr>
            <p:grpSpPr>
              <a:xfrm>
                <a:off x="1042363" y="3737575"/>
                <a:ext cx="1579500" cy="1084927"/>
                <a:chOff x="2425438" y="4995950"/>
                <a:chExt cx="1579500" cy="1084927"/>
              </a:xfrm>
            </p:grpSpPr>
            <p:pic>
              <p:nvPicPr>
                <p:cNvPr id="1698" name="Google Shape;1698;p96"/>
                <p:cNvPicPr preferRelativeResize="0"/>
                <p:nvPr/>
              </p:nvPicPr>
              <p:blipFill>
                <a:blip r:embed="rId8">
                  <a:alphaModFix/>
                </a:blip>
                <a:stretch>
                  <a:fillRect/>
                </a:stretch>
              </p:blipFill>
              <p:spPr>
                <a:xfrm>
                  <a:off x="2561537" y="4995950"/>
                  <a:ext cx="1307331" cy="909876"/>
                </a:xfrm>
                <a:prstGeom prst="rect">
                  <a:avLst/>
                </a:prstGeom>
                <a:noFill/>
                <a:ln>
                  <a:noFill/>
                </a:ln>
              </p:spPr>
            </p:pic>
            <p:sp>
              <p:nvSpPr>
                <p:cNvPr id="1699" name="Google Shape;1699;p96"/>
                <p:cNvSpPr txBox="1"/>
                <p:nvPr/>
              </p:nvSpPr>
              <p:spPr>
                <a:xfrm>
                  <a:off x="2425438" y="5821377"/>
                  <a:ext cx="1579500" cy="25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800">
                      <a:latin typeface="Helvetica Neue"/>
                      <a:ea typeface="Helvetica Neue"/>
                      <a:cs typeface="Helvetica Neue"/>
                      <a:sym typeface="Helvetica Neue"/>
                    </a:rPr>
                    <a:t>Commons Cleanup, </a:t>
                  </a:r>
                  <a:r>
                    <a:rPr lang="en" sz="800" u="sng">
                      <a:solidFill>
                        <a:schemeClr val="dk2"/>
                      </a:solidFill>
                      <a:latin typeface="Helvetica Neue"/>
                      <a:ea typeface="Helvetica Neue"/>
                      <a:cs typeface="Helvetica Neue"/>
                      <a:sym typeface="Helvetica Neue"/>
                      <a:hlinkClick r:id="rId9">
                        <a:extLst>
                          <a:ext uri="{A12FA001-AC4F-418D-AE19-62706E023703}">
                            <ahyp:hlinkClr val="tx"/>
                          </a:ext>
                        </a:extLst>
                      </a:hlinkClick>
                    </a:rPr>
                    <a:t>source</a:t>
                  </a:r>
                  <a:endParaRPr sz="800">
                    <a:solidFill>
                      <a:schemeClr val="dk2"/>
                    </a:solidFill>
                    <a:latin typeface="Helvetica Neue"/>
                    <a:ea typeface="Helvetica Neue"/>
                    <a:cs typeface="Helvetica Neue"/>
                    <a:sym typeface="Helvetica Neue"/>
                  </a:endParaRPr>
                </a:p>
              </p:txBody>
            </p:sp>
          </p:grpSp>
        </p:grpSp>
        <p:sp>
          <p:nvSpPr>
            <p:cNvPr id="1700" name="Google Shape;1700;p96"/>
            <p:cNvSpPr txBox="1"/>
            <p:nvPr/>
          </p:nvSpPr>
          <p:spPr>
            <a:xfrm>
              <a:off x="6494750" y="1779674"/>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22">
                  <a:solidFill>
                    <a:srgbClr val="595959"/>
                  </a:solidFill>
                  <a:latin typeface="Helvetica Neue"/>
                  <a:ea typeface="Helvetica Neue"/>
                  <a:cs typeface="Helvetica Neue"/>
                  <a:sym typeface="Helvetica Neue"/>
                </a:rPr>
                <a:t>FULLY COOPERATIVE</a:t>
              </a:r>
              <a:endParaRPr b="1" sz="1122">
                <a:solidFill>
                  <a:srgbClr val="595959"/>
                </a:solidFill>
                <a:latin typeface="Helvetica Neue"/>
                <a:ea typeface="Helvetica Neue"/>
                <a:cs typeface="Helvetica Neue"/>
                <a:sym typeface="Helvetica Neue"/>
              </a:endParaRPr>
            </a:p>
          </p:txBody>
        </p:sp>
        <p:cxnSp>
          <p:nvCxnSpPr>
            <p:cNvPr id="1701" name="Google Shape;1701;p96"/>
            <p:cNvCxnSpPr>
              <a:endCxn id="1696" idx="0"/>
            </p:cNvCxnSpPr>
            <p:nvPr/>
          </p:nvCxnSpPr>
          <p:spPr>
            <a:xfrm>
              <a:off x="7331778" y="3077499"/>
              <a:ext cx="3600" cy="580200"/>
            </a:xfrm>
            <a:prstGeom prst="straightConnector1">
              <a:avLst/>
            </a:prstGeom>
            <a:noFill/>
            <a:ln cap="flat" cmpd="sng" w="28575">
              <a:solidFill>
                <a:schemeClr val="dk2"/>
              </a:solidFill>
              <a:prstDash val="solid"/>
              <a:round/>
              <a:headEnd len="med" w="med" type="none"/>
              <a:tailEnd len="med" w="med" type="stealth"/>
            </a:ln>
          </p:spPr>
        </p:cxnSp>
      </p:grpSp>
      <p:grpSp>
        <p:nvGrpSpPr>
          <p:cNvPr id="1702" name="Google Shape;1702;p96"/>
          <p:cNvGrpSpPr/>
          <p:nvPr/>
        </p:nvGrpSpPr>
        <p:grpSpPr>
          <a:xfrm>
            <a:off x="960050" y="1778625"/>
            <a:ext cx="1845863" cy="2944181"/>
            <a:chOff x="960050" y="1778625"/>
            <a:chExt cx="1845863" cy="2944181"/>
          </a:xfrm>
        </p:grpSpPr>
        <p:sp>
          <p:nvSpPr>
            <p:cNvPr id="1703" name="Google Shape;1703;p96"/>
            <p:cNvSpPr/>
            <p:nvPr/>
          </p:nvSpPr>
          <p:spPr>
            <a:xfrm>
              <a:off x="974713" y="2128356"/>
              <a:ext cx="1831200" cy="6978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sp>
          <p:nvSpPr>
            <p:cNvPr id="1704" name="Google Shape;1704;p96"/>
            <p:cNvSpPr txBox="1"/>
            <p:nvPr/>
          </p:nvSpPr>
          <p:spPr>
            <a:xfrm>
              <a:off x="1023953" y="3656650"/>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22">
                  <a:solidFill>
                    <a:srgbClr val="595959"/>
                  </a:solidFill>
                  <a:latin typeface="Helvetica Neue"/>
                  <a:ea typeface="Helvetica Neue"/>
                  <a:cs typeface="Helvetica Neue"/>
                  <a:sym typeface="Helvetica Neue"/>
                </a:rPr>
                <a:t>HETEROGENEOUS</a:t>
              </a:r>
              <a:endParaRPr b="1" sz="1122">
                <a:solidFill>
                  <a:srgbClr val="595959"/>
                </a:solidFill>
                <a:latin typeface="Helvetica Neue"/>
                <a:ea typeface="Helvetica Neue"/>
                <a:cs typeface="Helvetica Neue"/>
                <a:sym typeface="Helvetica Neue"/>
              </a:endParaRPr>
            </a:p>
          </p:txBody>
        </p:sp>
        <p:sp>
          <p:nvSpPr>
            <p:cNvPr id="1705" name="Google Shape;1705;p96"/>
            <p:cNvSpPr txBox="1"/>
            <p:nvPr/>
          </p:nvSpPr>
          <p:spPr>
            <a:xfrm>
              <a:off x="1036825" y="1778625"/>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00">
                  <a:solidFill>
                    <a:srgbClr val="595959"/>
                  </a:solidFill>
                  <a:latin typeface="Helvetica Neue"/>
                  <a:ea typeface="Helvetica Neue"/>
                  <a:cs typeface="Helvetica Neue"/>
                  <a:sym typeface="Helvetica Neue"/>
                </a:rPr>
                <a:t>HOMOGENEOUS</a:t>
              </a:r>
              <a:endParaRPr b="1" sz="1100">
                <a:solidFill>
                  <a:srgbClr val="595959"/>
                </a:solidFill>
                <a:latin typeface="Helvetica Neue"/>
                <a:ea typeface="Helvetica Neue"/>
                <a:cs typeface="Helvetica Neue"/>
                <a:sym typeface="Helvetica Neue"/>
              </a:endParaRPr>
            </a:p>
          </p:txBody>
        </p:sp>
        <p:cxnSp>
          <p:nvCxnSpPr>
            <p:cNvPr id="1706" name="Google Shape;1706;p96"/>
            <p:cNvCxnSpPr>
              <a:endCxn id="1704" idx="0"/>
            </p:cNvCxnSpPr>
            <p:nvPr/>
          </p:nvCxnSpPr>
          <p:spPr>
            <a:xfrm>
              <a:off x="1873853" y="3076450"/>
              <a:ext cx="3600" cy="580200"/>
            </a:xfrm>
            <a:prstGeom prst="straightConnector1">
              <a:avLst/>
            </a:prstGeom>
            <a:noFill/>
            <a:ln cap="flat" cmpd="sng" w="28575">
              <a:solidFill>
                <a:schemeClr val="dk2"/>
              </a:solidFill>
              <a:prstDash val="solid"/>
              <a:round/>
              <a:headEnd len="med" w="med" type="none"/>
              <a:tailEnd len="med" w="med" type="stealth"/>
            </a:ln>
          </p:spPr>
        </p:cxnSp>
        <p:grpSp>
          <p:nvGrpSpPr>
            <p:cNvPr id="1707" name="Google Shape;1707;p96"/>
            <p:cNvGrpSpPr/>
            <p:nvPr/>
          </p:nvGrpSpPr>
          <p:grpSpPr>
            <a:xfrm>
              <a:off x="960050" y="4025006"/>
              <a:ext cx="1831200" cy="697800"/>
              <a:chOff x="3506175" y="1535481"/>
              <a:chExt cx="1831200" cy="697800"/>
            </a:xfrm>
          </p:grpSpPr>
          <p:sp>
            <p:nvSpPr>
              <p:cNvPr id="1708" name="Google Shape;1708;p96"/>
              <p:cNvSpPr/>
              <p:nvPr/>
            </p:nvSpPr>
            <p:spPr>
              <a:xfrm>
                <a:off x="3506175" y="1535481"/>
                <a:ext cx="1831200" cy="697800"/>
              </a:xfrm>
              <a:prstGeom prst="roundRect">
                <a:avLst>
                  <a:gd fmla="val 16667" name="adj"/>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pic>
            <p:nvPicPr>
              <p:cNvPr id="1709" name="Google Shape;1709;p96"/>
              <p:cNvPicPr preferRelativeResize="0"/>
              <p:nvPr/>
            </p:nvPicPr>
            <p:blipFill>
              <a:blip r:embed="rId10">
                <a:alphaModFix/>
              </a:blip>
              <a:stretch>
                <a:fillRect/>
              </a:stretch>
            </p:blipFill>
            <p:spPr>
              <a:xfrm>
                <a:off x="3559873" y="1576489"/>
                <a:ext cx="548700" cy="593667"/>
              </a:xfrm>
              <a:prstGeom prst="rect">
                <a:avLst/>
              </a:prstGeom>
              <a:noFill/>
              <a:ln>
                <a:noFill/>
              </a:ln>
            </p:spPr>
          </p:pic>
        </p:grpSp>
        <p:pic>
          <p:nvPicPr>
            <p:cNvPr id="1710" name="Google Shape;1710;p96"/>
            <p:cNvPicPr preferRelativeResize="0"/>
            <p:nvPr/>
          </p:nvPicPr>
          <p:blipFill>
            <a:blip r:embed="rId11">
              <a:alphaModFix/>
            </a:blip>
            <a:stretch>
              <a:fillRect/>
            </a:stretch>
          </p:blipFill>
          <p:spPr>
            <a:xfrm>
              <a:off x="2147533" y="4018069"/>
              <a:ext cx="441539" cy="630759"/>
            </a:xfrm>
            <a:prstGeom prst="rect">
              <a:avLst/>
            </a:prstGeom>
            <a:noFill/>
            <a:ln>
              <a:noFill/>
            </a:ln>
          </p:spPr>
        </p:pic>
        <p:pic>
          <p:nvPicPr>
            <p:cNvPr id="1711" name="Google Shape;1711;p96"/>
            <p:cNvPicPr preferRelativeResize="0"/>
            <p:nvPr/>
          </p:nvPicPr>
          <p:blipFill>
            <a:blip r:embed="rId12">
              <a:alphaModFix/>
            </a:blip>
            <a:stretch>
              <a:fillRect/>
            </a:stretch>
          </p:blipFill>
          <p:spPr>
            <a:xfrm>
              <a:off x="1627439" y="4018064"/>
              <a:ext cx="441533" cy="630765"/>
            </a:xfrm>
            <a:prstGeom prst="rect">
              <a:avLst/>
            </a:prstGeom>
            <a:noFill/>
            <a:ln>
              <a:noFill/>
            </a:ln>
          </p:spPr>
        </p:pic>
        <p:grpSp>
          <p:nvGrpSpPr>
            <p:cNvPr id="1712" name="Google Shape;1712;p96"/>
            <p:cNvGrpSpPr/>
            <p:nvPr/>
          </p:nvGrpSpPr>
          <p:grpSpPr>
            <a:xfrm>
              <a:off x="1028423" y="2180427"/>
              <a:ext cx="1723800" cy="593671"/>
              <a:chOff x="3559873" y="1576489"/>
              <a:chExt cx="1723800" cy="593671"/>
            </a:xfrm>
          </p:grpSpPr>
          <p:pic>
            <p:nvPicPr>
              <p:cNvPr id="1713" name="Google Shape;1713;p96"/>
              <p:cNvPicPr preferRelativeResize="0"/>
              <p:nvPr/>
            </p:nvPicPr>
            <p:blipFill>
              <a:blip r:embed="rId10">
                <a:alphaModFix/>
              </a:blip>
              <a:stretch>
                <a:fillRect/>
              </a:stretch>
            </p:blipFill>
            <p:spPr>
              <a:xfrm>
                <a:off x="3559873" y="1576489"/>
                <a:ext cx="548700" cy="593667"/>
              </a:xfrm>
              <a:prstGeom prst="rect">
                <a:avLst/>
              </a:prstGeom>
              <a:noFill/>
              <a:ln>
                <a:noFill/>
              </a:ln>
            </p:spPr>
          </p:pic>
          <p:pic>
            <p:nvPicPr>
              <p:cNvPr id="1714" name="Google Shape;1714;p96"/>
              <p:cNvPicPr preferRelativeResize="0"/>
              <p:nvPr/>
            </p:nvPicPr>
            <p:blipFill>
              <a:blip r:embed="rId10">
                <a:alphaModFix/>
              </a:blip>
              <a:stretch>
                <a:fillRect/>
              </a:stretch>
            </p:blipFill>
            <p:spPr>
              <a:xfrm>
                <a:off x="4147423" y="1576493"/>
                <a:ext cx="548700" cy="593667"/>
              </a:xfrm>
              <a:prstGeom prst="rect">
                <a:avLst/>
              </a:prstGeom>
              <a:noFill/>
              <a:ln>
                <a:noFill/>
              </a:ln>
            </p:spPr>
          </p:pic>
          <p:pic>
            <p:nvPicPr>
              <p:cNvPr id="1715" name="Google Shape;1715;p96"/>
              <p:cNvPicPr preferRelativeResize="0"/>
              <p:nvPr/>
            </p:nvPicPr>
            <p:blipFill>
              <a:blip r:embed="rId10">
                <a:alphaModFix/>
              </a:blip>
              <a:stretch>
                <a:fillRect/>
              </a:stretch>
            </p:blipFill>
            <p:spPr>
              <a:xfrm>
                <a:off x="4734973" y="1576489"/>
                <a:ext cx="548700" cy="593667"/>
              </a:xfrm>
              <a:prstGeom prst="rect">
                <a:avLst/>
              </a:prstGeom>
              <a:noFill/>
              <a:ln>
                <a:noFill/>
              </a:ln>
            </p:spPr>
          </p:pic>
        </p:grpSp>
      </p:grpSp>
      <p:grpSp>
        <p:nvGrpSpPr>
          <p:cNvPr id="1716" name="Google Shape;1716;p96"/>
          <p:cNvGrpSpPr/>
          <p:nvPr/>
        </p:nvGrpSpPr>
        <p:grpSpPr>
          <a:xfrm>
            <a:off x="3784866" y="1778613"/>
            <a:ext cx="1719872" cy="2934360"/>
            <a:chOff x="3784866" y="1778613"/>
            <a:chExt cx="1719872" cy="2934360"/>
          </a:xfrm>
        </p:grpSpPr>
        <p:sp>
          <p:nvSpPr>
            <p:cNvPr id="1717" name="Google Shape;1717;p96"/>
            <p:cNvSpPr txBox="1"/>
            <p:nvPr/>
          </p:nvSpPr>
          <p:spPr>
            <a:xfrm>
              <a:off x="3784866" y="3656638"/>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22">
                  <a:solidFill>
                    <a:srgbClr val="595959"/>
                  </a:solidFill>
                  <a:latin typeface="Helvetica Neue"/>
                  <a:ea typeface="Helvetica Neue"/>
                  <a:cs typeface="Helvetica Neue"/>
                  <a:sym typeface="Helvetica Neue"/>
                </a:rPr>
                <a:t>ADAPTIVE TEAMMATES</a:t>
              </a:r>
              <a:endParaRPr b="1" sz="1122">
                <a:solidFill>
                  <a:srgbClr val="595959"/>
                </a:solidFill>
                <a:latin typeface="Helvetica Neue"/>
                <a:ea typeface="Helvetica Neue"/>
                <a:cs typeface="Helvetica Neue"/>
                <a:sym typeface="Helvetica Neue"/>
              </a:endParaRPr>
            </a:p>
          </p:txBody>
        </p:sp>
        <p:sp>
          <p:nvSpPr>
            <p:cNvPr id="1718" name="Google Shape;1718;p96"/>
            <p:cNvSpPr txBox="1"/>
            <p:nvPr/>
          </p:nvSpPr>
          <p:spPr>
            <a:xfrm>
              <a:off x="3797738" y="1778613"/>
              <a:ext cx="1707000" cy="393600"/>
            </a:xfrm>
            <a:prstGeom prst="rect">
              <a:avLst/>
            </a:prstGeom>
            <a:noFill/>
            <a:ln>
              <a:noFill/>
            </a:ln>
          </p:spPr>
          <p:txBody>
            <a:bodyPr anchorCtr="0" anchor="t" bIns="85500" lIns="85500" spcFirstLastPara="1" rIns="85500" wrap="square" tIns="85500">
              <a:noAutofit/>
            </a:bodyPr>
            <a:lstStyle/>
            <a:p>
              <a:pPr indent="0" lvl="0" marL="0" rtl="0" algn="ctr">
                <a:spcBef>
                  <a:spcPts val="0"/>
                </a:spcBef>
                <a:spcAft>
                  <a:spcPts val="0"/>
                </a:spcAft>
                <a:buNone/>
              </a:pPr>
              <a:r>
                <a:rPr b="1" lang="en" sz="1122">
                  <a:solidFill>
                    <a:srgbClr val="595959"/>
                  </a:solidFill>
                  <a:latin typeface="Helvetica Neue"/>
                  <a:ea typeface="Helvetica Neue"/>
                  <a:cs typeface="Helvetica Neue"/>
                  <a:sym typeface="Helvetica Neue"/>
                </a:rPr>
                <a:t>FIXED</a:t>
              </a:r>
              <a:endParaRPr b="1" sz="1122">
                <a:solidFill>
                  <a:srgbClr val="595959"/>
                </a:solidFill>
                <a:latin typeface="Helvetica Neue"/>
                <a:ea typeface="Helvetica Neue"/>
                <a:cs typeface="Helvetica Neue"/>
                <a:sym typeface="Helvetica Neue"/>
              </a:endParaRPr>
            </a:p>
          </p:txBody>
        </p:sp>
        <p:cxnSp>
          <p:nvCxnSpPr>
            <p:cNvPr id="1719" name="Google Shape;1719;p96"/>
            <p:cNvCxnSpPr>
              <a:endCxn id="1717" idx="0"/>
            </p:cNvCxnSpPr>
            <p:nvPr/>
          </p:nvCxnSpPr>
          <p:spPr>
            <a:xfrm>
              <a:off x="4634766" y="3076438"/>
              <a:ext cx="3600" cy="580200"/>
            </a:xfrm>
            <a:prstGeom prst="straightConnector1">
              <a:avLst/>
            </a:prstGeom>
            <a:noFill/>
            <a:ln cap="flat" cmpd="sng" w="28575">
              <a:solidFill>
                <a:schemeClr val="dk2"/>
              </a:solidFill>
              <a:prstDash val="solid"/>
              <a:round/>
              <a:headEnd len="med" w="med" type="none"/>
              <a:tailEnd len="med" w="med" type="stealth"/>
            </a:ln>
          </p:spPr>
        </p:cxnSp>
        <p:pic>
          <p:nvPicPr>
            <p:cNvPr id="1720" name="Google Shape;1720;p96"/>
            <p:cNvPicPr preferRelativeResize="0"/>
            <p:nvPr/>
          </p:nvPicPr>
          <p:blipFill>
            <a:blip r:embed="rId10">
              <a:alphaModFix/>
            </a:blip>
            <a:stretch>
              <a:fillRect/>
            </a:stretch>
          </p:blipFill>
          <p:spPr>
            <a:xfrm>
              <a:off x="4376885" y="2180418"/>
              <a:ext cx="548700" cy="593667"/>
            </a:xfrm>
            <a:prstGeom prst="rect">
              <a:avLst/>
            </a:prstGeom>
            <a:noFill/>
            <a:ln>
              <a:noFill/>
            </a:ln>
          </p:spPr>
        </p:pic>
        <p:pic>
          <p:nvPicPr>
            <p:cNvPr id="1721" name="Google Shape;1721;p96"/>
            <p:cNvPicPr preferRelativeResize="0"/>
            <p:nvPr/>
          </p:nvPicPr>
          <p:blipFill>
            <a:blip r:embed="rId10">
              <a:alphaModFix/>
            </a:blip>
            <a:stretch>
              <a:fillRect/>
            </a:stretch>
          </p:blipFill>
          <p:spPr>
            <a:xfrm>
              <a:off x="3805560" y="4119306"/>
              <a:ext cx="548700" cy="593667"/>
            </a:xfrm>
            <a:prstGeom prst="rect">
              <a:avLst/>
            </a:prstGeom>
            <a:noFill/>
            <a:ln>
              <a:noFill/>
            </a:ln>
          </p:spPr>
        </p:pic>
        <p:pic>
          <p:nvPicPr>
            <p:cNvPr id="1722" name="Google Shape;1722;p96"/>
            <p:cNvPicPr preferRelativeResize="0"/>
            <p:nvPr/>
          </p:nvPicPr>
          <p:blipFill>
            <a:blip r:embed="rId13">
              <a:alphaModFix/>
            </a:blip>
            <a:stretch>
              <a:fillRect/>
            </a:stretch>
          </p:blipFill>
          <p:spPr>
            <a:xfrm>
              <a:off x="5025060" y="4211694"/>
              <a:ext cx="435401" cy="435401"/>
            </a:xfrm>
            <a:prstGeom prst="rect">
              <a:avLst/>
            </a:prstGeom>
            <a:noFill/>
            <a:ln>
              <a:noFill/>
            </a:ln>
          </p:spPr>
        </p:pic>
        <p:cxnSp>
          <p:nvCxnSpPr>
            <p:cNvPr id="1723" name="Google Shape;1723;p96"/>
            <p:cNvCxnSpPr/>
            <p:nvPr/>
          </p:nvCxnSpPr>
          <p:spPr>
            <a:xfrm>
              <a:off x="4482060" y="4319014"/>
              <a:ext cx="436800" cy="600"/>
            </a:xfrm>
            <a:prstGeom prst="straightConnector1">
              <a:avLst/>
            </a:prstGeom>
            <a:noFill/>
            <a:ln cap="flat" cmpd="sng" w="19050">
              <a:solidFill>
                <a:srgbClr val="888888"/>
              </a:solidFill>
              <a:prstDash val="solid"/>
              <a:round/>
              <a:headEnd len="med" w="med" type="none"/>
              <a:tailEnd len="med" w="med" type="triangle"/>
            </a:ln>
          </p:spPr>
        </p:cxnSp>
        <p:cxnSp>
          <p:nvCxnSpPr>
            <p:cNvPr id="1724" name="Google Shape;1724;p96"/>
            <p:cNvCxnSpPr/>
            <p:nvPr/>
          </p:nvCxnSpPr>
          <p:spPr>
            <a:xfrm>
              <a:off x="4441335" y="4464241"/>
              <a:ext cx="436800" cy="600"/>
            </a:xfrm>
            <a:prstGeom prst="straightConnector1">
              <a:avLst/>
            </a:prstGeom>
            <a:noFill/>
            <a:ln cap="flat" cmpd="sng" w="19050">
              <a:solidFill>
                <a:srgbClr val="888888"/>
              </a:solidFill>
              <a:prstDash val="solid"/>
              <a:round/>
              <a:headEnd len="med" w="med" type="triangl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8" name="Shape 1728"/>
        <p:cNvGrpSpPr/>
        <p:nvPr/>
      </p:nvGrpSpPr>
      <p:grpSpPr>
        <a:xfrm>
          <a:off x="0" y="0"/>
          <a:ext cx="0" cy="0"/>
          <a:chOff x="0" y="0"/>
          <a:chExt cx="0" cy="0"/>
        </a:xfrm>
      </p:grpSpPr>
      <p:sp>
        <p:nvSpPr>
          <p:cNvPr id="1729" name="Google Shape;1729;p9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Future Directions: Long Term</a:t>
            </a:r>
            <a:endParaRPr/>
          </a:p>
        </p:txBody>
      </p:sp>
      <p:sp>
        <p:nvSpPr>
          <p:cNvPr id="1730" name="Google Shape;1730;p97"/>
          <p:cNvSpPr txBox="1"/>
          <p:nvPr>
            <p:ph idx="1" type="body"/>
          </p:nvPr>
        </p:nvSpPr>
        <p:spPr>
          <a:xfrm>
            <a:off x="457200" y="1020675"/>
            <a:ext cx="8229600" cy="14532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Expanding AHT beyond homogeneous, non-adaptive, fully cooperative scenarios</a:t>
            </a:r>
            <a:endParaRPr/>
          </a:p>
          <a:p>
            <a:pPr indent="-355600" lvl="0" marL="457200" rtl="0" algn="l">
              <a:spcBef>
                <a:spcPts val="0"/>
              </a:spcBef>
              <a:spcAft>
                <a:spcPts val="0"/>
              </a:spcAft>
              <a:buSzPts val="2000"/>
              <a:buChar char="➔"/>
            </a:pPr>
            <a:r>
              <a:rPr lang="en"/>
              <a:t>Open-ended generation of co-players and environments within generative world models</a:t>
            </a:r>
            <a:endParaRPr/>
          </a:p>
        </p:txBody>
      </p:sp>
      <p:sp>
        <p:nvSpPr>
          <p:cNvPr id="1731" name="Google Shape;1731;p9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732" name="Google Shape;1732;p97"/>
          <p:cNvGrpSpPr/>
          <p:nvPr/>
        </p:nvGrpSpPr>
        <p:grpSpPr>
          <a:xfrm>
            <a:off x="1617562" y="2619675"/>
            <a:ext cx="1787175" cy="2111500"/>
            <a:chOff x="1022237" y="2619675"/>
            <a:chExt cx="1787175" cy="2111500"/>
          </a:xfrm>
        </p:grpSpPr>
        <p:pic>
          <p:nvPicPr>
            <p:cNvPr id="1733" name="Google Shape;1733;p97"/>
            <p:cNvPicPr preferRelativeResize="0"/>
            <p:nvPr/>
          </p:nvPicPr>
          <p:blipFill rotWithShape="1">
            <a:blip r:embed="rId3">
              <a:alphaModFix/>
            </a:blip>
            <a:srcRect b="0" l="45937" r="0" t="0"/>
            <a:stretch/>
          </p:blipFill>
          <p:spPr>
            <a:xfrm>
              <a:off x="1022237" y="2995700"/>
              <a:ext cx="1787175" cy="1735475"/>
            </a:xfrm>
            <a:prstGeom prst="rect">
              <a:avLst/>
            </a:prstGeom>
            <a:noFill/>
            <a:ln>
              <a:noFill/>
            </a:ln>
          </p:spPr>
        </p:pic>
        <p:sp>
          <p:nvSpPr>
            <p:cNvPr id="1734" name="Google Shape;1734;p97"/>
            <p:cNvSpPr txBox="1"/>
            <p:nvPr/>
          </p:nvSpPr>
          <p:spPr>
            <a:xfrm>
              <a:off x="1148563" y="2619675"/>
              <a:ext cx="1534500" cy="313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600" u="sng">
                  <a:solidFill>
                    <a:srgbClr val="595959"/>
                  </a:solidFill>
                  <a:latin typeface="Helvetica Neue"/>
                  <a:ea typeface="Helvetica Neue"/>
                  <a:cs typeface="Helvetica Neue"/>
                  <a:sym typeface="Helvetica Neue"/>
                  <a:hlinkClick r:id="rId4">
                    <a:extLst>
                      <a:ext uri="{A12FA001-AC4F-418D-AE19-62706E023703}">
                        <ahyp:hlinkClr val="tx"/>
                      </a:ext>
                    </a:extLst>
                  </a:hlinkClick>
                </a:rPr>
                <a:t>Genie 3</a:t>
              </a:r>
              <a:endParaRPr sz="1600">
                <a:solidFill>
                  <a:srgbClr val="595959"/>
                </a:solidFill>
                <a:latin typeface="Helvetica Neue"/>
                <a:ea typeface="Helvetica Neue"/>
                <a:cs typeface="Helvetica Neue"/>
                <a:sym typeface="Helvetica Neue"/>
              </a:endParaRPr>
            </a:p>
          </p:txBody>
        </p:sp>
      </p:grpSp>
      <p:pic>
        <p:nvPicPr>
          <p:cNvPr id="1735" name="Google Shape;1735;p97"/>
          <p:cNvPicPr preferRelativeResize="0"/>
          <p:nvPr/>
        </p:nvPicPr>
        <p:blipFill>
          <a:blip r:embed="rId5">
            <a:alphaModFix/>
          </a:blip>
          <a:stretch>
            <a:fillRect/>
          </a:stretch>
        </p:blipFill>
        <p:spPr>
          <a:xfrm>
            <a:off x="3820339" y="2619675"/>
            <a:ext cx="3725505" cy="210490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sp>
        <p:nvSpPr>
          <p:cNvPr id="1740" name="Google Shape;1740;p9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Future Directions: Long Term</a:t>
            </a:r>
            <a:endParaRPr/>
          </a:p>
        </p:txBody>
      </p:sp>
      <p:sp>
        <p:nvSpPr>
          <p:cNvPr id="1741" name="Google Shape;1741;p98"/>
          <p:cNvSpPr txBox="1"/>
          <p:nvPr>
            <p:ph idx="1" type="body"/>
          </p:nvPr>
        </p:nvSpPr>
        <p:spPr>
          <a:xfrm>
            <a:off x="457200" y="1020675"/>
            <a:ext cx="8229600" cy="2051100"/>
          </a:xfrm>
          <a:prstGeom prst="rect">
            <a:avLst/>
          </a:prstGeom>
        </p:spPr>
        <p:txBody>
          <a:bodyPr anchorCtr="0" anchor="t" bIns="45700" lIns="91425" spcFirstLastPara="1" rIns="91425" wrap="square" tIns="45700">
            <a:normAutofit/>
          </a:bodyPr>
          <a:lstStyle/>
          <a:p>
            <a:pPr indent="-355600" lvl="0" marL="457200" rtl="0" algn="l">
              <a:spcBef>
                <a:spcPts val="360"/>
              </a:spcBef>
              <a:spcAft>
                <a:spcPts val="0"/>
              </a:spcAft>
              <a:buSzPts val="2000"/>
              <a:buChar char="➔"/>
            </a:pPr>
            <a:r>
              <a:rPr lang="en"/>
              <a:t>Expanding AHT beyond homogeneous, non-adaptive, fully cooperative scenarios</a:t>
            </a:r>
            <a:endParaRPr/>
          </a:p>
          <a:p>
            <a:pPr indent="-355600" lvl="0" marL="457200" rtl="0" algn="l">
              <a:spcBef>
                <a:spcPts val="0"/>
              </a:spcBef>
              <a:spcAft>
                <a:spcPts val="0"/>
              </a:spcAft>
              <a:buSzPts val="2000"/>
              <a:buChar char="➔"/>
            </a:pPr>
            <a:r>
              <a:rPr lang="en"/>
              <a:t>Open-ended generation of co-players and environments within generative world models</a:t>
            </a:r>
            <a:endParaRPr/>
          </a:p>
          <a:p>
            <a:pPr indent="-355600" lvl="0" marL="457200" rtl="0" algn="l">
              <a:spcBef>
                <a:spcPts val="0"/>
              </a:spcBef>
              <a:spcAft>
                <a:spcPts val="0"/>
              </a:spcAft>
              <a:buSzPts val="2000"/>
              <a:buChar char="➔"/>
            </a:pPr>
            <a:r>
              <a:rPr lang="en"/>
              <a:t>Realistic and diverse human proxy agents from LLMs</a:t>
            </a:r>
            <a:endParaRPr/>
          </a:p>
        </p:txBody>
      </p:sp>
      <p:sp>
        <p:nvSpPr>
          <p:cNvPr id="1742" name="Google Shape;1742;p9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743" name="Google Shape;1743;p98"/>
          <p:cNvPicPr preferRelativeResize="0"/>
          <p:nvPr/>
        </p:nvPicPr>
        <p:blipFill>
          <a:blip r:embed="rId3">
            <a:alphaModFix/>
          </a:blip>
          <a:stretch>
            <a:fillRect/>
          </a:stretch>
        </p:blipFill>
        <p:spPr>
          <a:xfrm>
            <a:off x="2941573" y="3262764"/>
            <a:ext cx="2423557" cy="1383362"/>
          </a:xfrm>
          <a:prstGeom prst="rect">
            <a:avLst/>
          </a:prstGeom>
          <a:noFill/>
          <a:ln>
            <a:noFill/>
          </a:ln>
        </p:spPr>
      </p:pic>
      <p:sp>
        <p:nvSpPr>
          <p:cNvPr id="1744" name="Google Shape;1744;p98"/>
          <p:cNvSpPr txBox="1"/>
          <p:nvPr/>
        </p:nvSpPr>
        <p:spPr>
          <a:xfrm>
            <a:off x="3860941" y="4595638"/>
            <a:ext cx="584700" cy="154200"/>
          </a:xfrm>
          <a:prstGeom prst="rect">
            <a:avLst/>
          </a:prstGeom>
          <a:noFill/>
          <a:ln>
            <a:noFill/>
          </a:ln>
        </p:spPr>
        <p:txBody>
          <a:bodyPr anchorCtr="0" anchor="t" bIns="67225" lIns="67225" spcFirstLastPara="1" rIns="67225" wrap="square" tIns="67225">
            <a:noAutofit/>
          </a:bodyPr>
          <a:lstStyle/>
          <a:p>
            <a:pPr indent="0" lvl="0" marL="0" rtl="0" algn="ctr">
              <a:spcBef>
                <a:spcPts val="0"/>
              </a:spcBef>
              <a:spcAft>
                <a:spcPts val="0"/>
              </a:spcAft>
              <a:buNone/>
            </a:pPr>
            <a:r>
              <a:rPr lang="en" sz="588" u="sng">
                <a:solidFill>
                  <a:srgbClr val="B7B7B7"/>
                </a:solidFill>
                <a:latin typeface="Karla"/>
                <a:ea typeface="Karla"/>
                <a:cs typeface="Karla"/>
                <a:sym typeface="Karla"/>
                <a:hlinkClick r:id="rId4">
                  <a:extLst>
                    <a:ext uri="{A12FA001-AC4F-418D-AE19-62706E023703}">
                      <ahyp:hlinkClr val="tx"/>
                    </a:ext>
                  </a:extLst>
                </a:hlinkClick>
              </a:rPr>
              <a:t>source</a:t>
            </a:r>
            <a:endParaRPr sz="588">
              <a:solidFill>
                <a:srgbClr val="B7B7B7"/>
              </a:solidFill>
              <a:latin typeface="Karla"/>
              <a:ea typeface="Karla"/>
              <a:cs typeface="Karla"/>
              <a:sym typeface="Karla"/>
            </a:endParaRPr>
          </a:p>
        </p:txBody>
      </p:sp>
      <p:sp>
        <p:nvSpPr>
          <p:cNvPr id="1745" name="Google Shape;1745;p98"/>
          <p:cNvSpPr txBox="1"/>
          <p:nvPr/>
        </p:nvSpPr>
        <p:spPr>
          <a:xfrm>
            <a:off x="2870405" y="2879600"/>
            <a:ext cx="2833200" cy="289200"/>
          </a:xfrm>
          <a:prstGeom prst="rect">
            <a:avLst/>
          </a:prstGeom>
          <a:noFill/>
          <a:ln>
            <a:noFill/>
          </a:ln>
        </p:spPr>
        <p:txBody>
          <a:bodyPr anchorCtr="0" anchor="t" bIns="67225" lIns="67225" spcFirstLastPara="1" rIns="67225" wrap="square" tIns="67225">
            <a:noAutofit/>
          </a:bodyPr>
          <a:lstStyle/>
          <a:p>
            <a:pPr indent="0" lvl="0" marL="0" rtl="0" algn="l">
              <a:spcBef>
                <a:spcPts val="265"/>
              </a:spcBef>
              <a:spcAft>
                <a:spcPts val="0"/>
              </a:spcAft>
              <a:buClr>
                <a:schemeClr val="dk1"/>
              </a:buClr>
              <a:buSzPts val="809"/>
              <a:buFont typeface="Arial"/>
              <a:buNone/>
            </a:pPr>
            <a:r>
              <a:rPr lang="en" sz="1324">
                <a:solidFill>
                  <a:srgbClr val="3F3F3F"/>
                </a:solidFill>
                <a:latin typeface="Karla"/>
                <a:ea typeface="Karla"/>
                <a:cs typeface="Karla"/>
                <a:sym typeface="Karla"/>
              </a:rPr>
              <a:t>Human-AI Interactive Scenarios</a:t>
            </a:r>
            <a:endParaRPr sz="1324">
              <a:solidFill>
                <a:srgbClr val="3F3F3F"/>
              </a:solidFill>
              <a:latin typeface="Karla"/>
              <a:ea typeface="Karla"/>
              <a:cs typeface="Karla"/>
              <a:sym typeface="Karla"/>
            </a:endParaRPr>
          </a:p>
          <a:p>
            <a:pPr indent="0" lvl="0" marL="0" rtl="0" algn="l">
              <a:spcBef>
                <a:spcPts val="0"/>
              </a:spcBef>
              <a:spcAft>
                <a:spcPts val="0"/>
              </a:spcAft>
              <a:buNone/>
            </a:pPr>
            <a:r>
              <a:t/>
            </a:r>
            <a:endParaRPr sz="2353">
              <a:solidFill>
                <a:srgbClr val="3F3F3F"/>
              </a:solidFill>
              <a:latin typeface="Karla"/>
              <a:ea typeface="Karla"/>
              <a:cs typeface="Karla"/>
              <a:sym typeface="Karla"/>
            </a:endParaRPr>
          </a:p>
        </p:txBody>
      </p:sp>
      <p:grpSp>
        <p:nvGrpSpPr>
          <p:cNvPr id="1746" name="Google Shape;1746;p98"/>
          <p:cNvGrpSpPr/>
          <p:nvPr/>
        </p:nvGrpSpPr>
        <p:grpSpPr>
          <a:xfrm>
            <a:off x="4254996" y="3389685"/>
            <a:ext cx="2610439" cy="1161186"/>
            <a:chOff x="3470152" y="3216534"/>
            <a:chExt cx="3549686" cy="1579200"/>
          </a:xfrm>
        </p:grpSpPr>
        <p:sp>
          <p:nvSpPr>
            <p:cNvPr id="1747" name="Google Shape;1747;p98"/>
            <p:cNvSpPr/>
            <p:nvPr/>
          </p:nvSpPr>
          <p:spPr>
            <a:xfrm>
              <a:off x="3470152" y="3216534"/>
              <a:ext cx="862200" cy="1579200"/>
            </a:xfrm>
            <a:prstGeom prst="roundRect">
              <a:avLst>
                <a:gd fmla="val 16667" name="adj"/>
              </a:avLst>
            </a:prstGeom>
            <a:noFill/>
            <a:ln cap="flat" cmpd="sng" w="28025">
              <a:solidFill>
                <a:srgbClr val="595959"/>
              </a:solidFill>
              <a:prstDash val="solid"/>
              <a:round/>
              <a:headEnd len="sm" w="sm" type="none"/>
              <a:tailEnd len="sm" w="sm" type="none"/>
            </a:ln>
          </p:spPr>
          <p:txBody>
            <a:bodyPr anchorCtr="0" anchor="ctr" bIns="67225" lIns="67225" spcFirstLastPara="1" rIns="67225" wrap="square" tIns="67225">
              <a:noAutofit/>
            </a:bodyPr>
            <a:lstStyle/>
            <a:p>
              <a:pPr indent="0" lvl="0" marL="0" rtl="0" algn="ctr">
                <a:spcBef>
                  <a:spcPts val="0"/>
                </a:spcBef>
                <a:spcAft>
                  <a:spcPts val="0"/>
                </a:spcAft>
                <a:buNone/>
              </a:pPr>
              <a:r>
                <a:t/>
              </a:r>
              <a:endParaRPr sz="1029">
                <a:latin typeface="Karla"/>
                <a:ea typeface="Karla"/>
                <a:cs typeface="Karla"/>
                <a:sym typeface="Karla"/>
              </a:endParaRPr>
            </a:p>
          </p:txBody>
        </p:sp>
        <p:sp>
          <p:nvSpPr>
            <p:cNvPr id="1748" name="Google Shape;1748;p98"/>
            <p:cNvSpPr txBox="1"/>
            <p:nvPr/>
          </p:nvSpPr>
          <p:spPr>
            <a:xfrm>
              <a:off x="5292138" y="3667605"/>
              <a:ext cx="1727700" cy="677100"/>
            </a:xfrm>
            <a:prstGeom prst="rect">
              <a:avLst/>
            </a:prstGeom>
            <a:noFill/>
            <a:ln>
              <a:noFill/>
            </a:ln>
          </p:spPr>
          <p:txBody>
            <a:bodyPr anchorCtr="0" anchor="t" bIns="67225" lIns="67225" spcFirstLastPara="1" rIns="67225" wrap="square" tIns="67225">
              <a:spAutoFit/>
            </a:bodyPr>
            <a:lstStyle/>
            <a:p>
              <a:pPr indent="0" lvl="0" marL="0" rtl="0" algn="ctr">
                <a:spcBef>
                  <a:spcPts val="0"/>
                </a:spcBef>
                <a:spcAft>
                  <a:spcPts val="0"/>
                </a:spcAft>
                <a:buNone/>
              </a:pPr>
              <a:r>
                <a:rPr lang="en" sz="1177">
                  <a:solidFill>
                    <a:srgbClr val="3F3F3F"/>
                  </a:solidFill>
                  <a:latin typeface="Karla"/>
                  <a:ea typeface="Karla"/>
                  <a:cs typeface="Karla"/>
                  <a:sym typeface="Karla"/>
                </a:rPr>
                <a:t>Interactive data is scarce</a:t>
              </a:r>
              <a:endParaRPr sz="1177">
                <a:solidFill>
                  <a:srgbClr val="3F3F3F"/>
                </a:solidFill>
                <a:latin typeface="Karla"/>
                <a:ea typeface="Karla"/>
                <a:cs typeface="Karla"/>
                <a:sym typeface="Karla"/>
              </a:endParaRPr>
            </a:p>
          </p:txBody>
        </p:sp>
      </p:grpSp>
      <p:cxnSp>
        <p:nvCxnSpPr>
          <p:cNvPr id="1749" name="Google Shape;1749;p98"/>
          <p:cNvCxnSpPr>
            <a:stCxn id="1747" idx="3"/>
            <a:endCxn id="1748" idx="1"/>
          </p:cNvCxnSpPr>
          <p:nvPr/>
        </p:nvCxnSpPr>
        <p:spPr>
          <a:xfrm>
            <a:off x="4889058" y="3970278"/>
            <a:ext cx="705900" cy="0"/>
          </a:xfrm>
          <a:prstGeom prst="straightConnector1">
            <a:avLst/>
          </a:prstGeom>
          <a:noFill/>
          <a:ln cap="flat" cmpd="sng" w="10300">
            <a:solidFill>
              <a:schemeClr val="dk2"/>
            </a:solidFill>
            <a:prstDash val="solid"/>
            <a:round/>
            <a:headEnd len="med" w="med" type="none"/>
            <a:tailEnd len="med" w="med" type="triangle"/>
          </a:ln>
        </p:spPr>
      </p:cxn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3" name="Shape 1753"/>
        <p:cNvGrpSpPr/>
        <p:nvPr/>
      </p:nvGrpSpPr>
      <p:grpSpPr>
        <a:xfrm>
          <a:off x="0" y="0"/>
          <a:ext cx="0" cy="0"/>
          <a:chOff x="0" y="0"/>
          <a:chExt cx="0" cy="0"/>
        </a:xfrm>
      </p:grpSpPr>
      <p:sp>
        <p:nvSpPr>
          <p:cNvPr id="1754" name="Google Shape;1754;p99"/>
          <p:cNvSpPr txBox="1"/>
          <p:nvPr>
            <p:ph type="title"/>
          </p:nvPr>
        </p:nvSpPr>
        <p:spPr>
          <a:xfrm>
            <a:off x="357732" y="17475"/>
            <a:ext cx="33093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Acknowledgements</a:t>
            </a:r>
            <a:endParaRPr b="1"/>
          </a:p>
        </p:txBody>
      </p:sp>
      <p:sp>
        <p:nvSpPr>
          <p:cNvPr id="1755" name="Google Shape;1755;p9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1756" name="Google Shape;1756;p99"/>
          <p:cNvGrpSpPr/>
          <p:nvPr/>
        </p:nvGrpSpPr>
        <p:grpSpPr>
          <a:xfrm>
            <a:off x="270475" y="3963959"/>
            <a:ext cx="1035600" cy="1134157"/>
            <a:chOff x="5484575" y="1253187"/>
            <a:chExt cx="1035600" cy="1134157"/>
          </a:xfrm>
        </p:grpSpPr>
        <p:pic>
          <p:nvPicPr>
            <p:cNvPr id="1757" name="Google Shape;1757;p99"/>
            <p:cNvPicPr preferRelativeResize="0"/>
            <p:nvPr/>
          </p:nvPicPr>
          <p:blipFill rotWithShape="1">
            <a:blip r:embed="rId3">
              <a:alphaModFix/>
            </a:blip>
            <a:srcRect b="-2533" l="0" r="-2533" t="0"/>
            <a:stretch/>
          </p:blipFill>
          <p:spPr>
            <a:xfrm>
              <a:off x="5563625" y="1253187"/>
              <a:ext cx="849600" cy="854100"/>
            </a:xfrm>
            <a:prstGeom prst="roundRect">
              <a:avLst>
                <a:gd fmla="val 16667" name="adj"/>
              </a:avLst>
            </a:prstGeom>
            <a:noFill/>
            <a:ln>
              <a:noFill/>
            </a:ln>
          </p:spPr>
        </p:pic>
        <p:sp>
          <p:nvSpPr>
            <p:cNvPr id="1758" name="Google Shape;1758;p99"/>
            <p:cNvSpPr txBox="1"/>
            <p:nvPr/>
          </p:nvSpPr>
          <p:spPr>
            <a:xfrm>
              <a:off x="5484575" y="2079545"/>
              <a:ext cx="1035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Daniel Kasenberg</a:t>
              </a:r>
              <a:endParaRPr sz="800">
                <a:latin typeface="Karla"/>
                <a:ea typeface="Karla"/>
                <a:cs typeface="Karla"/>
                <a:sym typeface="Karla"/>
              </a:endParaRPr>
            </a:p>
          </p:txBody>
        </p:sp>
      </p:grpSp>
      <p:grpSp>
        <p:nvGrpSpPr>
          <p:cNvPr id="1759" name="Google Shape;1759;p99"/>
          <p:cNvGrpSpPr/>
          <p:nvPr/>
        </p:nvGrpSpPr>
        <p:grpSpPr>
          <a:xfrm>
            <a:off x="1299925" y="3965072"/>
            <a:ext cx="1047900" cy="1141155"/>
            <a:chOff x="6567850" y="1255425"/>
            <a:chExt cx="1047900" cy="1141155"/>
          </a:xfrm>
        </p:grpSpPr>
        <p:pic>
          <p:nvPicPr>
            <p:cNvPr id="1760" name="Google Shape;1760;p99"/>
            <p:cNvPicPr preferRelativeResize="0"/>
            <p:nvPr/>
          </p:nvPicPr>
          <p:blipFill rotWithShape="1">
            <a:blip r:embed="rId4">
              <a:alphaModFix/>
            </a:blip>
            <a:srcRect b="-2533" l="0" r="-2533" t="0"/>
            <a:stretch/>
          </p:blipFill>
          <p:spPr>
            <a:xfrm>
              <a:off x="6667000" y="1255425"/>
              <a:ext cx="849600" cy="849600"/>
            </a:xfrm>
            <a:prstGeom prst="roundRect">
              <a:avLst>
                <a:gd fmla="val 16667" name="adj"/>
              </a:avLst>
            </a:prstGeom>
            <a:noFill/>
            <a:ln>
              <a:noFill/>
            </a:ln>
          </p:spPr>
        </p:pic>
        <p:sp>
          <p:nvSpPr>
            <p:cNvPr id="1761" name="Google Shape;1761;p99"/>
            <p:cNvSpPr txBox="1"/>
            <p:nvPr/>
          </p:nvSpPr>
          <p:spPr>
            <a:xfrm>
              <a:off x="6567850" y="2088780"/>
              <a:ext cx="10479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Kim Stachenfeld</a:t>
              </a:r>
              <a:endParaRPr sz="800">
                <a:latin typeface="Karla"/>
                <a:ea typeface="Karla"/>
                <a:cs typeface="Karla"/>
                <a:sym typeface="Karla"/>
              </a:endParaRPr>
            </a:p>
          </p:txBody>
        </p:sp>
      </p:grpSp>
      <p:grpSp>
        <p:nvGrpSpPr>
          <p:cNvPr id="1762" name="Google Shape;1762;p99"/>
          <p:cNvGrpSpPr/>
          <p:nvPr/>
        </p:nvGrpSpPr>
        <p:grpSpPr>
          <a:xfrm>
            <a:off x="2390725" y="3968284"/>
            <a:ext cx="937500" cy="1247866"/>
            <a:chOff x="7784925" y="1261838"/>
            <a:chExt cx="937500" cy="1247866"/>
          </a:xfrm>
        </p:grpSpPr>
        <p:pic>
          <p:nvPicPr>
            <p:cNvPr id="1763" name="Google Shape;1763;p99"/>
            <p:cNvPicPr preferRelativeResize="0"/>
            <p:nvPr/>
          </p:nvPicPr>
          <p:blipFill rotWithShape="1">
            <a:blip r:embed="rId5">
              <a:alphaModFix/>
            </a:blip>
            <a:srcRect b="41322" l="16511" r="17708" t="10439"/>
            <a:stretch/>
          </p:blipFill>
          <p:spPr>
            <a:xfrm>
              <a:off x="7828875" y="1261838"/>
              <a:ext cx="849600" cy="831300"/>
            </a:xfrm>
            <a:prstGeom prst="roundRect">
              <a:avLst>
                <a:gd fmla="val 16667" name="adj"/>
              </a:avLst>
            </a:prstGeom>
            <a:noFill/>
            <a:ln>
              <a:noFill/>
            </a:ln>
          </p:spPr>
        </p:pic>
        <p:sp>
          <p:nvSpPr>
            <p:cNvPr id="1764" name="Google Shape;1764;p99"/>
            <p:cNvSpPr txBox="1"/>
            <p:nvPr/>
          </p:nvSpPr>
          <p:spPr>
            <a:xfrm>
              <a:off x="7784925" y="2078603"/>
              <a:ext cx="9375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Pablo Samuel Castro</a:t>
              </a:r>
              <a:endParaRPr sz="800">
                <a:latin typeface="Karla"/>
                <a:ea typeface="Karla"/>
                <a:cs typeface="Karla"/>
                <a:sym typeface="Karla"/>
              </a:endParaRPr>
            </a:p>
          </p:txBody>
        </p:sp>
      </p:grpSp>
      <p:grpSp>
        <p:nvGrpSpPr>
          <p:cNvPr id="1765" name="Google Shape;1765;p99"/>
          <p:cNvGrpSpPr/>
          <p:nvPr/>
        </p:nvGrpSpPr>
        <p:grpSpPr>
          <a:xfrm>
            <a:off x="320887" y="1502275"/>
            <a:ext cx="937500" cy="1159925"/>
            <a:chOff x="5493449" y="2573925"/>
            <a:chExt cx="937500" cy="1159925"/>
          </a:xfrm>
        </p:grpSpPr>
        <p:pic>
          <p:nvPicPr>
            <p:cNvPr id="1766" name="Google Shape;1766;p99"/>
            <p:cNvPicPr preferRelativeResize="0"/>
            <p:nvPr/>
          </p:nvPicPr>
          <p:blipFill>
            <a:blip r:embed="rId6">
              <a:alphaModFix/>
            </a:blip>
            <a:stretch>
              <a:fillRect/>
            </a:stretch>
          </p:blipFill>
          <p:spPr>
            <a:xfrm>
              <a:off x="5547900" y="2573925"/>
              <a:ext cx="828600" cy="828600"/>
            </a:xfrm>
            <a:prstGeom prst="roundRect">
              <a:avLst>
                <a:gd fmla="val 16667" name="adj"/>
              </a:avLst>
            </a:prstGeom>
            <a:noFill/>
            <a:ln>
              <a:noFill/>
            </a:ln>
          </p:spPr>
        </p:pic>
        <p:sp>
          <p:nvSpPr>
            <p:cNvPr id="1767" name="Google Shape;1767;p99"/>
            <p:cNvSpPr txBox="1"/>
            <p:nvPr/>
          </p:nvSpPr>
          <p:spPr>
            <a:xfrm>
              <a:off x="5493449" y="34260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Garrett Warnell</a:t>
              </a:r>
              <a:endParaRPr baseline="30000" sz="800">
                <a:latin typeface="Karla"/>
                <a:ea typeface="Karla"/>
                <a:cs typeface="Karla"/>
                <a:sym typeface="Karla"/>
              </a:endParaRPr>
            </a:p>
          </p:txBody>
        </p:sp>
      </p:grpSp>
      <p:grpSp>
        <p:nvGrpSpPr>
          <p:cNvPr id="1768" name="Google Shape;1768;p99"/>
          <p:cNvGrpSpPr/>
          <p:nvPr/>
        </p:nvGrpSpPr>
        <p:grpSpPr>
          <a:xfrm>
            <a:off x="4533400" y="1501090"/>
            <a:ext cx="900000" cy="1164040"/>
            <a:chOff x="7102204" y="1329700"/>
            <a:chExt cx="900000" cy="1164040"/>
          </a:xfrm>
        </p:grpSpPr>
        <p:sp>
          <p:nvSpPr>
            <p:cNvPr id="1769" name="Google Shape;1769;p99"/>
            <p:cNvSpPr txBox="1"/>
            <p:nvPr/>
          </p:nvSpPr>
          <p:spPr>
            <a:xfrm>
              <a:off x="7102204" y="2185940"/>
              <a:ext cx="9000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Arrasy Rahman</a:t>
              </a:r>
              <a:endParaRPr baseline="30000" sz="800">
                <a:latin typeface="Karla"/>
                <a:ea typeface="Karla"/>
                <a:cs typeface="Karla"/>
                <a:sym typeface="Karla"/>
              </a:endParaRPr>
            </a:p>
          </p:txBody>
        </p:sp>
        <p:pic>
          <p:nvPicPr>
            <p:cNvPr id="1770" name="Google Shape;1770;p99"/>
            <p:cNvPicPr preferRelativeResize="0"/>
            <p:nvPr/>
          </p:nvPicPr>
          <p:blipFill>
            <a:blip r:embed="rId7">
              <a:alphaModFix/>
            </a:blip>
            <a:stretch>
              <a:fillRect/>
            </a:stretch>
          </p:blipFill>
          <p:spPr>
            <a:xfrm>
              <a:off x="7132888" y="1329700"/>
              <a:ext cx="828600" cy="828600"/>
            </a:xfrm>
            <a:prstGeom prst="roundRect">
              <a:avLst>
                <a:gd fmla="val 16667" name="adj"/>
              </a:avLst>
            </a:prstGeom>
            <a:noFill/>
            <a:ln>
              <a:noFill/>
            </a:ln>
          </p:spPr>
        </p:pic>
      </p:grpSp>
      <p:grpSp>
        <p:nvGrpSpPr>
          <p:cNvPr id="1771" name="Google Shape;1771;p99"/>
          <p:cNvGrpSpPr/>
          <p:nvPr/>
        </p:nvGrpSpPr>
        <p:grpSpPr>
          <a:xfrm>
            <a:off x="4554334" y="249698"/>
            <a:ext cx="849601" cy="1160105"/>
            <a:chOff x="7660325" y="2986833"/>
            <a:chExt cx="849601" cy="1160105"/>
          </a:xfrm>
        </p:grpSpPr>
        <p:pic>
          <p:nvPicPr>
            <p:cNvPr id="1772" name="Google Shape;1772;p99"/>
            <p:cNvPicPr preferRelativeResize="0"/>
            <p:nvPr/>
          </p:nvPicPr>
          <p:blipFill rotWithShape="1">
            <a:blip r:embed="rId8">
              <a:alphaModFix/>
            </a:blip>
            <a:srcRect b="0" l="8388" r="8396" t="5562"/>
            <a:stretch/>
          </p:blipFill>
          <p:spPr>
            <a:xfrm>
              <a:off x="7660325" y="2986833"/>
              <a:ext cx="849600" cy="852300"/>
            </a:xfrm>
            <a:prstGeom prst="roundRect">
              <a:avLst>
                <a:gd fmla="val 16667" name="adj"/>
              </a:avLst>
            </a:prstGeom>
            <a:noFill/>
            <a:ln>
              <a:noFill/>
            </a:ln>
          </p:spPr>
        </p:pic>
        <p:sp>
          <p:nvSpPr>
            <p:cNvPr id="1773" name="Google Shape;1773;p99"/>
            <p:cNvSpPr txBox="1"/>
            <p:nvPr/>
          </p:nvSpPr>
          <p:spPr>
            <a:xfrm>
              <a:off x="7660326" y="3839138"/>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Peter Stone</a:t>
              </a:r>
              <a:endParaRPr baseline="30000" sz="800">
                <a:latin typeface="Karla"/>
                <a:ea typeface="Karla"/>
                <a:cs typeface="Karla"/>
                <a:sym typeface="Karla"/>
              </a:endParaRPr>
            </a:p>
          </p:txBody>
        </p:sp>
      </p:grpSp>
      <p:grpSp>
        <p:nvGrpSpPr>
          <p:cNvPr id="1774" name="Google Shape;1774;p99"/>
          <p:cNvGrpSpPr/>
          <p:nvPr/>
        </p:nvGrpSpPr>
        <p:grpSpPr>
          <a:xfrm>
            <a:off x="3500429" y="1500688"/>
            <a:ext cx="870066" cy="1171950"/>
            <a:chOff x="4971009" y="2974975"/>
            <a:chExt cx="870066" cy="1171950"/>
          </a:xfrm>
        </p:grpSpPr>
        <p:sp>
          <p:nvSpPr>
            <p:cNvPr id="1775" name="Google Shape;1775;p99"/>
            <p:cNvSpPr txBox="1"/>
            <p:nvPr/>
          </p:nvSpPr>
          <p:spPr>
            <a:xfrm>
              <a:off x="4971009" y="3839125"/>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Jiaxun Cui</a:t>
              </a:r>
              <a:endParaRPr baseline="30000" sz="800">
                <a:latin typeface="Karla"/>
                <a:ea typeface="Karla"/>
                <a:cs typeface="Karla"/>
                <a:sym typeface="Karla"/>
              </a:endParaRPr>
            </a:p>
          </p:txBody>
        </p:sp>
        <p:pic>
          <p:nvPicPr>
            <p:cNvPr id="1776" name="Google Shape;1776;p99"/>
            <p:cNvPicPr preferRelativeResize="0"/>
            <p:nvPr/>
          </p:nvPicPr>
          <p:blipFill rotWithShape="1">
            <a:blip r:embed="rId9">
              <a:alphaModFix/>
            </a:blip>
            <a:srcRect b="27763" l="0" r="0" t="2497"/>
            <a:stretch/>
          </p:blipFill>
          <p:spPr>
            <a:xfrm>
              <a:off x="4991475" y="2974975"/>
              <a:ext cx="849600" cy="852300"/>
            </a:xfrm>
            <a:prstGeom prst="roundRect">
              <a:avLst>
                <a:gd fmla="val 16667" name="adj"/>
              </a:avLst>
            </a:prstGeom>
            <a:noFill/>
            <a:ln>
              <a:noFill/>
            </a:ln>
          </p:spPr>
        </p:pic>
      </p:grpSp>
      <p:grpSp>
        <p:nvGrpSpPr>
          <p:cNvPr id="1777" name="Google Shape;1777;p99"/>
          <p:cNvGrpSpPr/>
          <p:nvPr/>
        </p:nvGrpSpPr>
        <p:grpSpPr>
          <a:xfrm>
            <a:off x="5553325" y="1514352"/>
            <a:ext cx="1035600" cy="1160100"/>
            <a:chOff x="6213275" y="2986850"/>
            <a:chExt cx="1035600" cy="1160100"/>
          </a:xfrm>
        </p:grpSpPr>
        <p:sp>
          <p:nvSpPr>
            <p:cNvPr id="1778" name="Google Shape;1778;p99"/>
            <p:cNvSpPr txBox="1"/>
            <p:nvPr/>
          </p:nvSpPr>
          <p:spPr>
            <a:xfrm>
              <a:off x="6213275" y="3839150"/>
              <a:ext cx="1035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Yoonchang Sung</a:t>
              </a:r>
              <a:endParaRPr baseline="30000" sz="800">
                <a:latin typeface="Karla"/>
                <a:ea typeface="Karla"/>
                <a:cs typeface="Karla"/>
                <a:sym typeface="Karla"/>
              </a:endParaRPr>
            </a:p>
          </p:txBody>
        </p:sp>
        <p:pic>
          <p:nvPicPr>
            <p:cNvPr id="1779" name="Google Shape;1779;p99"/>
            <p:cNvPicPr preferRelativeResize="0"/>
            <p:nvPr/>
          </p:nvPicPr>
          <p:blipFill rotWithShape="1">
            <a:blip r:embed="rId10">
              <a:alphaModFix/>
            </a:blip>
            <a:srcRect b="-2859" l="0" r="-2859" t="0"/>
            <a:stretch/>
          </p:blipFill>
          <p:spPr>
            <a:xfrm>
              <a:off x="6296512" y="2986850"/>
              <a:ext cx="852300" cy="852300"/>
            </a:xfrm>
            <a:prstGeom prst="roundRect">
              <a:avLst>
                <a:gd fmla="val 16667" name="adj"/>
              </a:avLst>
            </a:prstGeom>
            <a:noFill/>
            <a:ln>
              <a:noFill/>
            </a:ln>
          </p:spPr>
        </p:pic>
      </p:grpSp>
      <p:grpSp>
        <p:nvGrpSpPr>
          <p:cNvPr id="1780" name="Google Shape;1780;p99"/>
          <p:cNvGrpSpPr/>
          <p:nvPr/>
        </p:nvGrpSpPr>
        <p:grpSpPr>
          <a:xfrm>
            <a:off x="1337112" y="1514150"/>
            <a:ext cx="937500" cy="1148050"/>
            <a:chOff x="2624324" y="1425000"/>
            <a:chExt cx="937500" cy="1148050"/>
          </a:xfrm>
        </p:grpSpPr>
        <p:pic>
          <p:nvPicPr>
            <p:cNvPr id="1781" name="Google Shape;1781;p99"/>
            <p:cNvPicPr preferRelativeResize="0"/>
            <p:nvPr/>
          </p:nvPicPr>
          <p:blipFill rotWithShape="1">
            <a:blip r:embed="rId11">
              <a:alphaModFix/>
            </a:blip>
            <a:srcRect b="25816" l="5527" r="17915" t="0"/>
            <a:stretch/>
          </p:blipFill>
          <p:spPr>
            <a:xfrm>
              <a:off x="2677150" y="1425000"/>
              <a:ext cx="849600" cy="825900"/>
            </a:xfrm>
            <a:prstGeom prst="roundRect">
              <a:avLst>
                <a:gd fmla="val 16667" name="adj"/>
              </a:avLst>
            </a:prstGeom>
            <a:noFill/>
            <a:ln>
              <a:noFill/>
            </a:ln>
          </p:spPr>
        </p:pic>
        <p:sp>
          <p:nvSpPr>
            <p:cNvPr id="1782" name="Google Shape;1782;p99"/>
            <p:cNvSpPr txBox="1"/>
            <p:nvPr/>
          </p:nvSpPr>
          <p:spPr>
            <a:xfrm>
              <a:off x="2624324"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Elad Liebman</a:t>
              </a:r>
              <a:endParaRPr baseline="30000" sz="800">
                <a:latin typeface="Karla"/>
                <a:ea typeface="Karla"/>
                <a:cs typeface="Karla"/>
                <a:sym typeface="Karla"/>
              </a:endParaRPr>
            </a:p>
          </p:txBody>
        </p:sp>
      </p:grpSp>
      <p:grpSp>
        <p:nvGrpSpPr>
          <p:cNvPr id="1783" name="Google Shape;1783;p99"/>
          <p:cNvGrpSpPr/>
          <p:nvPr/>
        </p:nvGrpSpPr>
        <p:grpSpPr>
          <a:xfrm>
            <a:off x="2379749" y="1513375"/>
            <a:ext cx="937500" cy="1148825"/>
            <a:chOff x="3666962" y="1424225"/>
            <a:chExt cx="937500" cy="1148825"/>
          </a:xfrm>
        </p:grpSpPr>
        <p:pic>
          <p:nvPicPr>
            <p:cNvPr id="1784" name="Google Shape;1784;p99"/>
            <p:cNvPicPr preferRelativeResize="0"/>
            <p:nvPr/>
          </p:nvPicPr>
          <p:blipFill rotWithShape="1">
            <a:blip r:embed="rId12">
              <a:alphaModFix/>
            </a:blip>
            <a:srcRect b="15054" l="8855" r="8847" t="3173"/>
            <a:stretch/>
          </p:blipFill>
          <p:spPr>
            <a:xfrm>
              <a:off x="3732400" y="1424225"/>
              <a:ext cx="828600" cy="825900"/>
            </a:xfrm>
            <a:prstGeom prst="roundRect">
              <a:avLst>
                <a:gd fmla="val 16667" name="adj"/>
              </a:avLst>
            </a:prstGeom>
            <a:noFill/>
            <a:ln>
              <a:noFill/>
            </a:ln>
          </p:spPr>
        </p:pic>
        <p:sp>
          <p:nvSpPr>
            <p:cNvPr id="1785" name="Google Shape;1785;p99"/>
            <p:cNvSpPr txBox="1"/>
            <p:nvPr/>
          </p:nvSpPr>
          <p:spPr>
            <a:xfrm>
              <a:off x="3666962" y="2265250"/>
              <a:ext cx="9375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Ishan Durugkar</a:t>
              </a:r>
              <a:endParaRPr baseline="30000" sz="800">
                <a:latin typeface="Karla"/>
                <a:ea typeface="Karla"/>
                <a:cs typeface="Karla"/>
                <a:sym typeface="Karla"/>
              </a:endParaRPr>
            </a:p>
          </p:txBody>
        </p:sp>
      </p:grpSp>
      <p:pic>
        <p:nvPicPr>
          <p:cNvPr id="1786" name="Google Shape;1786;p99"/>
          <p:cNvPicPr preferRelativeResize="0"/>
          <p:nvPr/>
        </p:nvPicPr>
        <p:blipFill rotWithShape="1">
          <a:blip r:embed="rId13">
            <a:alphaModFix/>
          </a:blip>
          <a:srcRect b="27419" l="0" r="2468" t="5095"/>
          <a:stretch/>
        </p:blipFill>
        <p:spPr>
          <a:xfrm>
            <a:off x="6650575" y="2723548"/>
            <a:ext cx="828600" cy="802500"/>
          </a:xfrm>
          <a:prstGeom prst="roundRect">
            <a:avLst>
              <a:gd fmla="val 16667" name="adj"/>
            </a:avLst>
          </a:prstGeom>
          <a:noFill/>
          <a:ln>
            <a:noFill/>
          </a:ln>
        </p:spPr>
      </p:pic>
      <p:pic>
        <p:nvPicPr>
          <p:cNvPr id="1787" name="Google Shape;1787;p99"/>
          <p:cNvPicPr preferRelativeResize="0"/>
          <p:nvPr/>
        </p:nvPicPr>
        <p:blipFill rotWithShape="1">
          <a:blip r:embed="rId14">
            <a:alphaModFix/>
          </a:blip>
          <a:srcRect b="18777" l="7501" r="2877" t="2526"/>
          <a:stretch/>
        </p:blipFill>
        <p:spPr>
          <a:xfrm>
            <a:off x="4537375" y="2708048"/>
            <a:ext cx="849600" cy="831300"/>
          </a:xfrm>
          <a:prstGeom prst="roundRect">
            <a:avLst>
              <a:gd fmla="val 16667" name="adj"/>
            </a:avLst>
          </a:prstGeom>
          <a:noFill/>
          <a:ln>
            <a:noFill/>
          </a:ln>
        </p:spPr>
      </p:pic>
      <p:pic>
        <p:nvPicPr>
          <p:cNvPr id="1788" name="Google Shape;1788;p99"/>
          <p:cNvPicPr preferRelativeResize="0"/>
          <p:nvPr/>
        </p:nvPicPr>
        <p:blipFill rotWithShape="1">
          <a:blip r:embed="rId15">
            <a:alphaModFix/>
          </a:blip>
          <a:srcRect b="12232" l="7673" r="9374" t="3876"/>
          <a:stretch/>
        </p:blipFill>
        <p:spPr>
          <a:xfrm>
            <a:off x="373975" y="2704971"/>
            <a:ext cx="828600" cy="831300"/>
          </a:xfrm>
          <a:prstGeom prst="roundRect">
            <a:avLst>
              <a:gd fmla="val 16667" name="adj"/>
            </a:avLst>
          </a:prstGeom>
          <a:noFill/>
          <a:ln>
            <a:noFill/>
          </a:ln>
        </p:spPr>
      </p:pic>
      <p:pic>
        <p:nvPicPr>
          <p:cNvPr id="1789" name="Google Shape;1789;p99"/>
          <p:cNvPicPr preferRelativeResize="0"/>
          <p:nvPr/>
        </p:nvPicPr>
        <p:blipFill rotWithShape="1">
          <a:blip r:embed="rId16">
            <a:alphaModFix/>
          </a:blip>
          <a:srcRect b="21575" l="10785" r="10777" t="0"/>
          <a:stretch/>
        </p:blipFill>
        <p:spPr>
          <a:xfrm>
            <a:off x="2445175" y="2716821"/>
            <a:ext cx="828600" cy="828600"/>
          </a:xfrm>
          <a:prstGeom prst="roundRect">
            <a:avLst>
              <a:gd fmla="val 16667" name="adj"/>
            </a:avLst>
          </a:prstGeom>
          <a:noFill/>
          <a:ln>
            <a:noFill/>
          </a:ln>
        </p:spPr>
      </p:pic>
      <p:pic>
        <p:nvPicPr>
          <p:cNvPr id="1790" name="Google Shape;1790;p99"/>
          <p:cNvPicPr preferRelativeResize="0"/>
          <p:nvPr/>
        </p:nvPicPr>
        <p:blipFill rotWithShape="1">
          <a:blip r:embed="rId17">
            <a:alphaModFix/>
          </a:blip>
          <a:srcRect b="14907" l="0" r="-2533" t="15040"/>
          <a:stretch/>
        </p:blipFill>
        <p:spPr>
          <a:xfrm>
            <a:off x="3480775" y="2719041"/>
            <a:ext cx="849600" cy="824100"/>
          </a:xfrm>
          <a:prstGeom prst="roundRect">
            <a:avLst>
              <a:gd fmla="val 16667" name="adj"/>
            </a:avLst>
          </a:prstGeom>
          <a:noFill/>
          <a:ln>
            <a:noFill/>
          </a:ln>
        </p:spPr>
      </p:pic>
      <p:pic>
        <p:nvPicPr>
          <p:cNvPr id="1791" name="Google Shape;1791;p99"/>
          <p:cNvPicPr preferRelativeResize="0"/>
          <p:nvPr/>
        </p:nvPicPr>
        <p:blipFill>
          <a:blip r:embed="rId18">
            <a:alphaModFix/>
          </a:blip>
          <a:stretch>
            <a:fillRect/>
          </a:stretch>
        </p:blipFill>
        <p:spPr>
          <a:xfrm>
            <a:off x="5593975" y="2712700"/>
            <a:ext cx="828600" cy="828600"/>
          </a:xfrm>
          <a:prstGeom prst="roundRect">
            <a:avLst>
              <a:gd fmla="val 16667" name="adj"/>
            </a:avLst>
          </a:prstGeom>
          <a:noFill/>
          <a:ln>
            <a:noFill/>
          </a:ln>
        </p:spPr>
      </p:pic>
      <p:sp>
        <p:nvSpPr>
          <p:cNvPr id="1792" name="Google Shape;1792;p99"/>
          <p:cNvSpPr txBox="1"/>
          <p:nvPr/>
        </p:nvSpPr>
        <p:spPr>
          <a:xfrm>
            <a:off x="363476" y="3543152"/>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Johnny Liu</a:t>
            </a:r>
            <a:endParaRPr baseline="30000" sz="800">
              <a:latin typeface="Karla"/>
              <a:ea typeface="Karla"/>
              <a:cs typeface="Karla"/>
              <a:sym typeface="Karla"/>
            </a:endParaRPr>
          </a:p>
        </p:txBody>
      </p:sp>
      <p:sp>
        <p:nvSpPr>
          <p:cNvPr id="1793" name="Google Shape;1793;p99"/>
          <p:cNvSpPr txBox="1"/>
          <p:nvPr/>
        </p:nvSpPr>
        <p:spPr>
          <a:xfrm>
            <a:off x="1404326" y="3543152"/>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Aditya Madhan</a:t>
            </a:r>
            <a:endParaRPr baseline="30000" sz="800">
              <a:latin typeface="Karla"/>
              <a:ea typeface="Karla"/>
              <a:cs typeface="Karla"/>
              <a:sym typeface="Karla"/>
            </a:endParaRPr>
          </a:p>
        </p:txBody>
      </p:sp>
      <p:sp>
        <p:nvSpPr>
          <p:cNvPr id="1794" name="Google Shape;1794;p99"/>
          <p:cNvSpPr txBox="1"/>
          <p:nvPr/>
        </p:nvSpPr>
        <p:spPr>
          <a:xfrm>
            <a:off x="2415301" y="3542077"/>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Lingyun Xiao</a:t>
            </a:r>
            <a:endParaRPr baseline="30000" sz="800">
              <a:latin typeface="Karla"/>
              <a:ea typeface="Karla"/>
              <a:cs typeface="Karla"/>
              <a:sym typeface="Karla"/>
            </a:endParaRPr>
          </a:p>
        </p:txBody>
      </p:sp>
      <p:sp>
        <p:nvSpPr>
          <p:cNvPr id="1795" name="Google Shape;1795;p99"/>
          <p:cNvSpPr txBox="1"/>
          <p:nvPr/>
        </p:nvSpPr>
        <p:spPr>
          <a:xfrm>
            <a:off x="3468926" y="3542077"/>
            <a:ext cx="8496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Zhihan </a:t>
            </a:r>
            <a:r>
              <a:rPr lang="en" sz="800">
                <a:latin typeface="Karla"/>
                <a:ea typeface="Karla"/>
                <a:cs typeface="Karla"/>
                <a:sym typeface="Karla"/>
              </a:rPr>
              <a:t> Wang</a:t>
            </a:r>
            <a:endParaRPr baseline="30000" sz="800">
              <a:latin typeface="Karla"/>
              <a:ea typeface="Karla"/>
              <a:cs typeface="Karla"/>
              <a:sym typeface="Karla"/>
            </a:endParaRPr>
          </a:p>
        </p:txBody>
      </p:sp>
      <p:sp>
        <p:nvSpPr>
          <p:cNvPr id="1796" name="Google Shape;1796;p99"/>
          <p:cNvSpPr txBox="1"/>
          <p:nvPr/>
        </p:nvSpPr>
        <p:spPr>
          <a:xfrm>
            <a:off x="4555126" y="3478419"/>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Rolando Fernandez</a:t>
            </a:r>
            <a:endParaRPr baseline="30000" sz="800">
              <a:latin typeface="Karla"/>
              <a:ea typeface="Karla"/>
              <a:cs typeface="Karla"/>
              <a:sym typeface="Karla"/>
            </a:endParaRPr>
          </a:p>
        </p:txBody>
      </p:sp>
      <p:sp>
        <p:nvSpPr>
          <p:cNvPr id="1797" name="Google Shape;1797;p99"/>
          <p:cNvSpPr txBox="1"/>
          <p:nvPr/>
        </p:nvSpPr>
        <p:spPr>
          <a:xfrm>
            <a:off x="5593976" y="3480427"/>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Montek Kundan</a:t>
            </a:r>
            <a:endParaRPr baseline="30000" sz="800">
              <a:latin typeface="Karla"/>
              <a:ea typeface="Karla"/>
              <a:cs typeface="Karla"/>
              <a:sym typeface="Karla"/>
            </a:endParaRPr>
          </a:p>
        </p:txBody>
      </p:sp>
      <p:sp>
        <p:nvSpPr>
          <p:cNvPr id="1798" name="Google Shape;1798;p99"/>
          <p:cNvSpPr txBox="1"/>
          <p:nvPr/>
        </p:nvSpPr>
        <p:spPr>
          <a:xfrm>
            <a:off x="6650576" y="3481502"/>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Kanishk Sama</a:t>
            </a:r>
            <a:endParaRPr baseline="30000" sz="800">
              <a:latin typeface="Karla"/>
              <a:ea typeface="Karla"/>
              <a:cs typeface="Karla"/>
              <a:sym typeface="Karla"/>
            </a:endParaRPr>
          </a:p>
        </p:txBody>
      </p:sp>
      <p:grpSp>
        <p:nvGrpSpPr>
          <p:cNvPr id="1799" name="Google Shape;1799;p99"/>
          <p:cNvGrpSpPr/>
          <p:nvPr/>
        </p:nvGrpSpPr>
        <p:grpSpPr>
          <a:xfrm>
            <a:off x="7707175" y="2739445"/>
            <a:ext cx="849601" cy="1173158"/>
            <a:chOff x="7960150" y="2705595"/>
            <a:chExt cx="849601" cy="1173158"/>
          </a:xfrm>
        </p:grpSpPr>
        <p:pic>
          <p:nvPicPr>
            <p:cNvPr id="1800" name="Google Shape;1800;p99"/>
            <p:cNvPicPr preferRelativeResize="0"/>
            <p:nvPr/>
          </p:nvPicPr>
          <p:blipFill rotWithShape="1">
            <a:blip r:embed="rId19">
              <a:alphaModFix/>
            </a:blip>
            <a:srcRect b="35922" l="25108" r="30263" t="0"/>
            <a:stretch/>
          </p:blipFill>
          <p:spPr>
            <a:xfrm>
              <a:off x="7960150" y="2705595"/>
              <a:ext cx="828600" cy="803700"/>
            </a:xfrm>
            <a:prstGeom prst="roundRect">
              <a:avLst>
                <a:gd fmla="val 16667" name="adj"/>
              </a:avLst>
            </a:prstGeom>
            <a:noFill/>
            <a:ln>
              <a:noFill/>
            </a:ln>
          </p:spPr>
        </p:pic>
        <p:sp>
          <p:nvSpPr>
            <p:cNvPr id="1801" name="Google Shape;1801;p99"/>
            <p:cNvSpPr txBox="1"/>
            <p:nvPr/>
          </p:nvSpPr>
          <p:spPr>
            <a:xfrm>
              <a:off x="7960151" y="3447652"/>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Lain Mustafaoglu</a:t>
              </a:r>
              <a:endParaRPr baseline="30000" sz="800">
                <a:latin typeface="Karla"/>
                <a:ea typeface="Karla"/>
                <a:cs typeface="Karla"/>
                <a:sym typeface="Karla"/>
              </a:endParaRPr>
            </a:p>
          </p:txBody>
        </p:sp>
      </p:grpSp>
      <p:pic>
        <p:nvPicPr>
          <p:cNvPr id="1802" name="Google Shape;1802;p99"/>
          <p:cNvPicPr preferRelativeResize="0"/>
          <p:nvPr/>
        </p:nvPicPr>
        <p:blipFill>
          <a:blip r:embed="rId20">
            <a:alphaModFix/>
          </a:blip>
          <a:stretch>
            <a:fillRect/>
          </a:stretch>
        </p:blipFill>
        <p:spPr>
          <a:xfrm>
            <a:off x="3598588" y="4552426"/>
            <a:ext cx="1167375" cy="504780"/>
          </a:xfrm>
          <a:prstGeom prst="rect">
            <a:avLst/>
          </a:prstGeom>
          <a:noFill/>
          <a:ln>
            <a:noFill/>
          </a:ln>
        </p:spPr>
      </p:pic>
      <p:pic>
        <p:nvPicPr>
          <p:cNvPr id="1803" name="Google Shape;1803;p99"/>
          <p:cNvPicPr preferRelativeResize="0"/>
          <p:nvPr/>
        </p:nvPicPr>
        <p:blipFill>
          <a:blip r:embed="rId21">
            <a:alphaModFix/>
          </a:blip>
          <a:stretch>
            <a:fillRect/>
          </a:stretch>
        </p:blipFill>
        <p:spPr>
          <a:xfrm>
            <a:off x="5433402" y="3986634"/>
            <a:ext cx="1517501" cy="655750"/>
          </a:xfrm>
          <a:prstGeom prst="rect">
            <a:avLst/>
          </a:prstGeom>
          <a:noFill/>
          <a:ln>
            <a:noFill/>
          </a:ln>
        </p:spPr>
      </p:pic>
      <p:pic>
        <p:nvPicPr>
          <p:cNvPr id="1804" name="Google Shape;1804;p99"/>
          <p:cNvPicPr preferRelativeResize="0"/>
          <p:nvPr/>
        </p:nvPicPr>
        <p:blipFill>
          <a:blip r:embed="rId22">
            <a:alphaModFix/>
          </a:blip>
          <a:stretch>
            <a:fillRect/>
          </a:stretch>
        </p:blipFill>
        <p:spPr>
          <a:xfrm>
            <a:off x="7035147" y="4077082"/>
            <a:ext cx="1276092" cy="447800"/>
          </a:xfrm>
          <a:prstGeom prst="rect">
            <a:avLst/>
          </a:prstGeom>
          <a:noFill/>
          <a:ln>
            <a:noFill/>
          </a:ln>
        </p:spPr>
      </p:pic>
      <p:pic>
        <p:nvPicPr>
          <p:cNvPr id="1805" name="Google Shape;1805;p99"/>
          <p:cNvPicPr preferRelativeResize="0"/>
          <p:nvPr/>
        </p:nvPicPr>
        <p:blipFill>
          <a:blip r:embed="rId23">
            <a:alphaModFix/>
          </a:blip>
          <a:stretch>
            <a:fillRect/>
          </a:stretch>
        </p:blipFill>
        <p:spPr>
          <a:xfrm>
            <a:off x="5008888" y="4717512"/>
            <a:ext cx="1867232" cy="307800"/>
          </a:xfrm>
          <a:prstGeom prst="rect">
            <a:avLst/>
          </a:prstGeom>
          <a:noFill/>
          <a:ln>
            <a:noFill/>
          </a:ln>
        </p:spPr>
      </p:pic>
      <p:pic>
        <p:nvPicPr>
          <p:cNvPr id="1806" name="Google Shape;1806;p99"/>
          <p:cNvPicPr preferRelativeResize="0"/>
          <p:nvPr/>
        </p:nvPicPr>
        <p:blipFill rotWithShape="1">
          <a:blip r:embed="rId24">
            <a:alphaModFix/>
          </a:blip>
          <a:srcRect b="22157" l="8695" r="8810" t="22368"/>
          <a:stretch/>
        </p:blipFill>
        <p:spPr>
          <a:xfrm>
            <a:off x="7196950" y="4518770"/>
            <a:ext cx="1276101" cy="572092"/>
          </a:xfrm>
          <a:prstGeom prst="rect">
            <a:avLst/>
          </a:prstGeom>
          <a:noFill/>
          <a:ln>
            <a:noFill/>
          </a:ln>
        </p:spPr>
      </p:pic>
      <p:pic>
        <p:nvPicPr>
          <p:cNvPr id="1807" name="Google Shape;1807;p99"/>
          <p:cNvPicPr preferRelativeResize="0"/>
          <p:nvPr/>
        </p:nvPicPr>
        <p:blipFill>
          <a:blip r:embed="rId25">
            <a:alphaModFix/>
          </a:blip>
          <a:stretch>
            <a:fillRect/>
          </a:stretch>
        </p:blipFill>
        <p:spPr>
          <a:xfrm>
            <a:off x="3500426" y="4077064"/>
            <a:ext cx="1620506" cy="307800"/>
          </a:xfrm>
          <a:prstGeom prst="rect">
            <a:avLst/>
          </a:prstGeom>
          <a:noFill/>
          <a:ln>
            <a:noFill/>
          </a:ln>
        </p:spPr>
      </p:pic>
      <p:pic>
        <p:nvPicPr>
          <p:cNvPr id="1808" name="Google Shape;1808;p99"/>
          <p:cNvPicPr preferRelativeResize="0"/>
          <p:nvPr/>
        </p:nvPicPr>
        <p:blipFill rotWithShape="1">
          <a:blip r:embed="rId26">
            <a:alphaModFix/>
          </a:blip>
          <a:srcRect b="29413" l="6461" r="6461" t="5929"/>
          <a:stretch/>
        </p:blipFill>
        <p:spPr>
          <a:xfrm>
            <a:off x="1414825" y="2740038"/>
            <a:ext cx="828600" cy="802500"/>
          </a:xfrm>
          <a:prstGeom prst="roundRect">
            <a:avLst>
              <a:gd fmla="val 16667" name="adj"/>
            </a:avLst>
          </a:prstGeom>
          <a:noFill/>
          <a:ln>
            <a:noFill/>
          </a:ln>
        </p:spPr>
      </p:pic>
      <p:grpSp>
        <p:nvGrpSpPr>
          <p:cNvPr id="1809" name="Google Shape;1809;p99"/>
          <p:cNvGrpSpPr/>
          <p:nvPr/>
        </p:nvGrpSpPr>
        <p:grpSpPr>
          <a:xfrm>
            <a:off x="6692173" y="1514350"/>
            <a:ext cx="900000" cy="1208652"/>
            <a:chOff x="3144435" y="3628675"/>
            <a:chExt cx="900000" cy="1208652"/>
          </a:xfrm>
        </p:grpSpPr>
        <p:pic>
          <p:nvPicPr>
            <p:cNvPr id="1810" name="Google Shape;1810;p99"/>
            <p:cNvPicPr preferRelativeResize="0"/>
            <p:nvPr/>
          </p:nvPicPr>
          <p:blipFill rotWithShape="1">
            <a:blip r:embed="rId27">
              <a:alphaModFix/>
            </a:blip>
            <a:srcRect b="0" l="0" r="0" t="0"/>
            <a:stretch/>
          </p:blipFill>
          <p:spPr>
            <a:xfrm>
              <a:off x="3205229" y="3628675"/>
              <a:ext cx="789600" cy="824100"/>
            </a:xfrm>
            <a:prstGeom prst="roundRect">
              <a:avLst>
                <a:gd fmla="val 16667" name="adj"/>
              </a:avLst>
            </a:prstGeom>
            <a:noFill/>
            <a:ln>
              <a:noFill/>
            </a:ln>
          </p:spPr>
        </p:pic>
        <p:sp>
          <p:nvSpPr>
            <p:cNvPr id="1811" name="Google Shape;1811;p99"/>
            <p:cNvSpPr txBox="1"/>
            <p:nvPr/>
          </p:nvSpPr>
          <p:spPr>
            <a:xfrm>
              <a:off x="3144435" y="4406227"/>
              <a:ext cx="9000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Benjamin Nativi</a:t>
              </a:r>
              <a:endParaRPr baseline="30000" sz="800">
                <a:latin typeface="Karla"/>
                <a:ea typeface="Karla"/>
                <a:cs typeface="Karla"/>
                <a:sym typeface="Karla"/>
              </a:endParaRPr>
            </a:p>
          </p:txBody>
        </p:sp>
      </p:grpSp>
      <p:pic>
        <p:nvPicPr>
          <p:cNvPr id="1812" name="Google Shape;1812;p99"/>
          <p:cNvPicPr preferRelativeResize="0"/>
          <p:nvPr/>
        </p:nvPicPr>
        <p:blipFill>
          <a:blip r:embed="rId28">
            <a:alphaModFix/>
          </a:blip>
          <a:stretch>
            <a:fillRect/>
          </a:stretch>
        </p:blipFill>
        <p:spPr>
          <a:xfrm>
            <a:off x="7695425" y="1532100"/>
            <a:ext cx="828600" cy="828600"/>
          </a:xfrm>
          <a:prstGeom prst="roundRect">
            <a:avLst>
              <a:gd fmla="val 16667" name="adj"/>
            </a:avLst>
          </a:prstGeom>
          <a:noFill/>
          <a:ln>
            <a:noFill/>
          </a:ln>
        </p:spPr>
      </p:pic>
      <p:grpSp>
        <p:nvGrpSpPr>
          <p:cNvPr id="1813" name="Google Shape;1813;p99"/>
          <p:cNvGrpSpPr/>
          <p:nvPr/>
        </p:nvGrpSpPr>
        <p:grpSpPr>
          <a:xfrm>
            <a:off x="7614657" y="249564"/>
            <a:ext cx="866650" cy="1259534"/>
            <a:chOff x="3114175" y="1373413"/>
            <a:chExt cx="1092600" cy="1587915"/>
          </a:xfrm>
        </p:grpSpPr>
        <p:pic>
          <p:nvPicPr>
            <p:cNvPr id="1814" name="Google Shape;1814;p99"/>
            <p:cNvPicPr preferRelativeResize="0"/>
            <p:nvPr/>
          </p:nvPicPr>
          <p:blipFill>
            <a:blip r:embed="rId29">
              <a:alphaModFix/>
            </a:blip>
            <a:stretch>
              <a:fillRect/>
            </a:stretch>
          </p:blipFill>
          <p:spPr>
            <a:xfrm>
              <a:off x="3114175" y="1373413"/>
              <a:ext cx="1092600" cy="1092600"/>
            </a:xfrm>
            <a:prstGeom prst="roundRect">
              <a:avLst>
                <a:gd fmla="val 16667" name="adj"/>
              </a:avLst>
            </a:prstGeom>
            <a:noFill/>
            <a:ln>
              <a:noFill/>
            </a:ln>
          </p:spPr>
        </p:pic>
        <p:sp>
          <p:nvSpPr>
            <p:cNvPr id="1815" name="Google Shape;1815;p99"/>
            <p:cNvSpPr txBox="1"/>
            <p:nvPr/>
          </p:nvSpPr>
          <p:spPr>
            <a:xfrm>
              <a:off x="3235676" y="2466027"/>
              <a:ext cx="849600" cy="495300"/>
            </a:xfrm>
            <a:prstGeom prst="rect">
              <a:avLst/>
            </a:prstGeom>
            <a:noFill/>
            <a:ln>
              <a:noFill/>
            </a:ln>
          </p:spPr>
          <p:txBody>
            <a:bodyPr anchorCtr="0" anchor="t" bIns="72525" lIns="72525" spcFirstLastPara="1" rIns="72525" wrap="square" tIns="72525">
              <a:spAutoFit/>
            </a:bodyPr>
            <a:lstStyle/>
            <a:p>
              <a:pPr indent="0" lvl="0" marL="0" rtl="0" algn="ctr">
                <a:spcBef>
                  <a:spcPts val="0"/>
                </a:spcBef>
                <a:spcAft>
                  <a:spcPts val="0"/>
                </a:spcAft>
                <a:buNone/>
              </a:pPr>
              <a:r>
                <a:rPr lang="en" sz="800">
                  <a:latin typeface="Karla"/>
                  <a:ea typeface="Karla"/>
                  <a:cs typeface="Karla"/>
                  <a:sym typeface="Karla"/>
                </a:rPr>
                <a:t>Natasha Jaques</a:t>
              </a:r>
              <a:endParaRPr baseline="30000" sz="800">
                <a:latin typeface="Karla"/>
                <a:ea typeface="Karla"/>
                <a:cs typeface="Karla"/>
                <a:sym typeface="Karla"/>
              </a:endParaRPr>
            </a:p>
          </p:txBody>
        </p:sp>
      </p:grpSp>
      <p:grpSp>
        <p:nvGrpSpPr>
          <p:cNvPr id="1816" name="Google Shape;1816;p99"/>
          <p:cNvGrpSpPr/>
          <p:nvPr/>
        </p:nvGrpSpPr>
        <p:grpSpPr>
          <a:xfrm>
            <a:off x="5490238" y="249707"/>
            <a:ext cx="887897" cy="1247327"/>
            <a:chOff x="5490238" y="249707"/>
            <a:chExt cx="887897" cy="1247327"/>
          </a:xfrm>
        </p:grpSpPr>
        <p:pic>
          <p:nvPicPr>
            <p:cNvPr id="1817" name="Google Shape;1817;p99"/>
            <p:cNvPicPr preferRelativeResize="0"/>
            <p:nvPr/>
          </p:nvPicPr>
          <p:blipFill rotWithShape="1">
            <a:blip r:embed="rId30">
              <a:alphaModFix/>
            </a:blip>
            <a:srcRect b="19614" l="0" r="0" t="0"/>
            <a:stretch/>
          </p:blipFill>
          <p:spPr>
            <a:xfrm>
              <a:off x="5511434" y="249707"/>
              <a:ext cx="866700" cy="871200"/>
            </a:xfrm>
            <a:prstGeom prst="roundRect">
              <a:avLst>
                <a:gd fmla="val 16667" name="adj"/>
              </a:avLst>
            </a:prstGeom>
            <a:noFill/>
            <a:ln>
              <a:noFill/>
            </a:ln>
          </p:spPr>
        </p:pic>
        <p:sp>
          <p:nvSpPr>
            <p:cNvPr id="1818" name="Google Shape;1818;p99"/>
            <p:cNvSpPr txBox="1"/>
            <p:nvPr/>
          </p:nvSpPr>
          <p:spPr>
            <a:xfrm>
              <a:off x="5490238" y="1065934"/>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Risto Miikkulainen</a:t>
              </a:r>
              <a:endParaRPr baseline="30000" sz="800">
                <a:latin typeface="Karla"/>
                <a:ea typeface="Karla"/>
                <a:cs typeface="Karla"/>
                <a:sym typeface="Karla"/>
              </a:endParaRPr>
            </a:p>
          </p:txBody>
        </p:sp>
      </p:grpSp>
      <p:grpSp>
        <p:nvGrpSpPr>
          <p:cNvPr id="1819" name="Google Shape;1819;p99"/>
          <p:cNvGrpSpPr/>
          <p:nvPr/>
        </p:nvGrpSpPr>
        <p:grpSpPr>
          <a:xfrm>
            <a:off x="6543894" y="249707"/>
            <a:ext cx="866814" cy="1282393"/>
            <a:chOff x="6543894" y="249707"/>
            <a:chExt cx="866814" cy="1282393"/>
          </a:xfrm>
        </p:grpSpPr>
        <p:pic>
          <p:nvPicPr>
            <p:cNvPr id="1820" name="Google Shape;1820;p99"/>
            <p:cNvPicPr preferRelativeResize="0"/>
            <p:nvPr/>
          </p:nvPicPr>
          <p:blipFill rotWithShape="1">
            <a:blip r:embed="rId31">
              <a:alphaModFix/>
            </a:blip>
            <a:srcRect b="1320" l="18573" r="15097" t="-1320"/>
            <a:stretch/>
          </p:blipFill>
          <p:spPr>
            <a:xfrm>
              <a:off x="6543894" y="249707"/>
              <a:ext cx="866700" cy="871200"/>
            </a:xfrm>
            <a:prstGeom prst="roundRect">
              <a:avLst>
                <a:gd fmla="val 16667" name="adj"/>
              </a:avLst>
            </a:prstGeom>
            <a:noFill/>
            <a:ln>
              <a:noFill/>
            </a:ln>
          </p:spPr>
        </p:pic>
        <p:sp>
          <p:nvSpPr>
            <p:cNvPr id="1821" name="Google Shape;1821;p99"/>
            <p:cNvSpPr txBox="1"/>
            <p:nvPr/>
          </p:nvSpPr>
          <p:spPr>
            <a:xfrm>
              <a:off x="6561108" y="1101000"/>
              <a:ext cx="849600" cy="431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Elias Stengel-Eskin</a:t>
              </a:r>
              <a:endParaRPr baseline="30000" sz="800">
                <a:latin typeface="Karla"/>
                <a:ea typeface="Karla"/>
                <a:cs typeface="Karla"/>
                <a:sym typeface="Karla"/>
              </a:endParaRPr>
            </a:p>
          </p:txBody>
        </p:sp>
      </p:grpSp>
      <p:sp>
        <p:nvSpPr>
          <p:cNvPr id="1822" name="Google Shape;1822;p99"/>
          <p:cNvSpPr txBox="1"/>
          <p:nvPr/>
        </p:nvSpPr>
        <p:spPr>
          <a:xfrm>
            <a:off x="7653554" y="2298578"/>
            <a:ext cx="900000" cy="307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800">
                <a:latin typeface="Karla"/>
                <a:ea typeface="Karla"/>
                <a:cs typeface="Karla"/>
                <a:sym typeface="Karla"/>
              </a:rPr>
              <a:t>Steven Shi</a:t>
            </a:r>
            <a:endParaRPr baseline="30000" sz="800">
              <a:latin typeface="Karla"/>
              <a:ea typeface="Karla"/>
              <a:cs typeface="Karla"/>
              <a:sym typeface="Karla"/>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6" name="Shape 1826"/>
        <p:cNvGrpSpPr/>
        <p:nvPr/>
      </p:nvGrpSpPr>
      <p:grpSpPr>
        <a:xfrm>
          <a:off x="0" y="0"/>
          <a:ext cx="0" cy="0"/>
          <a:chOff x="0" y="0"/>
          <a:chExt cx="0" cy="0"/>
        </a:xfrm>
      </p:grpSpPr>
      <p:sp>
        <p:nvSpPr>
          <p:cNvPr id="1827" name="Google Shape;1827;p100"/>
          <p:cNvSpPr txBox="1"/>
          <p:nvPr>
            <p:ph type="title"/>
          </p:nvPr>
        </p:nvSpPr>
        <p:spPr>
          <a:xfrm>
            <a:off x="357725" y="17475"/>
            <a:ext cx="81990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Acknowledgements</a:t>
            </a:r>
            <a:endParaRPr b="1"/>
          </a:p>
        </p:txBody>
      </p:sp>
      <p:sp>
        <p:nvSpPr>
          <p:cNvPr id="1828" name="Google Shape;1828;p10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829" name="Google Shape;1829;p100" title="20231202_105058.jpg"/>
          <p:cNvPicPr preferRelativeResize="0"/>
          <p:nvPr/>
        </p:nvPicPr>
        <p:blipFill rotWithShape="1">
          <a:blip r:embed="rId3">
            <a:alphaModFix/>
          </a:blip>
          <a:srcRect b="0" l="0" r="0" t="11739"/>
          <a:stretch/>
        </p:blipFill>
        <p:spPr>
          <a:xfrm>
            <a:off x="357726" y="2472392"/>
            <a:ext cx="3765775" cy="2492682"/>
          </a:xfrm>
          <a:prstGeom prst="rect">
            <a:avLst/>
          </a:prstGeom>
          <a:noFill/>
          <a:ln>
            <a:noFill/>
          </a:ln>
        </p:spPr>
      </p:pic>
      <p:pic>
        <p:nvPicPr>
          <p:cNvPr id="1830" name="Google Shape;1830;p100" title="20250404_195515(0).jpg"/>
          <p:cNvPicPr preferRelativeResize="0"/>
          <p:nvPr/>
        </p:nvPicPr>
        <p:blipFill rotWithShape="1">
          <a:blip r:embed="rId4">
            <a:alphaModFix/>
          </a:blip>
          <a:srcRect b="0" l="8667" r="14089" t="0"/>
          <a:stretch/>
        </p:blipFill>
        <p:spPr>
          <a:xfrm>
            <a:off x="4379536" y="2472400"/>
            <a:ext cx="4124867" cy="2492674"/>
          </a:xfrm>
          <a:prstGeom prst="rect">
            <a:avLst/>
          </a:prstGeom>
          <a:noFill/>
          <a:ln>
            <a:noFill/>
          </a:ln>
        </p:spPr>
      </p:pic>
      <p:pic>
        <p:nvPicPr>
          <p:cNvPr id="1831" name="Google Shape;1831;p100" title="20241116_142502(0).jpg"/>
          <p:cNvPicPr preferRelativeResize="0"/>
          <p:nvPr/>
        </p:nvPicPr>
        <p:blipFill rotWithShape="1">
          <a:blip r:embed="rId5">
            <a:alphaModFix/>
          </a:blip>
          <a:srcRect b="16650" l="15325" r="31333" t="25576"/>
          <a:stretch/>
        </p:blipFill>
        <p:spPr>
          <a:xfrm>
            <a:off x="4182540" y="142625"/>
            <a:ext cx="4380324" cy="2214624"/>
          </a:xfrm>
          <a:prstGeom prst="rect">
            <a:avLst/>
          </a:prstGeom>
          <a:noFill/>
          <a:ln>
            <a:noFill/>
          </a:ln>
        </p:spPr>
      </p:pic>
      <p:pic>
        <p:nvPicPr>
          <p:cNvPr id="1832" name="Google Shape;1832;p100"/>
          <p:cNvPicPr preferRelativeResize="0"/>
          <p:nvPr/>
        </p:nvPicPr>
        <p:blipFill>
          <a:blip r:embed="rId6">
            <a:alphaModFix/>
          </a:blip>
          <a:stretch>
            <a:fillRect/>
          </a:stretch>
        </p:blipFill>
        <p:spPr>
          <a:xfrm>
            <a:off x="876373" y="984838"/>
            <a:ext cx="2421990" cy="1047288"/>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6" name="Shape 1836"/>
        <p:cNvGrpSpPr/>
        <p:nvPr/>
      </p:nvGrpSpPr>
      <p:grpSpPr>
        <a:xfrm>
          <a:off x="0" y="0"/>
          <a:ext cx="0" cy="0"/>
          <a:chOff x="0" y="0"/>
          <a:chExt cx="0" cy="0"/>
        </a:xfrm>
      </p:grpSpPr>
      <p:sp>
        <p:nvSpPr>
          <p:cNvPr id="1837" name="Google Shape;1837;p10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Questions?</a:t>
            </a:r>
            <a:endParaRPr b="1"/>
          </a:p>
        </p:txBody>
      </p:sp>
      <p:sp>
        <p:nvSpPr>
          <p:cNvPr id="1838" name="Google Shape;1838;p10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839" name="Google Shape;1839;p101"/>
          <p:cNvGraphicFramePr/>
          <p:nvPr/>
        </p:nvGraphicFramePr>
        <p:xfrm>
          <a:off x="737438" y="1213363"/>
          <a:ext cx="3000000" cy="3000000"/>
        </p:xfrm>
        <a:graphic>
          <a:graphicData uri="http://schemas.openxmlformats.org/drawingml/2006/table">
            <a:tbl>
              <a:tblPr>
                <a:noFill/>
                <a:tableStyleId>{2BEB2477-DB73-4495-98C1-5565B4ECCE86}</a:tableStyleId>
              </a:tblPr>
              <a:tblGrid>
                <a:gridCol w="4312225"/>
                <a:gridCol w="1659425"/>
                <a:gridCol w="1697475"/>
              </a:tblGrid>
              <a:tr h="472500">
                <a:tc>
                  <a:txBody>
                    <a:bodyPr/>
                    <a:lstStyle/>
                    <a:p>
                      <a:pPr indent="0" lvl="0" marL="0" rtl="0" algn="ctr">
                        <a:spcBef>
                          <a:spcPts val="0"/>
                        </a:spcBef>
                        <a:spcAft>
                          <a:spcPts val="0"/>
                        </a:spcAft>
                        <a:buNone/>
                      </a:pPr>
                      <a:r>
                        <a:rPr lang="en" sz="1600">
                          <a:latin typeface="Karla"/>
                          <a:ea typeface="Karla"/>
                          <a:cs typeface="Karla"/>
                          <a:sym typeface="Karla"/>
                        </a:rPr>
                        <a:t>Contribution</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From</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c>
                  <a:txBody>
                    <a:bodyPr/>
                    <a:lstStyle/>
                    <a:p>
                      <a:pPr indent="0" lvl="0" marL="0" rtl="0" algn="ctr">
                        <a:spcBef>
                          <a:spcPts val="0"/>
                        </a:spcBef>
                        <a:spcAft>
                          <a:spcPts val="0"/>
                        </a:spcAft>
                        <a:buNone/>
                      </a:pPr>
                      <a:r>
                        <a:rPr lang="en" sz="1600">
                          <a:latin typeface="Karla"/>
                          <a:ea typeface="Karla"/>
                          <a:cs typeface="Karla"/>
                          <a:sym typeface="Karla"/>
                        </a:rPr>
                        <a:t>Learning </a:t>
                      </a:r>
                      <a:r>
                        <a:rPr lang="en" sz="1600">
                          <a:solidFill>
                            <a:srgbClr val="BF5700"/>
                          </a:solidFill>
                          <a:latin typeface="Karla"/>
                          <a:ea typeface="Karla"/>
                          <a:cs typeface="Karla"/>
                          <a:sym typeface="Karla"/>
                        </a:rPr>
                        <a:t>With</a:t>
                      </a:r>
                      <a:r>
                        <a:rPr lang="en" sz="1600">
                          <a:latin typeface="Karla"/>
                          <a:ea typeface="Karla"/>
                          <a:cs typeface="Karla"/>
                          <a:sym typeface="Karla"/>
                        </a:rPr>
                        <a:t> </a:t>
                      </a:r>
                      <a:endParaRPr sz="16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EFEFEF"/>
                    </a:solidFill>
                  </a:tcPr>
                </a:tc>
              </a:tr>
              <a:tr h="438950">
                <a:tc>
                  <a:txBody>
                    <a:bodyPr/>
                    <a:lstStyle/>
                    <a:p>
                      <a:pPr indent="0" lvl="0" marL="0" rtl="0" algn="l">
                        <a:spcBef>
                          <a:spcPts val="0"/>
                        </a:spcBef>
                        <a:spcAft>
                          <a:spcPts val="0"/>
                        </a:spcAft>
                        <a:buNone/>
                      </a:pPr>
                      <a:r>
                        <a:rPr lang="en">
                          <a:latin typeface="Karla"/>
                          <a:ea typeface="Karla"/>
                          <a:cs typeface="Karla"/>
                          <a:sym typeface="Karla"/>
                        </a:rPr>
                        <a:t>1️⃣ D-Shape</a:t>
                      </a:r>
                      <a:r>
                        <a:rPr lang="en" sz="1100">
                          <a:latin typeface="Karla"/>
                          <a:ea typeface="Karla"/>
                          <a:cs typeface="Karla"/>
                          <a:sym typeface="Karla"/>
                        </a:rPr>
                        <a:t> [AAMAS23] </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rPr lang="en">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454550">
                <a:tc>
                  <a:txBody>
                    <a:bodyPr/>
                    <a:lstStyle/>
                    <a:p>
                      <a:pPr indent="0" lvl="0" marL="0" rtl="0" algn="l">
                        <a:spcBef>
                          <a:spcPts val="0"/>
                        </a:spcBef>
                        <a:spcAft>
                          <a:spcPts val="0"/>
                        </a:spcAft>
                        <a:buNone/>
                      </a:pPr>
                      <a:r>
                        <a:rPr lang="en">
                          <a:latin typeface="Karla"/>
                          <a:ea typeface="Karla"/>
                          <a:cs typeface="Karla"/>
                          <a:sym typeface="Karla"/>
                        </a:rPr>
                        <a:t>2️⃣ DM</a:t>
                      </a:r>
                      <a:r>
                        <a:rPr baseline="30000" lang="en">
                          <a:latin typeface="Karla"/>
                          <a:ea typeface="Karla"/>
                          <a:cs typeface="Karla"/>
                          <a:sym typeface="Karla"/>
                        </a:rPr>
                        <a:t>2</a:t>
                      </a:r>
                      <a:r>
                        <a:rPr lang="en">
                          <a:latin typeface="Karla"/>
                          <a:ea typeface="Karla"/>
                          <a:cs typeface="Karla"/>
                          <a:sym typeface="Karla"/>
                        </a:rPr>
                        <a:t> </a:t>
                      </a:r>
                      <a:r>
                        <a:rPr lang="en" sz="1100">
                          <a:latin typeface="Karla"/>
                          <a:ea typeface="Karla"/>
                          <a:cs typeface="Karla"/>
                          <a:sym typeface="Karla"/>
                        </a:rPr>
                        <a:t>[AAAI23]</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59050">
                <a:tc>
                  <a:txBody>
                    <a:bodyPr/>
                    <a:lstStyle/>
                    <a:p>
                      <a:pPr indent="0" lvl="0" marL="0" rtl="0" algn="l">
                        <a:spcBef>
                          <a:spcPts val="0"/>
                        </a:spcBef>
                        <a:spcAft>
                          <a:spcPts val="0"/>
                        </a:spcAft>
                        <a:buNone/>
                      </a:pPr>
                      <a:r>
                        <a:rPr lang="en">
                          <a:latin typeface="Karla"/>
                          <a:ea typeface="Karla"/>
                          <a:cs typeface="Karla"/>
                          <a:sym typeface="Karla"/>
                        </a:rPr>
                        <a:t>3️⃣</a:t>
                      </a:r>
                      <a:r>
                        <a:rPr lang="en">
                          <a:solidFill>
                            <a:schemeClr val="dk1"/>
                          </a:solidFill>
                          <a:latin typeface="Karla"/>
                          <a:ea typeface="Karla"/>
                          <a:cs typeface="Karla"/>
                          <a:sym typeface="Karla"/>
                        </a:rPr>
                        <a:t>4️⃣</a:t>
                      </a:r>
                      <a:r>
                        <a:rPr lang="en">
                          <a:latin typeface="Karla"/>
                          <a:ea typeface="Karla"/>
                          <a:cs typeface="Karla"/>
                          <a:sym typeface="Karla"/>
                        </a:rPr>
                        <a:t> N-agent ad hoc teamwork; POAM </a:t>
                      </a:r>
                      <a:r>
                        <a:rPr lang="en" sz="1100">
                          <a:latin typeface="Karla"/>
                          <a:ea typeface="Karla"/>
                          <a:cs typeface="Karla"/>
                          <a:sym typeface="Karla"/>
                        </a:rPr>
                        <a:t>[NeurIPS25]</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712825">
                <a:tc>
                  <a:txBody>
                    <a:bodyPr/>
                    <a:lstStyle/>
                    <a:p>
                      <a:pPr indent="0" lvl="0" marL="0" rtl="0" algn="l">
                        <a:spcBef>
                          <a:spcPts val="0"/>
                        </a:spcBef>
                        <a:spcAft>
                          <a:spcPts val="0"/>
                        </a:spcAft>
                        <a:buNone/>
                      </a:pPr>
                      <a:r>
                        <a:rPr lang="en">
                          <a:latin typeface="Karla"/>
                          <a:ea typeface="Karla"/>
                          <a:cs typeface="Karla"/>
                          <a:sym typeface="Karla"/>
                        </a:rPr>
                        <a:t>5️⃣</a:t>
                      </a:r>
                      <a:r>
                        <a:rPr lang="en">
                          <a:solidFill>
                            <a:schemeClr val="dk1"/>
                          </a:solidFill>
                          <a:latin typeface="Karla"/>
                          <a:ea typeface="Karla"/>
                          <a:cs typeface="Karla"/>
                          <a:sym typeface="Karla"/>
                        </a:rPr>
                        <a:t>6️⃣</a:t>
                      </a:r>
                      <a:r>
                        <a:rPr lang="en">
                          <a:latin typeface="Karla"/>
                          <a:ea typeface="Karla"/>
                          <a:cs typeface="Karla"/>
                          <a:sym typeface="Karla"/>
                        </a:rPr>
                        <a:t> Open-ended AHT; ROTATE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r h="517125">
                <a:tc>
                  <a:txBody>
                    <a:bodyPr/>
                    <a:lstStyle/>
                    <a:p>
                      <a:pPr indent="0" lvl="0" marL="0" rtl="0" algn="l">
                        <a:spcBef>
                          <a:spcPts val="0"/>
                        </a:spcBef>
                        <a:spcAft>
                          <a:spcPts val="0"/>
                        </a:spcAft>
                        <a:buNone/>
                      </a:pPr>
                      <a:r>
                        <a:rPr lang="en">
                          <a:latin typeface="Karla"/>
                          <a:ea typeface="Karla"/>
                          <a:cs typeface="Karla"/>
                          <a:sym typeface="Karla"/>
                        </a:rPr>
                        <a:t>7️⃣ JaxAHT </a:t>
                      </a:r>
                      <a:r>
                        <a:rPr lang="en" sz="1100">
                          <a:latin typeface="Karla"/>
                          <a:ea typeface="Karla"/>
                          <a:cs typeface="Karla"/>
                          <a:sym typeface="Karla"/>
                        </a:rPr>
                        <a:t>[preprint/under submission]</a:t>
                      </a:r>
                      <a:endParaRPr sz="1100">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None/>
                      </a:pPr>
                      <a:r>
                        <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Karla"/>
                          <a:ea typeface="Karla"/>
                          <a:cs typeface="Karla"/>
                          <a:sym typeface="Karla"/>
                        </a:rPr>
                        <a:t>✔</a:t>
                      </a:r>
                      <a:endParaRPr>
                        <a:latin typeface="Karla"/>
                        <a:ea typeface="Karla"/>
                        <a:cs typeface="Karla"/>
                        <a:sym typeface="Karla"/>
                      </a:endParaRPr>
                    </a:p>
                  </a:txBody>
                  <a:tcPr marT="91425" marB="91425" marR="91425" marL="91425">
                    <a:lnL cap="flat" cmpd="sng" w="19050">
                      <a:solidFill>
                        <a:srgbClr val="B7B7B7"/>
                      </a:solidFill>
                      <a:prstDash val="solid"/>
                      <a:round/>
                      <a:headEnd len="sm" w="sm" type="none"/>
                      <a:tailEnd len="sm" w="sm" type="none"/>
                    </a:lnL>
                    <a:lnR cap="flat" cmpd="sng" w="19050">
                      <a:solidFill>
                        <a:srgbClr val="B7B7B7"/>
                      </a:solidFill>
                      <a:prstDash val="solid"/>
                      <a:round/>
                      <a:headEnd len="sm" w="sm" type="none"/>
                      <a:tailEnd len="sm" w="sm" type="none"/>
                    </a:lnR>
                    <a:lnT cap="flat" cmpd="sng" w="19050">
                      <a:solidFill>
                        <a:srgbClr val="B7B7B7"/>
                      </a:solidFill>
                      <a:prstDash val="solid"/>
                      <a:round/>
                      <a:headEnd len="sm" w="sm" type="none"/>
                      <a:tailEnd len="sm" w="sm" type="none"/>
                    </a:lnT>
                    <a:lnB cap="flat" cmpd="sng" w="19050">
                      <a:solidFill>
                        <a:srgbClr val="B7B7B7"/>
                      </a:solidFill>
                      <a:prstDash val="solid"/>
                      <a:round/>
                      <a:headEnd len="sm" w="sm" type="none"/>
                      <a:tailEnd len="sm" w="sm" type="none"/>
                    </a:lnB>
                    <a:solidFill>
                      <a:srgbClr val="D9EAD3"/>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3" name="Shape 1843"/>
        <p:cNvGrpSpPr/>
        <p:nvPr/>
      </p:nvGrpSpPr>
      <p:grpSpPr>
        <a:xfrm>
          <a:off x="0" y="0"/>
          <a:ext cx="0" cy="0"/>
          <a:chOff x="0" y="0"/>
          <a:chExt cx="0" cy="0"/>
        </a:xfrm>
      </p:grpSpPr>
      <p:sp>
        <p:nvSpPr>
          <p:cNvPr id="1844" name="Google Shape;1844;p10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a:t>Appendix.</a:t>
            </a:r>
            <a:endParaRPr b="1"/>
          </a:p>
        </p:txBody>
      </p:sp>
      <p:sp>
        <p:nvSpPr>
          <p:cNvPr id="1845" name="Google Shape;1845;p10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9" name="Shape 1849"/>
        <p:cNvGrpSpPr/>
        <p:nvPr/>
      </p:nvGrpSpPr>
      <p:grpSpPr>
        <a:xfrm>
          <a:off x="0" y="0"/>
          <a:ext cx="0" cy="0"/>
          <a:chOff x="0" y="0"/>
          <a:chExt cx="0" cy="0"/>
        </a:xfrm>
      </p:grpSpPr>
      <p:sp>
        <p:nvSpPr>
          <p:cNvPr id="1850" name="Google Shape;1850;p103"/>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1" lang="en"/>
              <a:t>Decision-Making Framework: Dec-POMDP</a:t>
            </a:r>
            <a:endParaRPr b="1"/>
          </a:p>
        </p:txBody>
      </p:sp>
      <p:sp>
        <p:nvSpPr>
          <p:cNvPr id="1851" name="Google Shape;1851;p103"/>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266700" lvl="0" marL="342900" rtl="0" algn="l">
              <a:spcBef>
                <a:spcPts val="0"/>
              </a:spcBef>
              <a:spcAft>
                <a:spcPts val="0"/>
              </a:spcAft>
              <a:buSzPts val="2000"/>
              <a:buChar char="●"/>
            </a:pPr>
            <a:r>
              <a:rPr lang="en" sz="2000"/>
              <a:t>Dec-POMDP</a:t>
            </a:r>
            <a:r>
              <a:rPr baseline="30000" lang="en" sz="2000"/>
              <a:t>[1]</a:t>
            </a:r>
            <a:endParaRPr baseline="30000" sz="2000"/>
          </a:p>
          <a:p>
            <a:pPr indent="-355600" lvl="1" marL="914400" rtl="0" algn="l">
              <a:spcBef>
                <a:spcPts val="0"/>
              </a:spcBef>
              <a:spcAft>
                <a:spcPts val="0"/>
              </a:spcAft>
              <a:buSzPts val="2000"/>
              <a:buChar char="○"/>
            </a:pPr>
            <a:r>
              <a:rPr lang="en" sz="2000"/>
              <a:t>Number of agents </a:t>
            </a:r>
            <a:endParaRPr sz="2000"/>
          </a:p>
          <a:p>
            <a:pPr indent="-355600" lvl="1" marL="914400" rtl="0" algn="l">
              <a:spcBef>
                <a:spcPts val="0"/>
              </a:spcBef>
              <a:spcAft>
                <a:spcPts val="0"/>
              </a:spcAft>
              <a:buSzPts val="2000"/>
              <a:buChar char="○"/>
            </a:pPr>
            <a:r>
              <a:rPr lang="en" sz="2000"/>
              <a:t>State space</a:t>
            </a:r>
            <a:endParaRPr sz="2000"/>
          </a:p>
          <a:p>
            <a:pPr indent="-355600" lvl="1" marL="914400" rtl="0" algn="l">
              <a:spcBef>
                <a:spcPts val="0"/>
              </a:spcBef>
              <a:spcAft>
                <a:spcPts val="0"/>
              </a:spcAft>
              <a:buSzPts val="2000"/>
              <a:buChar char="○"/>
            </a:pPr>
            <a:r>
              <a:rPr lang="en" sz="2000"/>
              <a:t>Action space</a:t>
            </a:r>
            <a:endParaRPr sz="2000"/>
          </a:p>
          <a:p>
            <a:pPr indent="-355600" lvl="1" marL="914400" rtl="0" algn="l">
              <a:spcBef>
                <a:spcPts val="0"/>
              </a:spcBef>
              <a:spcAft>
                <a:spcPts val="0"/>
              </a:spcAft>
              <a:buSzPts val="2000"/>
              <a:buChar char="○"/>
            </a:pPr>
            <a:r>
              <a:rPr lang="en" sz="2000"/>
              <a:t>Initial state distribution</a:t>
            </a:r>
            <a:endParaRPr sz="2000"/>
          </a:p>
          <a:p>
            <a:pPr indent="-355600" lvl="1" marL="914400" rtl="0" algn="l">
              <a:spcBef>
                <a:spcPts val="0"/>
              </a:spcBef>
              <a:spcAft>
                <a:spcPts val="0"/>
              </a:spcAft>
              <a:buSzPts val="2000"/>
              <a:buChar char="○"/>
            </a:pPr>
            <a:r>
              <a:rPr lang="en" sz="2000"/>
              <a:t>Per-agent observation space       </a:t>
            </a:r>
            <a:endParaRPr sz="2000"/>
          </a:p>
          <a:p>
            <a:pPr indent="-355600" lvl="1" marL="914400" rtl="0" algn="l">
              <a:spcBef>
                <a:spcPts val="0"/>
              </a:spcBef>
              <a:spcAft>
                <a:spcPts val="0"/>
              </a:spcAft>
              <a:buSzPts val="2000"/>
              <a:buChar char="○"/>
            </a:pPr>
            <a:r>
              <a:rPr lang="en" sz="2000"/>
              <a:t>Transition function</a:t>
            </a:r>
            <a:endParaRPr sz="2000"/>
          </a:p>
          <a:p>
            <a:pPr indent="-355600" lvl="1" marL="914400" rtl="0" algn="l">
              <a:spcBef>
                <a:spcPts val="0"/>
              </a:spcBef>
              <a:spcAft>
                <a:spcPts val="0"/>
              </a:spcAft>
              <a:buSzPts val="2000"/>
              <a:buChar char="○"/>
            </a:pPr>
            <a:r>
              <a:rPr lang="en" sz="2000"/>
              <a:t>Reward </a:t>
            </a:r>
            <a:r>
              <a:rPr lang="en" sz="2000"/>
              <a:t>function</a:t>
            </a:r>
            <a:endParaRPr sz="2000"/>
          </a:p>
          <a:p>
            <a:pPr indent="-355600" lvl="1" marL="914400" rtl="0" algn="l">
              <a:spcBef>
                <a:spcPts val="0"/>
              </a:spcBef>
              <a:spcAft>
                <a:spcPts val="0"/>
              </a:spcAft>
              <a:buSzPts val="2000"/>
              <a:buChar char="○"/>
            </a:pPr>
            <a:r>
              <a:rPr lang="en" sz="2000"/>
              <a:t>Discount factor  </a:t>
            </a:r>
            <a:endParaRPr sz="2000"/>
          </a:p>
          <a:p>
            <a:pPr indent="-355600" lvl="0" marL="457200" rtl="0" algn="l">
              <a:spcBef>
                <a:spcPts val="0"/>
              </a:spcBef>
              <a:spcAft>
                <a:spcPts val="0"/>
              </a:spcAft>
              <a:buSzPts val="2000"/>
              <a:buChar char="●"/>
            </a:pPr>
            <a:r>
              <a:rPr lang="en" sz="2000"/>
              <a:t>Per-agent policy</a:t>
            </a:r>
            <a:endParaRPr sz="2000"/>
          </a:p>
        </p:txBody>
      </p:sp>
      <p:sp>
        <p:nvSpPr>
          <p:cNvPr id="1852" name="Google Shape;1852;p10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K" id="1853" name="Google Shape;1853;p103" title="MathEquation,#000000"/>
          <p:cNvPicPr preferRelativeResize="0"/>
          <p:nvPr/>
        </p:nvPicPr>
        <p:blipFill>
          <a:blip r:embed="rId3">
            <a:alphaModFix/>
          </a:blip>
          <a:stretch>
            <a:fillRect/>
          </a:stretch>
        </p:blipFill>
        <p:spPr>
          <a:xfrm>
            <a:off x="3442642" y="1605192"/>
            <a:ext cx="210230" cy="215612"/>
          </a:xfrm>
          <a:prstGeom prst="rect">
            <a:avLst/>
          </a:prstGeom>
          <a:noFill/>
          <a:ln>
            <a:noFill/>
          </a:ln>
        </p:spPr>
      </p:pic>
      <p:pic>
        <p:nvPicPr>
          <p:cNvPr descr="\mathcal{S}" id="1854" name="Google Shape;1854;p103" title="MathEquation,#000000"/>
          <p:cNvPicPr preferRelativeResize="0"/>
          <p:nvPr/>
        </p:nvPicPr>
        <p:blipFill>
          <a:blip r:embed="rId4">
            <a:alphaModFix/>
          </a:blip>
          <a:stretch>
            <a:fillRect/>
          </a:stretch>
        </p:blipFill>
        <p:spPr>
          <a:xfrm>
            <a:off x="2771083" y="1940811"/>
            <a:ext cx="151806" cy="215610"/>
          </a:xfrm>
          <a:prstGeom prst="rect">
            <a:avLst/>
          </a:prstGeom>
          <a:noFill/>
          <a:ln>
            <a:noFill/>
          </a:ln>
        </p:spPr>
      </p:pic>
      <p:pic>
        <p:nvPicPr>
          <p:cNvPr descr="\rho_0: \Delta(\mathcal{S})" id="1855" name="Google Shape;1855;p103" title="MathEquation,#000000"/>
          <p:cNvPicPr preferRelativeResize="0"/>
          <p:nvPr/>
        </p:nvPicPr>
        <p:blipFill>
          <a:blip r:embed="rId5">
            <a:alphaModFix/>
          </a:blip>
          <a:stretch>
            <a:fillRect/>
          </a:stretch>
        </p:blipFill>
        <p:spPr>
          <a:xfrm>
            <a:off x="3947108" y="2540067"/>
            <a:ext cx="901000" cy="269525"/>
          </a:xfrm>
          <a:prstGeom prst="rect">
            <a:avLst/>
          </a:prstGeom>
          <a:noFill/>
          <a:ln>
            <a:noFill/>
          </a:ln>
        </p:spPr>
      </p:pic>
      <p:pic>
        <p:nvPicPr>
          <p:cNvPr descr="\mathcal{T} : \mathcal{S} \times A_0 \times \cdots \times A_{K-1} \mapsto \Delta(\mathcal{S})" id="1856" name="Google Shape;1856;p103" title="MathEquation,#000000"/>
          <p:cNvPicPr preferRelativeResize="0"/>
          <p:nvPr/>
        </p:nvPicPr>
        <p:blipFill>
          <a:blip r:embed="rId6">
            <a:alphaModFix/>
          </a:blip>
          <a:stretch>
            <a:fillRect/>
          </a:stretch>
        </p:blipFill>
        <p:spPr>
          <a:xfrm>
            <a:off x="3535821" y="3196269"/>
            <a:ext cx="3249330" cy="269525"/>
          </a:xfrm>
          <a:prstGeom prst="rect">
            <a:avLst/>
          </a:prstGeom>
          <a:noFill/>
          <a:ln>
            <a:noFill/>
          </a:ln>
        </p:spPr>
      </p:pic>
      <p:pic>
        <p:nvPicPr>
          <p:cNvPr descr="\gamma" id="1857" name="Google Shape;1857;p103" title="MathEquation,#000000"/>
          <p:cNvPicPr preferRelativeResize="0"/>
          <p:nvPr/>
        </p:nvPicPr>
        <p:blipFill>
          <a:blip r:embed="rId7">
            <a:alphaModFix/>
          </a:blip>
          <a:stretch>
            <a:fillRect/>
          </a:stretch>
        </p:blipFill>
        <p:spPr>
          <a:xfrm>
            <a:off x="3135371" y="3856550"/>
            <a:ext cx="151800" cy="237974"/>
          </a:xfrm>
          <a:prstGeom prst="rect">
            <a:avLst/>
          </a:prstGeom>
          <a:noFill/>
          <a:ln>
            <a:noFill/>
          </a:ln>
        </p:spPr>
      </p:pic>
      <p:sp>
        <p:nvSpPr>
          <p:cNvPr id="1858" name="Google Shape;1858;p103"/>
          <p:cNvSpPr txBox="1"/>
          <p:nvPr/>
        </p:nvSpPr>
        <p:spPr>
          <a:xfrm>
            <a:off x="182850" y="4792200"/>
            <a:ext cx="8289600" cy="307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800">
                <a:latin typeface="Helvetica Neue"/>
                <a:ea typeface="Helvetica Neue"/>
                <a:cs typeface="Helvetica Neue"/>
                <a:sym typeface="Helvetica Neue"/>
              </a:rPr>
              <a:t>[1] Bernstein et al. (2002). The complexity of decentralized control of Markov decision processes. Mathematics of Operations Research, 27(4), 819-840.</a:t>
            </a:r>
            <a:endParaRPr sz="800">
              <a:latin typeface="Helvetica Neue"/>
              <a:ea typeface="Helvetica Neue"/>
              <a:cs typeface="Helvetica Neue"/>
              <a:sym typeface="Helvetica Neue"/>
            </a:endParaRPr>
          </a:p>
        </p:txBody>
      </p:sp>
      <p:pic>
        <p:nvPicPr>
          <p:cNvPr descr="R: \mathcal{S} \times A_0 \times \cdots \times A_{K-1} \mapsto \mathbb{R}&#10;%c12ecf08-b7ff-492e-a3bc-01b9dfd6145c" id="1859" name="Google Shape;1859;p103"/>
          <p:cNvPicPr preferRelativeResize="0"/>
          <p:nvPr/>
        </p:nvPicPr>
        <p:blipFill>
          <a:blip r:embed="rId8">
            <a:alphaModFix/>
          </a:blip>
          <a:stretch>
            <a:fillRect/>
          </a:stretch>
        </p:blipFill>
        <p:spPr>
          <a:xfrm>
            <a:off x="3287167" y="3552549"/>
            <a:ext cx="3249325" cy="235924"/>
          </a:xfrm>
          <a:prstGeom prst="rect">
            <a:avLst/>
          </a:prstGeom>
          <a:noFill/>
          <a:ln>
            <a:noFill/>
          </a:ln>
        </p:spPr>
      </p:pic>
      <p:pic>
        <p:nvPicPr>
          <p:cNvPr descr="\mathcal{A} \equiv A_0 \times \cdots \times A_{K-1}&#10;%28309a01-a6c3-46a2-abfc-4edc779f4424" id="1860" name="Google Shape;1860;p103"/>
          <p:cNvPicPr preferRelativeResize="0"/>
          <p:nvPr/>
        </p:nvPicPr>
        <p:blipFill>
          <a:blip r:embed="rId9">
            <a:alphaModFix/>
          </a:blip>
          <a:stretch>
            <a:fillRect/>
          </a:stretch>
        </p:blipFill>
        <p:spPr>
          <a:xfrm>
            <a:off x="2897212" y="2238774"/>
            <a:ext cx="2348527" cy="235925"/>
          </a:xfrm>
          <a:prstGeom prst="rect">
            <a:avLst/>
          </a:prstGeom>
          <a:noFill/>
          <a:ln>
            <a:noFill/>
          </a:ln>
        </p:spPr>
      </p:pic>
      <p:pic>
        <p:nvPicPr>
          <p:cNvPr descr="\mathcal{O}_i&#10;%7fdec430-3188-4c6c-b29f-2da72ff8bda7" id="1861" name="Google Shape;1861;p103"/>
          <p:cNvPicPr preferRelativeResize="0"/>
          <p:nvPr/>
        </p:nvPicPr>
        <p:blipFill>
          <a:blip r:embed="rId10">
            <a:alphaModFix/>
          </a:blip>
          <a:stretch>
            <a:fillRect/>
          </a:stretch>
        </p:blipFill>
        <p:spPr>
          <a:xfrm>
            <a:off x="4672281" y="2903854"/>
            <a:ext cx="282785" cy="215625"/>
          </a:xfrm>
          <a:prstGeom prst="rect">
            <a:avLst/>
          </a:prstGeom>
          <a:noFill/>
          <a:ln>
            <a:noFill/>
          </a:ln>
        </p:spPr>
      </p:pic>
      <p:pic>
        <p:nvPicPr>
          <p:cNvPr descr="\langle K, \mathcal{S}, \mathcal{A}, \{\mathcal{O_i}\}_{i=1}^K, \rho_0, \mathcal{T}, R, \gamma \rangle&#10;%b4557e2b-c2ca-41b1-9818-3c0814f5c03d" id="1862" name="Google Shape;1862;p103"/>
          <p:cNvPicPr preferRelativeResize="0"/>
          <p:nvPr/>
        </p:nvPicPr>
        <p:blipFill>
          <a:blip r:embed="rId11">
            <a:alphaModFix/>
          </a:blip>
          <a:stretch>
            <a:fillRect/>
          </a:stretch>
        </p:blipFill>
        <p:spPr>
          <a:xfrm>
            <a:off x="2444399" y="1229087"/>
            <a:ext cx="2831783" cy="269525"/>
          </a:xfrm>
          <a:prstGeom prst="rect">
            <a:avLst/>
          </a:prstGeom>
          <a:noFill/>
          <a:ln>
            <a:noFill/>
          </a:ln>
        </p:spPr>
      </p:pic>
      <p:pic>
        <p:nvPicPr>
          <p:cNvPr descr="\pi_i: H_i \mapsto \Delta(A_i)&#10;%a24fac74-1433-45a6-b4d2-2a2778fbb8e1" id="1863" name="Google Shape;1863;p103"/>
          <p:cNvPicPr preferRelativeResize="0"/>
          <p:nvPr/>
        </p:nvPicPr>
        <p:blipFill>
          <a:blip r:embed="rId12">
            <a:alphaModFix/>
          </a:blip>
          <a:stretch>
            <a:fillRect/>
          </a:stretch>
        </p:blipFill>
        <p:spPr>
          <a:xfrm>
            <a:off x="2788541" y="4171350"/>
            <a:ext cx="1665825" cy="237975"/>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7" name="Shape 1867"/>
        <p:cNvGrpSpPr/>
        <p:nvPr/>
      </p:nvGrpSpPr>
      <p:grpSpPr>
        <a:xfrm>
          <a:off x="0" y="0"/>
          <a:ext cx="0" cy="0"/>
          <a:chOff x="0" y="0"/>
          <a:chExt cx="0" cy="0"/>
        </a:xfrm>
      </p:grpSpPr>
      <p:sp>
        <p:nvSpPr>
          <p:cNvPr id="1868" name="Google Shape;1868;p104"/>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Related Work: Improving RL Efficiency with Prior Data</a:t>
            </a:r>
            <a:endParaRPr/>
          </a:p>
        </p:txBody>
      </p:sp>
      <p:sp>
        <p:nvSpPr>
          <p:cNvPr id="1869" name="Google Shape;1869;p10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1000"/>
              </a:spcBef>
              <a:spcAft>
                <a:spcPts val="0"/>
              </a:spcAft>
              <a:buNone/>
            </a:pPr>
            <a:r>
              <a:rPr b="1" lang="en" sz="1100"/>
              <a:t>Imitation Learning: </a:t>
            </a:r>
            <a:r>
              <a:rPr lang="en" sz="1100"/>
              <a:t>BC (Bain&amp;Sammut 1999), DAGGER (Ross et al. 2011), IRL (Abbeel and Ng 2004), GAIL (Ho and Ermon 2016), </a:t>
            </a:r>
            <a:endParaRPr sz="1100"/>
          </a:p>
          <a:p>
            <a:pPr indent="0" lvl="0" marL="0" rtl="0" algn="l">
              <a:spcBef>
                <a:spcPts val="1200"/>
              </a:spcBef>
              <a:spcAft>
                <a:spcPts val="0"/>
              </a:spcAft>
              <a:buNone/>
            </a:pPr>
            <a:r>
              <a:rPr b="1" lang="en" sz="1100"/>
              <a:t>Combining RL with IL Reward: </a:t>
            </a:r>
            <a:r>
              <a:rPr lang="en" sz="1100"/>
              <a:t>IL </a:t>
            </a:r>
            <a:r>
              <a:rPr lang="en" sz="1100"/>
              <a:t>auxiliary</a:t>
            </a:r>
            <a:r>
              <a:rPr lang="en" sz="1100"/>
              <a:t> reward (Zhu et al. 2018, Guo et al. 2019), annealing IL reward (Ding et al. 2019), adjust weighting automatically (Zolna et al. 2019), PBRS (Brys et al. 2015, Suay et al. 2016, Wu et al. 2021)</a:t>
            </a:r>
            <a:endParaRPr sz="1100"/>
          </a:p>
          <a:p>
            <a:pPr indent="0" lvl="0" marL="0" rtl="0" algn="l">
              <a:spcBef>
                <a:spcPts val="1200"/>
              </a:spcBef>
              <a:spcAft>
                <a:spcPts val="0"/>
              </a:spcAft>
              <a:buNone/>
            </a:pPr>
            <a:r>
              <a:rPr b="1" lang="en" sz="1100"/>
              <a:t>Pretraining:</a:t>
            </a:r>
            <a:r>
              <a:rPr lang="en" sz="1100"/>
              <a:t> pretrain policy or value networks (Price &amp; Boutilier 2003, Hester et al. 2018, Taylor et al. 2011)</a:t>
            </a:r>
            <a:endParaRPr sz="1100"/>
          </a:p>
          <a:p>
            <a:pPr indent="0" lvl="0" marL="0" rtl="0" algn="l">
              <a:spcBef>
                <a:spcPts val="1200"/>
              </a:spcBef>
              <a:spcAft>
                <a:spcPts val="0"/>
              </a:spcAft>
              <a:buNone/>
            </a:pPr>
            <a:r>
              <a:rPr b="1" lang="en" sz="1100"/>
              <a:t>Demonstration states: </a:t>
            </a:r>
            <a:r>
              <a:rPr lang="en" sz="1100"/>
              <a:t>subgoals</a:t>
            </a:r>
            <a:r>
              <a:rPr b="1" lang="en" sz="1100"/>
              <a:t> </a:t>
            </a:r>
            <a:r>
              <a:rPr lang="en" sz="1100"/>
              <a:t>(Pavse et al. 2020, Paine et al. 2018), reset points (Salimans and Chen 2018)</a:t>
            </a:r>
            <a:endParaRPr sz="1100"/>
          </a:p>
          <a:p>
            <a:pPr indent="0" lvl="0" marL="0" rtl="0" algn="l">
              <a:spcBef>
                <a:spcPts val="1200"/>
              </a:spcBef>
              <a:spcAft>
                <a:spcPts val="0"/>
              </a:spcAft>
              <a:buNone/>
            </a:pPr>
            <a:r>
              <a:rPr b="1" lang="en" sz="1100"/>
              <a:t>Offline Learning</a:t>
            </a:r>
            <a:r>
              <a:rPr lang="en" sz="1100"/>
              <a:t>: Levine et al. 2020, Kumar et al. 2020</a:t>
            </a:r>
            <a:endParaRPr sz="1100"/>
          </a:p>
          <a:p>
            <a:pPr indent="0" lvl="0" marL="0" rtl="0" algn="l">
              <a:spcBef>
                <a:spcPts val="1200"/>
              </a:spcBef>
              <a:spcAft>
                <a:spcPts val="0"/>
              </a:spcAft>
              <a:buNone/>
            </a:pPr>
            <a:r>
              <a:rPr b="1" lang="en" sz="1100"/>
              <a:t>Offline to Online: </a:t>
            </a:r>
            <a:r>
              <a:rPr lang="en" sz="1100"/>
              <a:t>Nakamoto et al. 2023, Ball et al. 2023, Zhong et al. 2025</a:t>
            </a:r>
            <a:endParaRPr sz="1100"/>
          </a:p>
          <a:p>
            <a:pPr indent="0" lvl="0" marL="0" rtl="0" algn="l">
              <a:spcBef>
                <a:spcPts val="1200"/>
              </a:spcBef>
              <a:spcAft>
                <a:spcPts val="1200"/>
              </a:spcAft>
              <a:buNone/>
            </a:pPr>
            <a:r>
              <a:t/>
            </a:r>
            <a:endParaRPr b="1" sz="1100"/>
          </a:p>
        </p:txBody>
      </p:sp>
      <p:sp>
        <p:nvSpPr>
          <p:cNvPr id="1870" name="Google Shape;1870;p10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sp>
        <p:nvSpPr>
          <p:cNvPr id="1875" name="Google Shape;1875;p10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100"/>
              <a:t>Independent Learning</a:t>
            </a:r>
            <a:r>
              <a:rPr lang="en" sz="1100"/>
              <a:t>: IQL (Tan 1993), JAL (Claus and Boutilier 1998), decentralized evolution (Yong and Miikkulainen 2009), relative overgeneralization problem — optimism as a solution (Panait and Luke 2005, Wei and Luke 2016; Lauer and Riedmiller 2000), IPPO (de Witt et al. 2020), IPPO theory (Sun et al. 2023), model-based methods (Jiang and Lu 2022)</a:t>
            </a:r>
            <a:endParaRPr sz="1100"/>
          </a:p>
          <a:p>
            <a:pPr indent="0" lvl="0" marL="0" rtl="0" algn="l">
              <a:spcBef>
                <a:spcPts val="1200"/>
              </a:spcBef>
              <a:spcAft>
                <a:spcPts val="0"/>
              </a:spcAft>
              <a:buNone/>
            </a:pPr>
            <a:r>
              <a:rPr b="1" lang="en" sz="1100"/>
              <a:t>Joint Action Learning</a:t>
            </a:r>
            <a:r>
              <a:rPr lang="en" sz="1100"/>
              <a:t>: </a:t>
            </a:r>
            <a:r>
              <a:rPr lang="en" sz="1100"/>
              <a:t>JAL (Claus and Boutilier 1998), Nash Q-learning (Hu and Wellman 2003), WoLF (Bolwing and Veloso 2002)</a:t>
            </a:r>
            <a:endParaRPr sz="1100"/>
          </a:p>
          <a:p>
            <a:pPr indent="0" lvl="0" marL="0" rtl="0" algn="l">
              <a:spcBef>
                <a:spcPts val="1200"/>
              </a:spcBef>
              <a:spcAft>
                <a:spcPts val="0"/>
              </a:spcAft>
              <a:buNone/>
            </a:pPr>
            <a:r>
              <a:rPr b="1" lang="en" sz="1100"/>
              <a:t>CTDE</a:t>
            </a:r>
            <a:r>
              <a:rPr lang="en" sz="1100"/>
              <a:t>: MADDPG (Lowe et al. 2017), VDN (Sunehag et al. 2018), QMIX (Rashid et al. 2018), QTRAN / IGM condition (Son et al. 2019), Coordination graphs (Boehmer et al. 2020), COMA (Foerster et al. 2018), MAPPO (de Witt et al. 2020, Yu et al. 2022)</a:t>
            </a:r>
            <a:endParaRPr sz="1100"/>
          </a:p>
          <a:p>
            <a:pPr indent="0" lvl="0" marL="0" rtl="0" algn="l">
              <a:spcBef>
                <a:spcPts val="1200"/>
              </a:spcBef>
              <a:spcAft>
                <a:spcPts val="0"/>
              </a:spcAft>
              <a:buNone/>
            </a:pPr>
            <a:r>
              <a:rPr b="1" lang="en" sz="1100"/>
              <a:t>Sequential Update Schemes</a:t>
            </a:r>
            <a:r>
              <a:rPr lang="en" sz="1100"/>
              <a:t>: HATRPO / HAPPO (Kuba et al. 2022, Wang et al. 2022), MAT (Wen et al 2022)</a:t>
            </a:r>
            <a:endParaRPr sz="1100"/>
          </a:p>
          <a:p>
            <a:pPr indent="0" lvl="0" marL="0" rtl="0" algn="l">
              <a:spcBef>
                <a:spcPts val="1200"/>
              </a:spcBef>
              <a:spcAft>
                <a:spcPts val="0"/>
              </a:spcAft>
              <a:buNone/>
            </a:pPr>
            <a:r>
              <a:rPr b="1" lang="en" sz="1100"/>
              <a:t>Parameter Sharing: </a:t>
            </a:r>
            <a:r>
              <a:rPr lang="en" sz="1100"/>
              <a:t>Christianos et al. 2021</a:t>
            </a:r>
            <a:endParaRPr sz="1100"/>
          </a:p>
          <a:p>
            <a:pPr indent="0" lvl="0" marL="0" rtl="0" algn="l">
              <a:spcBef>
                <a:spcPts val="1200"/>
              </a:spcBef>
              <a:spcAft>
                <a:spcPts val="0"/>
              </a:spcAft>
              <a:buNone/>
            </a:pPr>
            <a:r>
              <a:t/>
            </a:r>
            <a:endParaRPr b="1" sz="1100"/>
          </a:p>
          <a:p>
            <a:pPr indent="0" lvl="0" marL="0" rtl="0" algn="l">
              <a:spcBef>
                <a:spcPts val="1200"/>
              </a:spcBef>
              <a:spcAft>
                <a:spcPts val="1200"/>
              </a:spcAft>
              <a:buNone/>
            </a:pPr>
            <a:r>
              <a:t/>
            </a:r>
            <a:endParaRPr sz="1100"/>
          </a:p>
        </p:txBody>
      </p:sp>
      <p:sp>
        <p:nvSpPr>
          <p:cNvPr id="1876" name="Google Shape;1876;p105"/>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Related Work: Cooperative MARL</a:t>
            </a:r>
            <a:endParaRPr/>
          </a:p>
        </p:txBody>
      </p:sp>
      <p:sp>
        <p:nvSpPr>
          <p:cNvPr id="1877" name="Google Shape;1877;p10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1" name="Shape 1881"/>
        <p:cNvGrpSpPr/>
        <p:nvPr/>
      </p:nvGrpSpPr>
      <p:grpSpPr>
        <a:xfrm>
          <a:off x="0" y="0"/>
          <a:ext cx="0" cy="0"/>
          <a:chOff x="0" y="0"/>
          <a:chExt cx="0" cy="0"/>
        </a:xfrm>
      </p:grpSpPr>
      <p:sp>
        <p:nvSpPr>
          <p:cNvPr id="1882" name="Google Shape;1882;p106"/>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Related Work: AHT</a:t>
            </a:r>
            <a:endParaRPr/>
          </a:p>
        </p:txBody>
      </p:sp>
      <p:sp>
        <p:nvSpPr>
          <p:cNvPr id="1883" name="Google Shape;1883;p106"/>
          <p:cNvSpPr txBox="1"/>
          <p:nvPr>
            <p:ph idx="1" type="body"/>
          </p:nvPr>
        </p:nvSpPr>
        <p:spPr>
          <a:xfrm>
            <a:off x="311700" y="903375"/>
            <a:ext cx="8520600" cy="3734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1" lang="en" sz="1100"/>
              <a:t>AHT Agent Learning</a:t>
            </a:r>
            <a:endParaRPr b="1" sz="1100"/>
          </a:p>
          <a:p>
            <a:pPr indent="-293211" lvl="0" marL="457200" rtl="0" algn="l">
              <a:spcBef>
                <a:spcPts val="0"/>
              </a:spcBef>
              <a:spcAft>
                <a:spcPts val="0"/>
              </a:spcAft>
              <a:buSzPct val="100000"/>
              <a:buChar char="-"/>
            </a:pPr>
            <a:r>
              <a:rPr b="1" lang="en" sz="1100"/>
              <a:t>Agent Modeling</a:t>
            </a:r>
            <a:r>
              <a:rPr lang="en" sz="1100"/>
              <a:t>: LIAM (Papoudakis et al. 2021), ODITS (Gu et al. 2022), MeLIBA (Zintgraf et al. 2021)</a:t>
            </a:r>
            <a:endParaRPr sz="1100"/>
          </a:p>
          <a:p>
            <a:pPr indent="-293211" lvl="0" marL="457200" rtl="0" algn="l">
              <a:spcBef>
                <a:spcPts val="0"/>
              </a:spcBef>
              <a:spcAft>
                <a:spcPts val="0"/>
              </a:spcAft>
              <a:buSzPct val="100000"/>
              <a:buChar char="-"/>
            </a:pPr>
            <a:r>
              <a:rPr b="1" lang="en" sz="1100"/>
              <a:t>Type-Based: </a:t>
            </a:r>
            <a:r>
              <a:rPr lang="en" sz="1100"/>
              <a:t>PLASTIC (Barret et al. 2017)</a:t>
            </a:r>
            <a:endParaRPr sz="1100"/>
          </a:p>
          <a:p>
            <a:pPr indent="-293211" lvl="0" marL="457200" rtl="0" algn="l">
              <a:spcBef>
                <a:spcPts val="0"/>
              </a:spcBef>
              <a:spcAft>
                <a:spcPts val="0"/>
              </a:spcAft>
              <a:buSzPct val="100000"/>
              <a:buChar char="-"/>
            </a:pPr>
            <a:r>
              <a:rPr b="1" lang="en" sz="1100"/>
              <a:t>Curation:</a:t>
            </a:r>
            <a:endParaRPr b="1" sz="1100"/>
          </a:p>
          <a:p>
            <a:pPr indent="-293211" lvl="1" marL="914400" rtl="0" algn="l">
              <a:spcBef>
                <a:spcPts val="360"/>
              </a:spcBef>
              <a:spcAft>
                <a:spcPts val="0"/>
              </a:spcAft>
              <a:buSzPct val="100000"/>
              <a:buChar char="-"/>
            </a:pPr>
            <a:r>
              <a:rPr b="1" lang="en" sz="1100"/>
              <a:t>Regret-Based</a:t>
            </a:r>
            <a:r>
              <a:rPr lang="en" sz="1100"/>
              <a:t>: GOAT (Chaudhary et al. 2025), RACCOON (Erlebach et al. 2024), </a:t>
            </a:r>
            <a:endParaRPr sz="1100"/>
          </a:p>
          <a:p>
            <a:pPr indent="-293211" lvl="1" marL="914400" rtl="0" algn="l">
              <a:spcBef>
                <a:spcPts val="360"/>
              </a:spcBef>
              <a:spcAft>
                <a:spcPts val="0"/>
              </a:spcAft>
              <a:buSzPct val="100000"/>
              <a:buChar char="-"/>
            </a:pPr>
            <a:r>
              <a:rPr b="1" lang="en" sz="1100"/>
              <a:t>Adversarial</a:t>
            </a:r>
            <a:r>
              <a:rPr lang="en" sz="1100"/>
              <a:t>: MEP (Zhao et al. 2023), Minimax Bayes (Villin et al. 2025)</a:t>
            </a:r>
            <a:endParaRPr sz="1100"/>
          </a:p>
          <a:p>
            <a:pPr indent="-293211" lvl="0" marL="457200" rtl="0" algn="l">
              <a:spcBef>
                <a:spcPts val="360"/>
              </a:spcBef>
              <a:spcAft>
                <a:spcPts val="0"/>
              </a:spcAft>
              <a:buSzPct val="100000"/>
              <a:buChar char="-"/>
            </a:pPr>
            <a:r>
              <a:rPr b="1" lang="en" sz="1100"/>
              <a:t>Lifelong learning</a:t>
            </a:r>
            <a:r>
              <a:rPr lang="en" sz="1100"/>
              <a:t>: Nekoei et al. 2021, MACOP (Yuan et al 2023)</a:t>
            </a:r>
            <a:endParaRPr sz="1100"/>
          </a:p>
          <a:p>
            <a:pPr indent="0" lvl="0" marL="0" rtl="0" algn="l">
              <a:spcBef>
                <a:spcPts val="360"/>
              </a:spcBef>
              <a:spcAft>
                <a:spcPts val="0"/>
              </a:spcAft>
              <a:buNone/>
            </a:pPr>
            <a:r>
              <a:rPr b="1" lang="en" sz="1100"/>
              <a:t>AHT Teammate Generation</a:t>
            </a:r>
            <a:endParaRPr b="1" sz="1100"/>
          </a:p>
          <a:p>
            <a:pPr indent="-293211" lvl="0" marL="457200" rtl="0" algn="l">
              <a:spcBef>
                <a:spcPts val="360"/>
              </a:spcBef>
              <a:spcAft>
                <a:spcPts val="0"/>
              </a:spcAft>
              <a:buSzPct val="100000"/>
              <a:buChar char="-"/>
            </a:pPr>
            <a:r>
              <a:rPr b="1" lang="en" sz="1100"/>
              <a:t>Adversarial diversity</a:t>
            </a:r>
            <a:r>
              <a:rPr lang="en" sz="1100"/>
              <a:t>: SpecTRL (Charakorn et al. 25), CoMeDi (Sarkar et al. 23), ADVERSITY (Cui et al.23 ), RPG (Lauffer et al. 25)</a:t>
            </a:r>
            <a:endParaRPr sz="1100"/>
          </a:p>
          <a:p>
            <a:pPr indent="-293211" lvl="0" marL="457200" rtl="0" algn="l">
              <a:spcBef>
                <a:spcPts val="360"/>
              </a:spcBef>
              <a:spcAft>
                <a:spcPts val="0"/>
              </a:spcAft>
              <a:buSzPct val="100000"/>
              <a:buChar char="-"/>
            </a:pPr>
            <a:r>
              <a:rPr b="1" lang="en" sz="1100"/>
              <a:t>Trajectory Diversity Methods: </a:t>
            </a:r>
            <a:r>
              <a:rPr lang="en" sz="1100"/>
              <a:t>TrajeDi (Lupu et al. 21), MAZE (Xue et al. 23)</a:t>
            </a:r>
            <a:endParaRPr sz="1100"/>
          </a:p>
          <a:p>
            <a:pPr indent="-293211" lvl="0" marL="457200" rtl="0" algn="l">
              <a:spcBef>
                <a:spcPts val="1200"/>
              </a:spcBef>
              <a:spcAft>
                <a:spcPts val="0"/>
              </a:spcAft>
              <a:buSzPct val="100000"/>
              <a:buChar char="-"/>
            </a:pPr>
            <a:r>
              <a:rPr b="1" lang="en" sz="1100"/>
              <a:t>Entropy-based Diversity: </a:t>
            </a:r>
            <a:r>
              <a:rPr lang="en" sz="1100"/>
              <a:t>MEP (Zhao et al. 23)</a:t>
            </a:r>
            <a:endParaRPr sz="1100"/>
          </a:p>
          <a:p>
            <a:pPr indent="0" lvl="0" marL="0" rtl="0" algn="l">
              <a:spcBef>
                <a:spcPts val="1200"/>
              </a:spcBef>
              <a:spcAft>
                <a:spcPts val="0"/>
              </a:spcAft>
              <a:buNone/>
            </a:pPr>
            <a:r>
              <a:rPr b="1" lang="en" sz="1100"/>
              <a:t>Open-ended methods</a:t>
            </a:r>
            <a:r>
              <a:rPr lang="en" sz="1100"/>
              <a:t>: </a:t>
            </a:r>
            <a:endParaRPr sz="1100"/>
          </a:p>
          <a:p>
            <a:pPr indent="-293211" lvl="0" marL="457200" rtl="0" algn="l">
              <a:spcBef>
                <a:spcPts val="1200"/>
              </a:spcBef>
              <a:spcAft>
                <a:spcPts val="0"/>
              </a:spcAft>
              <a:buSzPct val="100000"/>
              <a:buChar char="-"/>
            </a:pPr>
            <a:r>
              <a:rPr b="1" lang="en" sz="1100"/>
              <a:t>AHT</a:t>
            </a:r>
            <a:r>
              <a:rPr lang="en" sz="1100"/>
              <a:t>: MACOP (Yuan et al. 23), COLE (Li et al. 23)</a:t>
            </a:r>
            <a:endParaRPr sz="1100"/>
          </a:p>
          <a:p>
            <a:pPr indent="-293211" lvl="0" marL="457200" rtl="0" algn="l">
              <a:spcBef>
                <a:spcPts val="0"/>
              </a:spcBef>
              <a:spcAft>
                <a:spcPts val="0"/>
              </a:spcAft>
              <a:buSzPct val="100000"/>
              <a:buChar char="-"/>
            </a:pPr>
            <a:r>
              <a:rPr b="1" lang="en" sz="1100"/>
              <a:t>Partners and Environments: </a:t>
            </a:r>
            <a:r>
              <a:rPr lang="en" sz="1100"/>
              <a:t>MAESTRO (Samvelyan et al. 22), UPD (Ruhdorfer et al. 2026)</a:t>
            </a:r>
            <a:endParaRPr sz="1100"/>
          </a:p>
          <a:p>
            <a:pPr indent="0" lvl="0" marL="0" rtl="0" algn="l">
              <a:spcBef>
                <a:spcPts val="1200"/>
              </a:spcBef>
              <a:spcAft>
                <a:spcPts val="0"/>
              </a:spcAft>
              <a:buNone/>
            </a:pPr>
            <a:r>
              <a:rPr b="1" lang="en" sz="1100"/>
              <a:t>Related Paradigms</a:t>
            </a:r>
            <a:endParaRPr b="1" sz="1100"/>
          </a:p>
          <a:p>
            <a:pPr indent="-293211" lvl="0" marL="457200" rtl="0" algn="l">
              <a:spcBef>
                <a:spcPts val="0"/>
              </a:spcBef>
              <a:spcAft>
                <a:spcPts val="0"/>
              </a:spcAft>
              <a:buSzPct val="100000"/>
              <a:buChar char="-"/>
            </a:pPr>
            <a:r>
              <a:rPr b="1" lang="en" sz="1100"/>
              <a:t>ZSC: </a:t>
            </a:r>
            <a:r>
              <a:rPr lang="en" sz="1100"/>
              <a:t>Other Play (Hu et al. 2020)</a:t>
            </a:r>
            <a:endParaRPr sz="1100"/>
          </a:p>
          <a:p>
            <a:pPr indent="-293211" lvl="0" marL="457200" rtl="0" algn="l">
              <a:spcBef>
                <a:spcPts val="0"/>
              </a:spcBef>
              <a:spcAft>
                <a:spcPts val="0"/>
              </a:spcAft>
              <a:buSzPct val="100000"/>
              <a:buChar char="-"/>
            </a:pPr>
            <a:r>
              <a:rPr b="1" lang="en" sz="1100"/>
              <a:t>Cooperative Coevolution: </a:t>
            </a:r>
            <a:r>
              <a:rPr lang="en" sz="1100"/>
              <a:t>generalist agents (Bryant &amp; Miikkulainen 2018), MAZE (Xue et al. 2023) </a:t>
            </a:r>
            <a:endParaRPr sz="1100"/>
          </a:p>
        </p:txBody>
      </p:sp>
      <p:sp>
        <p:nvSpPr>
          <p:cNvPr id="1884" name="Google Shape;1884;p10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8" name="Shape 1888"/>
        <p:cNvGrpSpPr/>
        <p:nvPr/>
      </p:nvGrpSpPr>
      <p:grpSpPr>
        <a:xfrm>
          <a:off x="0" y="0"/>
          <a:ext cx="0" cy="0"/>
          <a:chOff x="0" y="0"/>
          <a:chExt cx="0" cy="0"/>
        </a:xfrm>
      </p:grpSpPr>
      <p:sp>
        <p:nvSpPr>
          <p:cNvPr id="1889" name="Google Shape;1889;p107"/>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300"/>
              <a:t>ROTATE: Alternative Definitions of Sabotage</a:t>
            </a:r>
            <a:endParaRPr sz="2300"/>
          </a:p>
        </p:txBody>
      </p:sp>
      <p:sp>
        <p:nvSpPr>
          <p:cNvPr id="1890" name="Google Shape;1890;p10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1891" name="Google Shape;1891;p107"/>
          <p:cNvGraphicFramePr/>
          <p:nvPr/>
        </p:nvGraphicFramePr>
        <p:xfrm>
          <a:off x="252225" y="762014"/>
          <a:ext cx="3000000" cy="3000000"/>
        </p:xfrm>
        <a:graphic>
          <a:graphicData uri="http://schemas.openxmlformats.org/drawingml/2006/table">
            <a:tbl>
              <a:tblPr>
                <a:noFill/>
                <a:tableStyleId>{2BEB2477-DB73-4495-98C1-5565B4ECCE86}</a:tableStyleId>
              </a:tblPr>
              <a:tblGrid>
                <a:gridCol w="1036950"/>
                <a:gridCol w="4119200"/>
                <a:gridCol w="1495675"/>
                <a:gridCol w="1943850"/>
              </a:tblGrid>
              <a:tr h="278125">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Name</a:t>
                      </a:r>
                      <a:endParaRPr b="1"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Definition</a:t>
                      </a:r>
                      <a:endParaRPr b="1"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Solution</a:t>
                      </a:r>
                      <a:endParaRPr b="1"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Problem</a:t>
                      </a:r>
                      <a:endParaRPr sz="1100">
                        <a:latin typeface="Helvetica Neue"/>
                        <a:ea typeface="Helvetica Neue"/>
                        <a:cs typeface="Helvetica Neue"/>
                        <a:sym typeface="Helvetica Neue"/>
                      </a:endParaRPr>
                    </a:p>
                  </a:txBody>
                  <a:tcPr marT="91425" marB="91425" marR="91425" marL="91425"/>
                </a:tc>
              </a:tr>
              <a:tr h="1103125">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ADVERSITY</a:t>
                      </a:r>
                      <a:r>
                        <a:rPr lang="en" sz="1100">
                          <a:latin typeface="Helvetica Neue"/>
                          <a:ea typeface="Helvetica Neue"/>
                          <a:cs typeface="Helvetica Neue"/>
                          <a:sym typeface="Helvetica Neue"/>
                        </a:rPr>
                        <a:t> (Cui et al. 23)</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“...policies that simply identify whether they are playing in self-play (SP, with themselves) or in cross play (XP), with another agent. In the latter case, they purposely “sabotage” the game </a:t>
                      </a:r>
                      <a:r>
                        <a:rPr b="1" lang="en" sz="1100">
                          <a:latin typeface="Helvetica Neue"/>
                          <a:ea typeface="Helvetica Neue"/>
                          <a:cs typeface="Helvetica Neue"/>
                          <a:sym typeface="Helvetica Neue"/>
                        </a:rPr>
                        <a:t>by selecting actions that minimize return, </a:t>
                      </a:r>
                      <a:r>
                        <a:rPr lang="en" sz="1100">
                          <a:latin typeface="Helvetica Neue"/>
                          <a:ea typeface="Helvetica Neue"/>
                          <a:cs typeface="Helvetica Neue"/>
                          <a:sym typeface="Helvetica Neue"/>
                        </a:rPr>
                        <a:t>such as playing unplayable cards in the card game Hanabi.”</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100">
                          <a:solidFill>
                            <a:schemeClr val="dk1"/>
                          </a:solidFill>
                          <a:latin typeface="Helvetica Neue"/>
                          <a:ea typeface="Helvetica Neue"/>
                          <a:cs typeface="Helvetica Neue"/>
                          <a:sym typeface="Helvetica Neue"/>
                        </a:rPr>
                        <a:t>Prevent identification of SP/XP by randomizing ego/BR at each step</a:t>
                      </a:r>
                      <a:endParaRPr sz="11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solidFill>
                            <a:schemeClr val="dk1"/>
                          </a:solidFill>
                          <a:latin typeface="Helvetica Neue"/>
                          <a:ea typeface="Helvetica Neue"/>
                          <a:cs typeface="Helvetica Neue"/>
                          <a:sym typeface="Helvetica Neue"/>
                        </a:rPr>
                        <a:t>Does not require teammate to be competent</a:t>
                      </a:r>
                      <a:endParaRPr sz="11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1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 sz="1100">
                          <a:solidFill>
                            <a:schemeClr val="dk1"/>
                          </a:solidFill>
                          <a:latin typeface="Helvetica Neue"/>
                          <a:ea typeface="Helvetica Neue"/>
                          <a:cs typeface="Helvetica Neue"/>
                          <a:sym typeface="Helvetica Neue"/>
                        </a:rPr>
                        <a:t>Ego//BR mixture policy has limited ability to learn differentiated behaviors</a:t>
                      </a:r>
                      <a:endParaRPr sz="1100">
                        <a:latin typeface="Helvetica Neue"/>
                        <a:ea typeface="Helvetica Neue"/>
                        <a:cs typeface="Helvetica Neue"/>
                        <a:sym typeface="Helvetica Neue"/>
                      </a:endParaRPr>
                    </a:p>
                  </a:txBody>
                  <a:tcPr marT="91425" marB="91425" marR="91425" marL="91425"/>
                </a:tc>
              </a:tr>
              <a:tr h="936625">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CoMeDi</a:t>
                      </a:r>
                      <a:r>
                        <a:rPr lang="en" sz="1100">
                          <a:latin typeface="Helvetica Neue"/>
                          <a:ea typeface="Helvetica Neue"/>
                          <a:cs typeface="Helvetica Neue"/>
                          <a:sym typeface="Helvetica Neue"/>
                        </a:rPr>
                        <a:t> (Sarkar et al. 23)</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a:t>
                      </a:r>
                      <a:r>
                        <a:rPr lang="en" sz="1100">
                          <a:solidFill>
                            <a:schemeClr val="dk1"/>
                          </a:solidFill>
                          <a:latin typeface="Helvetica Neue"/>
                          <a:ea typeface="Helvetica Neue"/>
                          <a:cs typeface="Helvetica Neue"/>
                          <a:sym typeface="Helvetica Neue"/>
                        </a:rPr>
                        <a:t>policies optimized with pure cross-play often take </a:t>
                      </a:r>
                      <a:r>
                        <a:rPr b="1" lang="en" sz="1100">
                          <a:solidFill>
                            <a:schemeClr val="dk1"/>
                          </a:solidFill>
                          <a:latin typeface="Helvetica Neue"/>
                          <a:ea typeface="Helvetica Neue"/>
                          <a:cs typeface="Helvetica Neue"/>
                          <a:sym typeface="Helvetica Neue"/>
                        </a:rPr>
                        <a:t>illogical actions that would actively harm the task reward</a:t>
                      </a:r>
                      <a:r>
                        <a:rPr lang="en" sz="1100">
                          <a:solidFill>
                            <a:schemeClr val="dk1"/>
                          </a:solidFill>
                          <a:latin typeface="Helvetica Neue"/>
                          <a:ea typeface="Helvetica Neue"/>
                          <a:cs typeface="Helvetica Neue"/>
                          <a:sym typeface="Helvetica Neue"/>
                        </a:rPr>
                        <a:t> when they are in a cross-play setting </a:t>
                      </a:r>
                      <a:r>
                        <a:rPr b="1" lang="en" sz="1100">
                          <a:solidFill>
                            <a:schemeClr val="dk1"/>
                          </a:solidFill>
                          <a:latin typeface="Helvetica Neue"/>
                          <a:ea typeface="Helvetica Neue"/>
                          <a:cs typeface="Helvetica Neue"/>
                          <a:sym typeface="Helvetica Neue"/>
                        </a:rPr>
                        <a:t>while still performing well in self-play.</a:t>
                      </a:r>
                      <a:r>
                        <a:rPr lang="en" sz="1100">
                          <a:solidFill>
                            <a:schemeClr val="dk1"/>
                          </a:solidFill>
                          <a:latin typeface="Helvetica Neue"/>
                          <a:ea typeface="Helvetica Neue"/>
                          <a:cs typeface="Helvetica Neue"/>
                          <a:sym typeface="Helvetica Neue"/>
                        </a:rPr>
                        <a:t> This sabotaging </a:t>
                      </a:r>
                      <a:r>
                        <a:rPr b="1" lang="en" sz="1100">
                          <a:solidFill>
                            <a:schemeClr val="dk1"/>
                          </a:solidFill>
                          <a:latin typeface="Helvetica Neue"/>
                          <a:ea typeface="Helvetica Neue"/>
                          <a:cs typeface="Helvetica Neue"/>
                          <a:sym typeface="Helvetica Neue"/>
                        </a:rPr>
                        <a:t>behavior</a:t>
                      </a:r>
                      <a:r>
                        <a:rPr lang="en" sz="1100">
                          <a:solidFill>
                            <a:schemeClr val="dk1"/>
                          </a:solidFill>
                          <a:latin typeface="Helvetica Neue"/>
                          <a:ea typeface="Helvetica Neue"/>
                          <a:cs typeface="Helvetica Neue"/>
                          <a:sym typeface="Helvetica Neue"/>
                        </a:rPr>
                        <a:t> is also observed in concurrent work in Hanabi”</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“Mixed play” - same as above</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sz="1100">
                          <a:solidFill>
                            <a:schemeClr val="dk1"/>
                          </a:solidFill>
                          <a:latin typeface="Helvetica Neue"/>
                          <a:ea typeface="Helvetica Neue"/>
                          <a:cs typeface="Helvetica Neue"/>
                          <a:sym typeface="Helvetica Neue"/>
                        </a:rPr>
                        <a:t>Does not require teammate to be competent</a:t>
                      </a:r>
                      <a:endParaRPr sz="11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100">
                        <a:latin typeface="Helvetica Neue"/>
                        <a:ea typeface="Helvetica Neue"/>
                        <a:cs typeface="Helvetica Neue"/>
                        <a:sym typeface="Helvetica Neue"/>
                      </a:endParaRPr>
                    </a:p>
                  </a:txBody>
                  <a:tcPr marT="91425" marB="91425" marR="91425" marL="91425"/>
                </a:tc>
              </a:tr>
              <a:tr h="833325">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SpecTRL</a:t>
                      </a:r>
                      <a:r>
                        <a:rPr lang="en" sz="1100">
                          <a:latin typeface="Helvetica Neue"/>
                          <a:ea typeface="Helvetica Neue"/>
                          <a:cs typeface="Helvetica Neue"/>
                          <a:sym typeface="Helvetica Neue"/>
                        </a:rPr>
                        <a:t> (Charakorn et al. 25)</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 generated partners are incentivized to learn to identify the current partner and use the partner’s identity to decide to cooperate (maximize return) or </a:t>
                      </a:r>
                      <a:r>
                        <a:rPr b="1" lang="en" sz="1100">
                          <a:latin typeface="Helvetica Neue"/>
                          <a:ea typeface="Helvetica Neue"/>
                          <a:cs typeface="Helvetica Neue"/>
                          <a:sym typeface="Helvetica Neue"/>
                        </a:rPr>
                        <a:t>sabotage (minimize return)</a:t>
                      </a:r>
                      <a:r>
                        <a:rPr lang="en" sz="1100">
                          <a:latin typeface="Helvetica Neue"/>
                          <a:ea typeface="Helvetica Neue"/>
                          <a:cs typeface="Helvetica Neue"/>
                          <a:sym typeface="Helvetica Neue"/>
                        </a:rPr>
                        <a:t>.”</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Distilling return-maximizing teammates from XP-min teammates</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Unclear if distilling from sabotaging teammates -&gt; convention discovery</a:t>
                      </a:r>
                      <a:endParaRPr sz="1100">
                        <a:latin typeface="Helvetica Neue"/>
                        <a:ea typeface="Helvetica Neue"/>
                        <a:cs typeface="Helvetica Neue"/>
                        <a:sym typeface="Helvetica Neue"/>
                      </a:endParaRPr>
                    </a:p>
                  </a:txBody>
                  <a:tcPr marT="91425" marB="91425" marR="91425" marL="91425"/>
                </a:tc>
              </a:tr>
              <a:tr h="703950">
                <a:tc>
                  <a:txBody>
                    <a:bodyPr/>
                    <a:lstStyle/>
                    <a:p>
                      <a:pPr indent="0" lvl="0" marL="0" rtl="0" algn="l">
                        <a:spcBef>
                          <a:spcPts val="0"/>
                        </a:spcBef>
                        <a:spcAft>
                          <a:spcPts val="0"/>
                        </a:spcAft>
                        <a:buNone/>
                      </a:pPr>
                      <a:r>
                        <a:rPr b="1" lang="en" sz="1100">
                          <a:latin typeface="Helvetica Neue"/>
                          <a:ea typeface="Helvetica Neue"/>
                          <a:cs typeface="Helvetica Neue"/>
                          <a:sym typeface="Helvetica Neue"/>
                        </a:rPr>
                        <a:t>RPG</a:t>
                      </a:r>
                      <a:r>
                        <a:rPr lang="en" sz="1100">
                          <a:latin typeface="Helvetica Neue"/>
                          <a:ea typeface="Helvetica Neue"/>
                          <a:cs typeface="Helvetica Neue"/>
                          <a:sym typeface="Helvetica Neue"/>
                        </a:rPr>
                        <a:t> (Lauffer et al. 25)</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“When the optimization problem results in policies with </a:t>
                      </a:r>
                      <a:r>
                        <a:rPr b="1" lang="en" sz="1100">
                          <a:latin typeface="Helvetica Neue"/>
                          <a:ea typeface="Helvetica Neue"/>
                          <a:cs typeface="Helvetica Neue"/>
                          <a:sym typeface="Helvetica Neue"/>
                        </a:rPr>
                        <a:t>irrational behavior</a:t>
                      </a:r>
                      <a:r>
                        <a:rPr lang="en" sz="1100">
                          <a:latin typeface="Helvetica Neue"/>
                          <a:ea typeface="Helvetica Neue"/>
                          <a:cs typeface="Helvetica Neue"/>
                          <a:sym typeface="Helvetica Neue"/>
                        </a:rPr>
                        <a:t>, behavior that causes an agent to act against its own incentive in the underlying game, we call this self-sabotage.”</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Require teammates to be a BR to at least 1 policy</a:t>
                      </a:r>
                      <a:endParaRPr sz="1100">
                        <a:latin typeface="Helvetica Neue"/>
                        <a:ea typeface="Helvetica Neue"/>
                        <a:cs typeface="Helvetica Neue"/>
                        <a:sym typeface="Helvetica Neue"/>
                      </a:endParaRPr>
                    </a:p>
                  </a:txBody>
                  <a:tcPr marT="91425" marB="91425" marR="91425" marL="91425"/>
                </a:tc>
                <a:tc>
                  <a:txBody>
                    <a:bodyPr/>
                    <a:lstStyle/>
                    <a:p>
                      <a:pPr indent="0" lvl="0" marL="0" rtl="0" algn="l">
                        <a:spcBef>
                          <a:spcPts val="0"/>
                        </a:spcBef>
                        <a:spcAft>
                          <a:spcPts val="0"/>
                        </a:spcAft>
                        <a:buNone/>
                      </a:pPr>
                      <a:r>
                        <a:rPr lang="en" sz="1100">
                          <a:latin typeface="Helvetica Neue"/>
                          <a:ea typeface="Helvetica Neue"/>
                          <a:cs typeface="Helvetica Neue"/>
                          <a:sym typeface="Helvetica Neue"/>
                        </a:rPr>
                        <a:t>Does not require teammate to be competent</a:t>
                      </a:r>
                      <a:endParaRPr sz="1100">
                        <a:latin typeface="Helvetica Neue"/>
                        <a:ea typeface="Helvetica Neue"/>
                        <a:cs typeface="Helvetica Neue"/>
                        <a:sym typeface="Helvetica Neue"/>
                      </a:endParaRPr>
                    </a:p>
                  </a:txBody>
                  <a:tcPr marT="91425" marB="91425" marR="91425" marL="91425"/>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5" name="Shape 1895"/>
        <p:cNvGrpSpPr/>
        <p:nvPr/>
      </p:nvGrpSpPr>
      <p:grpSpPr>
        <a:xfrm>
          <a:off x="0" y="0"/>
          <a:ext cx="0" cy="0"/>
          <a:chOff x="0" y="0"/>
          <a:chExt cx="0" cy="0"/>
        </a:xfrm>
      </p:grpSpPr>
      <p:pic>
        <p:nvPicPr>
          <p:cNvPr id="1896" name="Google Shape;1896;p108"/>
          <p:cNvPicPr preferRelativeResize="0"/>
          <p:nvPr/>
        </p:nvPicPr>
        <p:blipFill rotWithShape="1">
          <a:blip r:embed="rId3">
            <a:alphaModFix/>
          </a:blip>
          <a:srcRect b="0" l="0" r="0" t="0"/>
          <a:stretch/>
        </p:blipFill>
        <p:spPr>
          <a:xfrm>
            <a:off x="68072" y="2563232"/>
            <a:ext cx="8846556" cy="2353943"/>
          </a:xfrm>
          <a:prstGeom prst="rect">
            <a:avLst/>
          </a:prstGeom>
          <a:noFill/>
          <a:ln>
            <a:noFill/>
          </a:ln>
        </p:spPr>
      </p:pic>
      <p:sp>
        <p:nvSpPr>
          <p:cNvPr id="1897" name="Google Shape;1897;p10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3. Ablations </a:t>
            </a:r>
            <a:endParaRPr/>
          </a:p>
        </p:txBody>
      </p:sp>
      <p:sp>
        <p:nvSpPr>
          <p:cNvPr id="1898" name="Google Shape;1898;p10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899" name="Google Shape;1899;p108"/>
          <p:cNvSpPr txBox="1"/>
          <p:nvPr/>
        </p:nvSpPr>
        <p:spPr>
          <a:xfrm>
            <a:off x="727400" y="1642925"/>
            <a:ext cx="61560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rgbClr val="3F3F3F"/>
                </a:solidFill>
                <a:latin typeface="Times New Roman"/>
                <a:ea typeface="Times New Roman"/>
                <a:cs typeface="Times New Roman"/>
                <a:sym typeface="Times New Roman"/>
              </a:rPr>
              <a:t>(1) State augmentation  (2) Goal Relabelling   (3) PBRS </a:t>
            </a:r>
            <a:endParaRPr sz="2000">
              <a:solidFill>
                <a:srgbClr val="3F3F3F"/>
              </a:solidFill>
              <a:latin typeface="Times New Roman"/>
              <a:ea typeface="Times New Roman"/>
              <a:cs typeface="Times New Roman"/>
              <a:sym typeface="Times New Roman"/>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3" name="Shape 1903"/>
        <p:cNvGrpSpPr/>
        <p:nvPr/>
      </p:nvGrpSpPr>
      <p:grpSpPr>
        <a:xfrm>
          <a:off x="0" y="0"/>
          <a:ext cx="0" cy="0"/>
          <a:chOff x="0" y="0"/>
          <a:chExt cx="0" cy="0"/>
        </a:xfrm>
      </p:grpSpPr>
      <p:sp>
        <p:nvSpPr>
          <p:cNvPr id="1904" name="Google Shape;1904;p10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Sensitivity of Manhattan to Reward Coefficient</a:t>
            </a:r>
            <a:endParaRPr/>
          </a:p>
        </p:txBody>
      </p:sp>
      <p:pic>
        <p:nvPicPr>
          <p:cNvPr id="1905" name="Google Shape;1905;p109"/>
          <p:cNvPicPr preferRelativeResize="0"/>
          <p:nvPr/>
        </p:nvPicPr>
        <p:blipFill>
          <a:blip r:embed="rId3">
            <a:alphaModFix/>
          </a:blip>
          <a:stretch>
            <a:fillRect/>
          </a:stretch>
        </p:blipFill>
        <p:spPr>
          <a:xfrm>
            <a:off x="1219200" y="1406278"/>
            <a:ext cx="6631929" cy="3508621"/>
          </a:xfrm>
          <a:prstGeom prst="rect">
            <a:avLst/>
          </a:prstGeom>
          <a:noFill/>
          <a:ln>
            <a:noFill/>
          </a:ln>
        </p:spPr>
      </p:pic>
      <p:sp>
        <p:nvSpPr>
          <p:cNvPr id="1906" name="Google Shape;1906;p10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0" name="Shape 1910"/>
        <p:cNvGrpSpPr/>
        <p:nvPr/>
      </p:nvGrpSpPr>
      <p:grpSpPr>
        <a:xfrm>
          <a:off x="0" y="0"/>
          <a:ext cx="0" cy="0"/>
          <a:chOff x="0" y="0"/>
          <a:chExt cx="0" cy="0"/>
        </a:xfrm>
      </p:grpSpPr>
      <p:sp>
        <p:nvSpPr>
          <p:cNvPr id="1911" name="Google Shape;1911;p11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2. Learning with suboptimal demonstrations</a:t>
            </a:r>
            <a:endParaRPr/>
          </a:p>
        </p:txBody>
      </p:sp>
      <p:sp>
        <p:nvSpPr>
          <p:cNvPr id="1912" name="Google Shape;1912;p110"/>
          <p:cNvSpPr txBox="1"/>
          <p:nvPr/>
        </p:nvSpPr>
        <p:spPr>
          <a:xfrm>
            <a:off x="568650" y="1307900"/>
            <a:ext cx="777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1913" name="Google Shape;1913;p110"/>
          <p:cNvSpPr txBox="1"/>
          <p:nvPr/>
        </p:nvSpPr>
        <p:spPr>
          <a:xfrm>
            <a:off x="457200" y="1330075"/>
            <a:ext cx="80436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latin typeface="Helvetica Neue"/>
                <a:ea typeface="Helvetica Neue"/>
                <a:cs typeface="Helvetica Neue"/>
                <a:sym typeface="Helvetica Neue"/>
              </a:rPr>
              <a:t>Suboptimality Type II : demonstration trajectory does not decrease distance to goal at some time step</a:t>
            </a:r>
            <a:endParaRPr sz="2000">
              <a:latin typeface="Helvetica Neue"/>
              <a:ea typeface="Helvetica Neue"/>
              <a:cs typeface="Helvetica Neue"/>
              <a:sym typeface="Helvetica Neue"/>
            </a:endParaRPr>
          </a:p>
          <a:p>
            <a:pPr indent="0" lvl="0" marL="457200" rtl="0" algn="l">
              <a:spcBef>
                <a:spcPts val="0"/>
              </a:spcBef>
              <a:spcAft>
                <a:spcPts val="0"/>
              </a:spcAft>
              <a:buNone/>
            </a:pPr>
            <a:r>
              <a:t/>
            </a:r>
            <a:endParaRPr sz="2000">
              <a:latin typeface="Times New Roman"/>
              <a:ea typeface="Times New Roman"/>
              <a:cs typeface="Times New Roman"/>
              <a:sym typeface="Times New Roman"/>
            </a:endParaRPr>
          </a:p>
        </p:txBody>
      </p:sp>
      <p:pic>
        <p:nvPicPr>
          <p:cNvPr id="1914" name="Google Shape;1914;p110"/>
          <p:cNvPicPr preferRelativeResize="0"/>
          <p:nvPr/>
        </p:nvPicPr>
        <p:blipFill rotWithShape="1">
          <a:blip r:embed="rId3">
            <a:alphaModFix/>
          </a:blip>
          <a:srcRect b="0" l="0" r="0" t="0"/>
          <a:stretch/>
        </p:blipFill>
        <p:spPr>
          <a:xfrm>
            <a:off x="2121228" y="2158875"/>
            <a:ext cx="5165498" cy="2868090"/>
          </a:xfrm>
          <a:prstGeom prst="rect">
            <a:avLst/>
          </a:prstGeom>
          <a:noFill/>
          <a:ln>
            <a:noFill/>
          </a:ln>
        </p:spPr>
      </p:pic>
      <p:sp>
        <p:nvSpPr>
          <p:cNvPr id="1915" name="Google Shape;1915;p11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9" name="Shape 1919"/>
        <p:cNvGrpSpPr/>
        <p:nvPr/>
      </p:nvGrpSpPr>
      <p:grpSpPr>
        <a:xfrm>
          <a:off x="0" y="0"/>
          <a:ext cx="0" cy="0"/>
          <a:chOff x="0" y="0"/>
          <a:chExt cx="0" cy="0"/>
        </a:xfrm>
      </p:grpSpPr>
      <p:pic>
        <p:nvPicPr>
          <p:cNvPr id="1920" name="Google Shape;1920;p111"/>
          <p:cNvPicPr preferRelativeResize="0"/>
          <p:nvPr/>
        </p:nvPicPr>
        <p:blipFill rotWithShape="1">
          <a:blip r:embed="rId3">
            <a:alphaModFix/>
          </a:blip>
          <a:srcRect b="0" l="0" r="0" t="0"/>
          <a:stretch/>
        </p:blipFill>
        <p:spPr>
          <a:xfrm>
            <a:off x="2158775" y="2205825"/>
            <a:ext cx="5163402" cy="2800326"/>
          </a:xfrm>
          <a:prstGeom prst="rect">
            <a:avLst/>
          </a:prstGeom>
          <a:noFill/>
          <a:ln>
            <a:noFill/>
          </a:ln>
        </p:spPr>
      </p:pic>
      <p:sp>
        <p:nvSpPr>
          <p:cNvPr id="1921" name="Google Shape;1921;p11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2. Learning with suboptimal demonstrations</a:t>
            </a:r>
            <a:endParaRPr/>
          </a:p>
        </p:txBody>
      </p:sp>
      <p:sp>
        <p:nvSpPr>
          <p:cNvPr id="1922" name="Google Shape;1922;p111"/>
          <p:cNvSpPr txBox="1"/>
          <p:nvPr/>
        </p:nvSpPr>
        <p:spPr>
          <a:xfrm>
            <a:off x="568650" y="1307900"/>
            <a:ext cx="7779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Times New Roman"/>
              <a:ea typeface="Times New Roman"/>
              <a:cs typeface="Times New Roman"/>
              <a:sym typeface="Times New Roman"/>
            </a:endParaRPr>
          </a:p>
        </p:txBody>
      </p:sp>
      <p:sp>
        <p:nvSpPr>
          <p:cNvPr id="1923" name="Google Shape;1923;p111"/>
          <p:cNvSpPr txBox="1"/>
          <p:nvPr/>
        </p:nvSpPr>
        <p:spPr>
          <a:xfrm>
            <a:off x="457200" y="1330075"/>
            <a:ext cx="8043600" cy="141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a:solidFill>
                  <a:schemeClr val="dk1"/>
                </a:solidFill>
                <a:latin typeface="Helvetica Neue"/>
                <a:ea typeface="Helvetica Neue"/>
                <a:cs typeface="Helvetica Neue"/>
                <a:sym typeface="Helvetica Neue"/>
              </a:rPr>
              <a:t>Suboptimality Type III: demonstration trajectory is missing information</a:t>
            </a:r>
            <a:endParaRPr sz="20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2000">
              <a:latin typeface="Times New Roman"/>
              <a:ea typeface="Times New Roman"/>
              <a:cs typeface="Times New Roman"/>
              <a:sym typeface="Times New Roman"/>
            </a:endParaRPr>
          </a:p>
          <a:p>
            <a:pPr indent="0" lvl="0" marL="457200" rtl="0" algn="l">
              <a:spcBef>
                <a:spcPts val="0"/>
              </a:spcBef>
              <a:spcAft>
                <a:spcPts val="0"/>
              </a:spcAft>
              <a:buNone/>
            </a:pPr>
            <a:r>
              <a:t/>
            </a:r>
            <a:endParaRPr sz="2000">
              <a:latin typeface="Times New Roman"/>
              <a:ea typeface="Times New Roman"/>
              <a:cs typeface="Times New Roman"/>
              <a:sym typeface="Times New Roman"/>
            </a:endParaRPr>
          </a:p>
        </p:txBody>
      </p:sp>
      <p:sp>
        <p:nvSpPr>
          <p:cNvPr id="1924" name="Google Shape;1924;p11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8" name="Shape 1928"/>
        <p:cNvGrpSpPr/>
        <p:nvPr/>
      </p:nvGrpSpPr>
      <p:grpSpPr>
        <a:xfrm>
          <a:off x="0" y="0"/>
          <a:ext cx="0" cy="0"/>
          <a:chOff x="0" y="0"/>
          <a:chExt cx="0" cy="0"/>
        </a:xfrm>
      </p:grpSpPr>
      <p:sp>
        <p:nvSpPr>
          <p:cNvPr id="1929" name="Google Shape;1929;p112"/>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3000"/>
              <a:t>D-Shape Related Work</a:t>
            </a:r>
            <a:endParaRPr sz="3000"/>
          </a:p>
        </p:txBody>
      </p:sp>
      <p:sp>
        <p:nvSpPr>
          <p:cNvPr id="1930" name="Google Shape;1930;p11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20000"/>
          </a:bodyPr>
          <a:lstStyle/>
          <a:p>
            <a:pPr indent="-330200" lvl="0" marL="457200" rtl="0" algn="l">
              <a:spcBef>
                <a:spcPts val="640"/>
              </a:spcBef>
              <a:spcAft>
                <a:spcPts val="0"/>
              </a:spcAft>
              <a:buSzPts val="1600"/>
              <a:buChar char="●"/>
            </a:pPr>
            <a:r>
              <a:rPr lang="en" sz="1600"/>
              <a:t>RL+IL</a:t>
            </a:r>
            <a:endParaRPr sz="1600"/>
          </a:p>
          <a:p>
            <a:pPr indent="-330200" lvl="1" marL="914400" rtl="0" algn="l">
              <a:spcBef>
                <a:spcPts val="0"/>
              </a:spcBef>
              <a:spcAft>
                <a:spcPts val="0"/>
              </a:spcAft>
              <a:buSzPts val="1600"/>
              <a:buChar char="○"/>
            </a:pPr>
            <a:r>
              <a:rPr lang="en" sz="1600"/>
              <a:t>Constructing rewards with demonstrations</a:t>
            </a:r>
            <a:endParaRPr sz="1600"/>
          </a:p>
          <a:p>
            <a:pPr indent="-330200" lvl="2" marL="1371600" rtl="0" algn="l">
              <a:spcBef>
                <a:spcPts val="0"/>
              </a:spcBef>
              <a:spcAft>
                <a:spcPts val="0"/>
              </a:spcAft>
              <a:buSzPts val="1600"/>
              <a:buChar char="■"/>
            </a:pPr>
            <a:r>
              <a:rPr lang="en" sz="1600"/>
              <a:t>Annealing hybrid rewards: Ding et al. 2019; </a:t>
            </a:r>
            <a:r>
              <a:rPr lang="en" sz="1600"/>
              <a:t>Zolna </a:t>
            </a:r>
            <a:r>
              <a:rPr lang="en" sz="1600"/>
              <a:t>et al. 2019.</a:t>
            </a:r>
            <a:endParaRPr sz="1600"/>
          </a:p>
          <a:p>
            <a:pPr indent="-330200" lvl="1" marL="914400" rtl="0" algn="l">
              <a:spcBef>
                <a:spcPts val="0"/>
              </a:spcBef>
              <a:spcAft>
                <a:spcPts val="0"/>
              </a:spcAft>
              <a:buSzPts val="1600"/>
              <a:buFont typeface="Times New Roman"/>
              <a:buChar char="○"/>
            </a:pPr>
            <a:r>
              <a:rPr lang="en" sz="1600"/>
              <a:t>Plan based reward shaping w/demos: Brys et al. 2015; Suay et al. 2016; Wu et al. 2021.</a:t>
            </a:r>
            <a:endParaRPr sz="1600"/>
          </a:p>
          <a:p>
            <a:pPr indent="-330200" lvl="1" marL="914400" rtl="0" algn="l">
              <a:spcBef>
                <a:spcPts val="0"/>
              </a:spcBef>
              <a:spcAft>
                <a:spcPts val="0"/>
              </a:spcAft>
              <a:buSzPts val="1600"/>
              <a:buChar char="○"/>
            </a:pPr>
            <a:r>
              <a:rPr lang="en" sz="1600"/>
              <a:t>Optimizing only the task reward: </a:t>
            </a:r>
            <a:endParaRPr sz="1600"/>
          </a:p>
          <a:p>
            <a:pPr indent="-330200" lvl="2" marL="1371600" rtl="0" algn="l">
              <a:spcBef>
                <a:spcPts val="0"/>
              </a:spcBef>
              <a:spcAft>
                <a:spcPts val="0"/>
              </a:spcAft>
              <a:buSzPts val="1600"/>
              <a:buChar char="■"/>
            </a:pPr>
            <a:r>
              <a:rPr lang="en" sz="1600"/>
              <a:t>State augmentation: Pavse et al. 2020; Paine et al. 2018.</a:t>
            </a:r>
            <a:endParaRPr sz="1600"/>
          </a:p>
          <a:p>
            <a:pPr indent="-330200" lvl="2" marL="1371600" rtl="0" algn="l">
              <a:spcBef>
                <a:spcPts val="0"/>
              </a:spcBef>
              <a:spcAft>
                <a:spcPts val="0"/>
              </a:spcAft>
              <a:buSzPts val="1600"/>
              <a:buChar char="■"/>
            </a:pPr>
            <a:r>
              <a:rPr lang="en" sz="1600"/>
              <a:t>Resetting: Salimans and Chen 2018; Ecoffet et al. 2021; Nair et al. 2018.</a:t>
            </a:r>
            <a:endParaRPr sz="1600"/>
          </a:p>
          <a:p>
            <a:pPr indent="-330200" lvl="2" marL="1371600" rtl="0" algn="l">
              <a:spcBef>
                <a:spcPts val="0"/>
              </a:spcBef>
              <a:spcAft>
                <a:spcPts val="0"/>
              </a:spcAft>
              <a:buSzPts val="1600"/>
              <a:buChar char="■"/>
            </a:pPr>
            <a:r>
              <a:rPr lang="en" sz="1600"/>
              <a:t>Initializing with demonstration information: Hester et al. 2018; Taylor et al. 2011.</a:t>
            </a:r>
            <a:endParaRPr sz="1600"/>
          </a:p>
          <a:p>
            <a:pPr indent="-330200" lvl="0" marL="457200" rtl="0" algn="l">
              <a:spcBef>
                <a:spcPts val="0"/>
              </a:spcBef>
              <a:spcAft>
                <a:spcPts val="0"/>
              </a:spcAft>
              <a:buSzPts val="1600"/>
              <a:buChar char="●"/>
            </a:pPr>
            <a:r>
              <a:rPr lang="en" sz="1600"/>
              <a:t>Accelerating goal-conditioned RL with demonstrations</a:t>
            </a:r>
            <a:endParaRPr sz="1600"/>
          </a:p>
          <a:p>
            <a:pPr indent="-330200" lvl="1" marL="914400" rtl="0" algn="l">
              <a:spcBef>
                <a:spcPts val="0"/>
              </a:spcBef>
              <a:spcAft>
                <a:spcPts val="0"/>
              </a:spcAft>
              <a:buSzPts val="1600"/>
              <a:buChar char="○"/>
            </a:pPr>
            <a:r>
              <a:rPr lang="en" sz="1600"/>
              <a:t>Nair et al. 2018; Paul et al. 2019.</a:t>
            </a:r>
            <a:endParaRPr sz="1600"/>
          </a:p>
          <a:p>
            <a:pPr indent="0" lvl="0" marL="0" rtl="0" algn="l">
              <a:spcBef>
                <a:spcPts val="1200"/>
              </a:spcBef>
              <a:spcAft>
                <a:spcPts val="1200"/>
              </a:spcAft>
              <a:buNone/>
            </a:pPr>
            <a:r>
              <a:t/>
            </a:r>
            <a:endParaRPr sz="1600"/>
          </a:p>
        </p:txBody>
      </p:sp>
      <p:sp>
        <p:nvSpPr>
          <p:cNvPr id="1931" name="Google Shape;1931;p1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5" name="Shape 1935"/>
        <p:cNvGrpSpPr/>
        <p:nvPr/>
      </p:nvGrpSpPr>
      <p:grpSpPr>
        <a:xfrm>
          <a:off x="0" y="0"/>
          <a:ext cx="0" cy="0"/>
          <a:chOff x="0" y="0"/>
          <a:chExt cx="0" cy="0"/>
        </a:xfrm>
      </p:grpSpPr>
      <p:sp>
        <p:nvSpPr>
          <p:cNvPr id="1936" name="Google Shape;1936;p113"/>
          <p:cNvSpPr txBox="1"/>
          <p:nvPr>
            <p:ph type="title"/>
          </p:nvPr>
        </p:nvSpPr>
        <p:spPr>
          <a:xfrm>
            <a:off x="464800" y="23221"/>
            <a:ext cx="19689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DM</a:t>
            </a:r>
            <a:r>
              <a:rPr baseline="30000" lang="en"/>
              <a:t>2</a:t>
            </a:r>
            <a:endParaRPr baseline="30000"/>
          </a:p>
        </p:txBody>
      </p:sp>
      <p:sp>
        <p:nvSpPr>
          <p:cNvPr id="1937" name="Google Shape;1937;p11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1" name="Shape 1941"/>
        <p:cNvGrpSpPr/>
        <p:nvPr/>
      </p:nvGrpSpPr>
      <p:grpSpPr>
        <a:xfrm>
          <a:off x="0" y="0"/>
          <a:ext cx="0" cy="0"/>
          <a:chOff x="0" y="0"/>
          <a:chExt cx="0" cy="0"/>
        </a:xfrm>
      </p:grpSpPr>
      <p:sp>
        <p:nvSpPr>
          <p:cNvPr id="1942" name="Google Shape;1942;p114"/>
          <p:cNvSpPr txBox="1"/>
          <p:nvPr>
            <p:ph type="title"/>
          </p:nvPr>
        </p:nvSpPr>
        <p:spPr>
          <a:xfrm>
            <a:off x="311700" y="154750"/>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Sample efficiency of DM</a:t>
            </a:r>
            <a:r>
              <a:rPr baseline="30000" lang="en"/>
              <a:t>2</a:t>
            </a:r>
            <a:r>
              <a:rPr lang="en"/>
              <a:t> vs baselines</a:t>
            </a:r>
            <a:endParaRPr/>
          </a:p>
        </p:txBody>
      </p:sp>
      <p:sp>
        <p:nvSpPr>
          <p:cNvPr id="1943" name="Google Shape;1943;p1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944" name="Google Shape;1944;p114" title="5v6_core_exp_orig.png"/>
          <p:cNvPicPr preferRelativeResize="0"/>
          <p:nvPr/>
        </p:nvPicPr>
        <p:blipFill>
          <a:blip r:embed="rId3">
            <a:alphaModFix/>
          </a:blip>
          <a:stretch>
            <a:fillRect/>
          </a:stretch>
        </p:blipFill>
        <p:spPr>
          <a:xfrm>
            <a:off x="916925" y="1200325"/>
            <a:ext cx="3395277" cy="3462912"/>
          </a:xfrm>
          <a:prstGeom prst="rect">
            <a:avLst/>
          </a:prstGeom>
          <a:noFill/>
          <a:ln>
            <a:noFill/>
          </a:ln>
        </p:spPr>
      </p:pic>
      <p:pic>
        <p:nvPicPr>
          <p:cNvPr id="1945" name="Google Shape;1945;p114" title="3sv4z_core_exp_orig.png"/>
          <p:cNvPicPr preferRelativeResize="0"/>
          <p:nvPr/>
        </p:nvPicPr>
        <p:blipFill>
          <a:blip r:embed="rId4">
            <a:alphaModFix/>
          </a:blip>
          <a:stretch>
            <a:fillRect/>
          </a:stretch>
        </p:blipFill>
        <p:spPr>
          <a:xfrm>
            <a:off x="4450322" y="1200325"/>
            <a:ext cx="3395277" cy="3462912"/>
          </a:xfrm>
          <a:prstGeom prst="rect">
            <a:avLst/>
          </a:prstGeom>
          <a:noFill/>
          <a:ln>
            <a:noFill/>
          </a:ln>
        </p:spPr>
      </p:pic>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9" name="Shape 1949"/>
        <p:cNvGrpSpPr/>
        <p:nvPr/>
      </p:nvGrpSpPr>
      <p:grpSpPr>
        <a:xfrm>
          <a:off x="0" y="0"/>
          <a:ext cx="0" cy="0"/>
          <a:chOff x="0" y="0"/>
          <a:chExt cx="0" cy="0"/>
        </a:xfrm>
      </p:grpSpPr>
      <p:sp>
        <p:nvSpPr>
          <p:cNvPr id="1950" name="Google Shape;1950;p115"/>
          <p:cNvSpPr txBox="1"/>
          <p:nvPr>
            <p:ph type="title"/>
          </p:nvPr>
        </p:nvSpPr>
        <p:spPr>
          <a:xfrm>
            <a:off x="428481" y="173869"/>
            <a:ext cx="8834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Ablation: coordination of expert demonstrations</a:t>
            </a:r>
            <a:endParaRPr sz="3000"/>
          </a:p>
        </p:txBody>
      </p:sp>
      <p:sp>
        <p:nvSpPr>
          <p:cNvPr id="1951" name="Google Shape;1951;p1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52" name="Google Shape;1952;p115"/>
          <p:cNvSpPr txBox="1"/>
          <p:nvPr>
            <p:ph idx="1" type="body"/>
          </p:nvPr>
        </p:nvSpPr>
        <p:spPr>
          <a:xfrm>
            <a:off x="836550" y="1669850"/>
            <a:ext cx="7470900" cy="13809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sz="1600" u="sng"/>
              <a:t>Question</a:t>
            </a:r>
            <a:r>
              <a:rPr lang="en" sz="1600"/>
              <a:t>: How can we check whether improved learning results from </a:t>
            </a:r>
            <a:r>
              <a:rPr b="1" lang="en" sz="1600">
                <a:solidFill>
                  <a:schemeClr val="accent2"/>
                </a:solidFill>
              </a:rPr>
              <a:t>coordination signal</a:t>
            </a:r>
            <a:r>
              <a:rPr lang="en" sz="1600"/>
              <a:t> provided by coordinated demonstrations, or from the </a:t>
            </a:r>
            <a:r>
              <a:rPr b="1" lang="en" sz="1600">
                <a:solidFill>
                  <a:schemeClr val="accent2"/>
                </a:solidFill>
              </a:rPr>
              <a:t>task knowledge</a:t>
            </a:r>
            <a:r>
              <a:rPr lang="en" sz="1600"/>
              <a:t> provided in the demonstrations?</a:t>
            </a:r>
            <a:endParaRPr sz="1600"/>
          </a:p>
          <a:p>
            <a:pPr indent="0" lvl="0" marL="0" rtl="0" algn="l">
              <a:spcBef>
                <a:spcPts val="1200"/>
              </a:spcBef>
              <a:spcAft>
                <a:spcPts val="1200"/>
              </a:spcAft>
              <a:buNone/>
            </a:pPr>
            <a:r>
              <a:rPr lang="en" sz="1600" u="sng"/>
              <a:t>Observation</a:t>
            </a:r>
            <a:r>
              <a:rPr lang="en" sz="1600"/>
              <a:t>: team demonstrations are coordinated because they are  </a:t>
            </a:r>
            <a:r>
              <a:rPr b="1" lang="en" sz="1600"/>
              <a:t>concurrently </a:t>
            </a:r>
            <a:r>
              <a:rPr lang="en" sz="1600"/>
              <a:t>sampled from </a:t>
            </a:r>
            <a:r>
              <a:rPr b="1" lang="en" sz="1600"/>
              <a:t>jointly trained</a:t>
            </a:r>
            <a:r>
              <a:rPr b="1" i="1" lang="en" sz="1600"/>
              <a:t> </a:t>
            </a:r>
            <a:r>
              <a:rPr lang="en" sz="1600"/>
              <a:t>expert policies</a:t>
            </a:r>
            <a:endParaRPr sz="1600"/>
          </a:p>
        </p:txBody>
      </p:sp>
      <p:graphicFrame>
        <p:nvGraphicFramePr>
          <p:cNvPr id="1953" name="Google Shape;1953;p115"/>
          <p:cNvGraphicFramePr/>
          <p:nvPr/>
        </p:nvGraphicFramePr>
        <p:xfrm>
          <a:off x="2994300" y="3650348"/>
          <a:ext cx="3000000" cy="3000000"/>
        </p:xfrm>
        <a:graphic>
          <a:graphicData uri="http://schemas.openxmlformats.org/drawingml/2006/table">
            <a:tbl>
              <a:tblPr>
                <a:noFill/>
                <a:tableStyleId>{2BEB2477-DB73-4495-98C1-5565B4ECCE86}</a:tableStyleId>
              </a:tblPr>
              <a:tblGrid>
                <a:gridCol w="1992775"/>
                <a:gridCol w="1992775"/>
              </a:tblGrid>
              <a:tr h="608300">
                <a:tc>
                  <a:txBody>
                    <a:bodyPr/>
                    <a:lstStyle/>
                    <a:p>
                      <a:pPr indent="0" lvl="0" marL="0" rtl="0" algn="ctr">
                        <a:spcBef>
                          <a:spcPts val="0"/>
                        </a:spcBef>
                        <a:spcAft>
                          <a:spcPts val="0"/>
                        </a:spcAft>
                        <a:buNone/>
                      </a:pPr>
                      <a:r>
                        <a:rPr lang="en"/>
                        <a:t>DM</a:t>
                      </a:r>
                      <a:r>
                        <a:rPr baseline="30000" lang="en"/>
                        <a:t>2</a:t>
                      </a:r>
                      <a:endParaRPr baseline="30000"/>
                    </a:p>
                  </a:txBody>
                  <a:tcPr marT="91425" marB="91425" marR="91425" marL="91425">
                    <a:solidFill>
                      <a:srgbClr val="9FC5E8"/>
                    </a:solidFill>
                  </a:tcPr>
                </a:tc>
                <a:tc>
                  <a:txBody>
                    <a:bodyPr/>
                    <a:lstStyle/>
                    <a:p>
                      <a:pPr indent="0" lvl="0" marL="0" rtl="0" algn="ctr">
                        <a:spcBef>
                          <a:spcPts val="0"/>
                        </a:spcBef>
                        <a:spcAft>
                          <a:spcPts val="0"/>
                        </a:spcAft>
                        <a:buNone/>
                      </a:pPr>
                      <a:r>
                        <a:rPr lang="en"/>
                        <a:t>ablation </a:t>
                      </a:r>
                      <a:endParaRPr/>
                    </a:p>
                  </a:txBody>
                  <a:tcPr marT="91425" marB="91425" marR="91425" marL="91425">
                    <a:solidFill>
                      <a:srgbClr val="F6B26B"/>
                    </a:solidFill>
                  </a:tcPr>
                </a:tc>
              </a:tr>
              <a:tr h="608300">
                <a:tc>
                  <a:txBody>
                    <a:bodyPr/>
                    <a:lstStyle/>
                    <a:p>
                      <a:pPr indent="0" lvl="0" marL="0" rtl="0" algn="ctr">
                        <a:spcBef>
                          <a:spcPts val="0"/>
                        </a:spcBef>
                        <a:spcAft>
                          <a:spcPts val="0"/>
                        </a:spcAft>
                        <a:buNone/>
                      </a:pPr>
                      <a:r>
                        <a:rPr lang="en"/>
                        <a:t>ablation</a:t>
                      </a:r>
                      <a:endParaRPr/>
                    </a:p>
                  </a:txBody>
                  <a:tcPr marT="91425" marB="91425" marR="91425" marL="91425">
                    <a:solidFill>
                      <a:srgbClr val="FFE599"/>
                    </a:solidFill>
                  </a:tcPr>
                </a:tc>
                <a:tc>
                  <a:txBody>
                    <a:bodyPr/>
                    <a:lstStyle/>
                    <a:p>
                      <a:pPr indent="0" lvl="0" marL="0" rtl="0" algn="ctr">
                        <a:spcBef>
                          <a:spcPts val="0"/>
                        </a:spcBef>
                        <a:spcAft>
                          <a:spcPts val="0"/>
                        </a:spcAft>
                        <a:buNone/>
                      </a:pPr>
                      <a:r>
                        <a:rPr lang="en"/>
                        <a:t>ablation</a:t>
                      </a:r>
                      <a:endParaRPr/>
                    </a:p>
                  </a:txBody>
                  <a:tcPr marT="91425" marB="91425" marR="91425" marL="91425">
                    <a:solidFill>
                      <a:srgbClr val="55BE92"/>
                    </a:solidFill>
                  </a:tcPr>
                </a:tc>
              </a:tr>
            </a:tbl>
          </a:graphicData>
        </a:graphic>
      </p:graphicFrame>
      <p:sp>
        <p:nvSpPr>
          <p:cNvPr id="1954" name="Google Shape;1954;p115"/>
          <p:cNvSpPr txBox="1"/>
          <p:nvPr>
            <p:ph idx="1" type="body"/>
          </p:nvPr>
        </p:nvSpPr>
        <p:spPr>
          <a:xfrm>
            <a:off x="3382625" y="3050673"/>
            <a:ext cx="1207200" cy="3936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1600"/>
              <a:t>concurrent</a:t>
            </a:r>
            <a:endParaRPr sz="1600"/>
          </a:p>
        </p:txBody>
      </p:sp>
      <p:sp>
        <p:nvSpPr>
          <p:cNvPr id="1955" name="Google Shape;1955;p115"/>
          <p:cNvSpPr txBox="1"/>
          <p:nvPr>
            <p:ph idx="1" type="body"/>
          </p:nvPr>
        </p:nvSpPr>
        <p:spPr>
          <a:xfrm>
            <a:off x="5007850" y="3050673"/>
            <a:ext cx="1696200" cy="3936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1600"/>
              <a:t>nonconcurrent</a:t>
            </a:r>
            <a:endParaRPr sz="1600"/>
          </a:p>
        </p:txBody>
      </p:sp>
      <p:sp>
        <p:nvSpPr>
          <p:cNvPr id="1956" name="Google Shape;1956;p115"/>
          <p:cNvSpPr txBox="1"/>
          <p:nvPr>
            <p:ph idx="1" type="body"/>
          </p:nvPr>
        </p:nvSpPr>
        <p:spPr>
          <a:xfrm>
            <a:off x="1884250" y="3718123"/>
            <a:ext cx="1207200" cy="3936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1600"/>
              <a:t>joint</a:t>
            </a:r>
            <a:endParaRPr sz="1600"/>
          </a:p>
        </p:txBody>
      </p:sp>
      <p:sp>
        <p:nvSpPr>
          <p:cNvPr id="1957" name="Google Shape;1957;p115"/>
          <p:cNvSpPr txBox="1"/>
          <p:nvPr>
            <p:ph idx="1" type="body"/>
          </p:nvPr>
        </p:nvSpPr>
        <p:spPr>
          <a:xfrm>
            <a:off x="1529500" y="4349423"/>
            <a:ext cx="1562100" cy="3936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 sz="1600"/>
              <a:t>not joint</a:t>
            </a:r>
            <a:endParaRPr sz="1600"/>
          </a:p>
        </p:txBody>
      </p:sp>
      <p:grpSp>
        <p:nvGrpSpPr>
          <p:cNvPr id="1958" name="Google Shape;1958;p115"/>
          <p:cNvGrpSpPr/>
          <p:nvPr/>
        </p:nvGrpSpPr>
        <p:grpSpPr>
          <a:xfrm>
            <a:off x="8605375" y="1304728"/>
            <a:ext cx="540600" cy="2896800"/>
            <a:chOff x="8605375" y="1304728"/>
            <a:chExt cx="540600" cy="2896800"/>
          </a:xfrm>
        </p:grpSpPr>
        <p:grpSp>
          <p:nvGrpSpPr>
            <p:cNvPr id="1959" name="Google Shape;1959;p115"/>
            <p:cNvGrpSpPr/>
            <p:nvPr/>
          </p:nvGrpSpPr>
          <p:grpSpPr>
            <a:xfrm>
              <a:off x="8605375" y="1304728"/>
              <a:ext cx="538625" cy="2896800"/>
              <a:chOff x="8605375" y="1076525"/>
              <a:chExt cx="538625" cy="2896800"/>
            </a:xfrm>
          </p:grpSpPr>
          <p:sp>
            <p:nvSpPr>
              <p:cNvPr id="1960" name="Google Shape;1960;p115"/>
              <p:cNvSpPr/>
              <p:nvPr/>
            </p:nvSpPr>
            <p:spPr>
              <a:xfrm flipH="1">
                <a:off x="8692500" y="10765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1️⃣ </a:t>
                </a:r>
                <a:endParaRPr>
                  <a:latin typeface="Karla"/>
                  <a:ea typeface="Karla"/>
                  <a:cs typeface="Karla"/>
                  <a:sym typeface="Karla"/>
                </a:endParaRPr>
              </a:p>
            </p:txBody>
          </p:sp>
          <p:sp>
            <p:nvSpPr>
              <p:cNvPr id="1961" name="Google Shape;1961;p115"/>
              <p:cNvSpPr/>
              <p:nvPr/>
            </p:nvSpPr>
            <p:spPr>
              <a:xfrm flipH="1">
                <a:off x="8605375" y="1438625"/>
                <a:ext cx="451500" cy="362100"/>
              </a:xfrm>
              <a:prstGeom prst="flowChartDelay">
                <a:avLst/>
              </a:prstGeom>
              <a:solidFill>
                <a:srgbClr val="93C47D"/>
              </a:solid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2️⃣ </a:t>
                </a:r>
                <a:endParaRPr>
                  <a:latin typeface="Karla"/>
                  <a:ea typeface="Karla"/>
                  <a:cs typeface="Karla"/>
                  <a:sym typeface="Karla"/>
                </a:endParaRPr>
              </a:p>
            </p:txBody>
          </p:sp>
          <p:sp>
            <p:nvSpPr>
              <p:cNvPr id="1962" name="Google Shape;1962;p115"/>
              <p:cNvSpPr/>
              <p:nvPr/>
            </p:nvSpPr>
            <p:spPr>
              <a:xfrm flipH="1">
                <a:off x="8692500" y="18007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3️⃣ </a:t>
                </a:r>
                <a:endParaRPr>
                  <a:latin typeface="Karla"/>
                  <a:ea typeface="Karla"/>
                  <a:cs typeface="Karla"/>
                  <a:sym typeface="Karla"/>
                </a:endParaRPr>
              </a:p>
            </p:txBody>
          </p:sp>
          <p:sp>
            <p:nvSpPr>
              <p:cNvPr id="1963" name="Google Shape;1963;p115"/>
              <p:cNvSpPr/>
              <p:nvPr/>
            </p:nvSpPr>
            <p:spPr>
              <a:xfrm flipH="1">
                <a:off x="8692500" y="28870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6️⃣</a:t>
                </a:r>
                <a:endParaRPr>
                  <a:latin typeface="Karla"/>
                  <a:ea typeface="Karla"/>
                  <a:cs typeface="Karla"/>
                  <a:sym typeface="Karla"/>
                </a:endParaRPr>
              </a:p>
            </p:txBody>
          </p:sp>
          <p:sp>
            <p:nvSpPr>
              <p:cNvPr id="1964" name="Google Shape;1964;p115"/>
              <p:cNvSpPr/>
              <p:nvPr/>
            </p:nvSpPr>
            <p:spPr>
              <a:xfrm flipH="1">
                <a:off x="8692500" y="25249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5️⃣</a:t>
                </a:r>
                <a:endParaRPr>
                  <a:latin typeface="Karla"/>
                  <a:ea typeface="Karla"/>
                  <a:cs typeface="Karla"/>
                  <a:sym typeface="Karla"/>
                </a:endParaRPr>
              </a:p>
            </p:txBody>
          </p:sp>
          <p:sp>
            <p:nvSpPr>
              <p:cNvPr id="1965" name="Google Shape;1965;p115"/>
              <p:cNvSpPr/>
              <p:nvPr/>
            </p:nvSpPr>
            <p:spPr>
              <a:xfrm flipH="1">
                <a:off x="8692500" y="21628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4️⃣</a:t>
                </a:r>
                <a:endParaRPr>
                  <a:latin typeface="Karla"/>
                  <a:ea typeface="Karla"/>
                  <a:cs typeface="Karla"/>
                  <a:sym typeface="Karla"/>
                </a:endParaRPr>
              </a:p>
            </p:txBody>
          </p:sp>
          <p:sp>
            <p:nvSpPr>
              <p:cNvPr id="1966" name="Google Shape;1966;p115"/>
              <p:cNvSpPr/>
              <p:nvPr/>
            </p:nvSpPr>
            <p:spPr>
              <a:xfrm flipH="1">
                <a:off x="8692500" y="32491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7️⃣</a:t>
                </a:r>
                <a:endParaRPr>
                  <a:latin typeface="Karla"/>
                  <a:ea typeface="Karla"/>
                  <a:cs typeface="Karla"/>
                  <a:sym typeface="Karla"/>
                </a:endParaRPr>
              </a:p>
            </p:txBody>
          </p:sp>
          <p:sp>
            <p:nvSpPr>
              <p:cNvPr id="1967" name="Google Shape;1967;p115"/>
              <p:cNvSpPr/>
              <p:nvPr/>
            </p:nvSpPr>
            <p:spPr>
              <a:xfrm flipH="1">
                <a:off x="8692500" y="3611225"/>
                <a:ext cx="451500" cy="362100"/>
              </a:xfrm>
              <a:prstGeom prst="flowChartDelay">
                <a:avLst/>
              </a:prstGeom>
              <a:solidFill>
                <a:srgbClr val="F7EDE2"/>
              </a:solid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8️⃣</a:t>
                </a:r>
                <a:endParaRPr>
                  <a:latin typeface="Karla"/>
                  <a:ea typeface="Karla"/>
                  <a:cs typeface="Karla"/>
                  <a:sym typeface="Karla"/>
                </a:endParaRPr>
              </a:p>
            </p:txBody>
          </p:sp>
        </p:grpSp>
        <p:sp>
          <p:nvSpPr>
            <p:cNvPr id="1968" name="Google Shape;1968;p115"/>
            <p:cNvSpPr/>
            <p:nvPr/>
          </p:nvSpPr>
          <p:spPr>
            <a:xfrm>
              <a:off x="9056875" y="1641925"/>
              <a:ext cx="89100" cy="411900"/>
            </a:xfrm>
            <a:prstGeom prst="rect">
              <a:avLst/>
            </a:prstGeom>
            <a:solidFill>
              <a:srgbClr val="D9D9D9"/>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gr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2" name="Shape 1972"/>
        <p:cNvGrpSpPr/>
        <p:nvPr/>
      </p:nvGrpSpPr>
      <p:grpSpPr>
        <a:xfrm>
          <a:off x="0" y="0"/>
          <a:ext cx="0" cy="0"/>
          <a:chOff x="0" y="0"/>
          <a:chExt cx="0" cy="0"/>
        </a:xfrm>
      </p:grpSpPr>
      <p:sp>
        <p:nvSpPr>
          <p:cNvPr id="1973" name="Google Shape;1973;p116"/>
          <p:cNvSpPr/>
          <p:nvPr/>
        </p:nvSpPr>
        <p:spPr>
          <a:xfrm>
            <a:off x="2659475" y="3986225"/>
            <a:ext cx="3168000" cy="11022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1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975" name="Google Shape;1975;p116"/>
          <p:cNvSpPr txBox="1"/>
          <p:nvPr>
            <p:ph type="title"/>
          </p:nvPr>
        </p:nvSpPr>
        <p:spPr>
          <a:xfrm>
            <a:off x="407750" y="173869"/>
            <a:ext cx="89868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Ablation: coordination of expert demonstrations</a:t>
            </a:r>
            <a:endParaRPr/>
          </a:p>
        </p:txBody>
      </p:sp>
      <p:graphicFrame>
        <p:nvGraphicFramePr>
          <p:cNvPr id="1976" name="Google Shape;1976;p116"/>
          <p:cNvGraphicFramePr/>
          <p:nvPr/>
        </p:nvGraphicFramePr>
        <p:xfrm>
          <a:off x="3496300" y="4300450"/>
          <a:ext cx="3000000" cy="3000000"/>
        </p:xfrm>
        <a:graphic>
          <a:graphicData uri="http://schemas.openxmlformats.org/drawingml/2006/table">
            <a:tbl>
              <a:tblPr>
                <a:noFill/>
                <a:tableStyleId>{2BEB2477-DB73-4495-98C1-5565B4ECCE86}</a:tableStyleId>
              </a:tblPr>
              <a:tblGrid>
                <a:gridCol w="1007975"/>
                <a:gridCol w="1007975"/>
              </a:tblGrid>
              <a:tr h="328025">
                <a:tc>
                  <a:txBody>
                    <a:bodyPr/>
                    <a:lstStyle/>
                    <a:p>
                      <a:pPr indent="0" lvl="0" marL="0" rtl="0" algn="ctr">
                        <a:spcBef>
                          <a:spcPts val="0"/>
                        </a:spcBef>
                        <a:spcAft>
                          <a:spcPts val="0"/>
                        </a:spcAft>
                        <a:buNone/>
                      </a:pPr>
                      <a:r>
                        <a:rPr lang="en" sz="1200"/>
                        <a:t>DM</a:t>
                      </a:r>
                      <a:r>
                        <a:rPr baseline="30000" lang="en" sz="1200"/>
                        <a:t>2</a:t>
                      </a:r>
                      <a:endParaRPr baseline="30000" sz="1200"/>
                    </a:p>
                  </a:txBody>
                  <a:tcPr marT="91425" marB="91425" marR="91425" marL="91425">
                    <a:solidFill>
                      <a:srgbClr val="9FC5E8"/>
                    </a:solidFill>
                  </a:tcPr>
                </a:tc>
                <a:tc>
                  <a:txBody>
                    <a:bodyPr/>
                    <a:lstStyle/>
                    <a:p>
                      <a:pPr indent="0" lvl="0" marL="0" rtl="0" algn="ctr">
                        <a:spcBef>
                          <a:spcPts val="0"/>
                        </a:spcBef>
                        <a:spcAft>
                          <a:spcPts val="0"/>
                        </a:spcAft>
                        <a:buNone/>
                      </a:pPr>
                      <a:r>
                        <a:rPr lang="en" sz="1200"/>
                        <a:t>ablation (1)</a:t>
                      </a:r>
                      <a:endParaRPr sz="1200"/>
                    </a:p>
                  </a:txBody>
                  <a:tcPr marT="91425" marB="91425" marR="91425" marL="91425">
                    <a:solidFill>
                      <a:srgbClr val="F6B26B"/>
                    </a:solidFill>
                  </a:tcPr>
                </a:tc>
              </a:tr>
              <a:tr h="328025">
                <a:tc>
                  <a:txBody>
                    <a:bodyPr/>
                    <a:lstStyle/>
                    <a:p>
                      <a:pPr indent="0" lvl="0" marL="0" rtl="0" algn="ctr">
                        <a:spcBef>
                          <a:spcPts val="0"/>
                        </a:spcBef>
                        <a:spcAft>
                          <a:spcPts val="0"/>
                        </a:spcAft>
                        <a:buNone/>
                      </a:pPr>
                      <a:r>
                        <a:rPr lang="en" sz="1200"/>
                        <a:t>ablation(2) </a:t>
                      </a:r>
                      <a:endParaRPr sz="1200"/>
                    </a:p>
                  </a:txBody>
                  <a:tcPr marT="91425" marB="91425" marR="91425" marL="91425">
                    <a:solidFill>
                      <a:srgbClr val="FFE599"/>
                    </a:solidFill>
                  </a:tcPr>
                </a:tc>
                <a:tc>
                  <a:txBody>
                    <a:bodyPr/>
                    <a:lstStyle/>
                    <a:p>
                      <a:pPr indent="0" lvl="0" marL="0" rtl="0" algn="ctr">
                        <a:spcBef>
                          <a:spcPts val="0"/>
                        </a:spcBef>
                        <a:spcAft>
                          <a:spcPts val="0"/>
                        </a:spcAft>
                        <a:buNone/>
                      </a:pPr>
                      <a:r>
                        <a:rPr lang="en" sz="1200"/>
                        <a:t>ablation (3) </a:t>
                      </a:r>
                      <a:endParaRPr sz="1200"/>
                    </a:p>
                  </a:txBody>
                  <a:tcPr marT="91425" marB="91425" marR="91425" marL="91425">
                    <a:solidFill>
                      <a:srgbClr val="55BE92"/>
                    </a:solidFill>
                  </a:tcPr>
                </a:tc>
              </a:tr>
            </a:tbl>
          </a:graphicData>
        </a:graphic>
      </p:graphicFrame>
      <p:sp>
        <p:nvSpPr>
          <p:cNvPr id="1977" name="Google Shape;1977;p116"/>
          <p:cNvSpPr txBox="1"/>
          <p:nvPr>
            <p:ph idx="1" type="body"/>
          </p:nvPr>
        </p:nvSpPr>
        <p:spPr>
          <a:xfrm>
            <a:off x="3496300" y="3946000"/>
            <a:ext cx="1207200" cy="393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200"/>
              <a:t>concurrent</a:t>
            </a:r>
            <a:endParaRPr sz="1200"/>
          </a:p>
        </p:txBody>
      </p:sp>
      <p:sp>
        <p:nvSpPr>
          <p:cNvPr id="1978" name="Google Shape;1978;p116"/>
          <p:cNvSpPr txBox="1"/>
          <p:nvPr>
            <p:ph idx="1" type="body"/>
          </p:nvPr>
        </p:nvSpPr>
        <p:spPr>
          <a:xfrm>
            <a:off x="4419175" y="3946000"/>
            <a:ext cx="1696200" cy="393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200"/>
              <a:t>nonconcurrent</a:t>
            </a:r>
            <a:endParaRPr sz="1200"/>
          </a:p>
        </p:txBody>
      </p:sp>
      <p:sp>
        <p:nvSpPr>
          <p:cNvPr id="1979" name="Google Shape;1979;p116"/>
          <p:cNvSpPr txBox="1"/>
          <p:nvPr>
            <p:ph idx="1" type="body"/>
          </p:nvPr>
        </p:nvSpPr>
        <p:spPr>
          <a:xfrm>
            <a:off x="2995850" y="4292025"/>
            <a:ext cx="652800" cy="393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200"/>
              <a:t>joint</a:t>
            </a:r>
            <a:endParaRPr sz="1200"/>
          </a:p>
        </p:txBody>
      </p:sp>
      <p:sp>
        <p:nvSpPr>
          <p:cNvPr id="1980" name="Google Shape;1980;p116"/>
          <p:cNvSpPr txBox="1"/>
          <p:nvPr>
            <p:ph idx="1" type="body"/>
          </p:nvPr>
        </p:nvSpPr>
        <p:spPr>
          <a:xfrm>
            <a:off x="2717300" y="4694725"/>
            <a:ext cx="812100" cy="3936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200"/>
              <a:t>not joint</a:t>
            </a:r>
            <a:endParaRPr sz="1200"/>
          </a:p>
        </p:txBody>
      </p:sp>
      <p:pic>
        <p:nvPicPr>
          <p:cNvPr id="1981" name="Google Shape;1981;p116"/>
          <p:cNvPicPr preferRelativeResize="0"/>
          <p:nvPr/>
        </p:nvPicPr>
        <p:blipFill>
          <a:blip r:embed="rId3">
            <a:alphaModFix/>
          </a:blip>
          <a:stretch>
            <a:fillRect/>
          </a:stretch>
        </p:blipFill>
        <p:spPr>
          <a:xfrm>
            <a:off x="407750" y="1093913"/>
            <a:ext cx="3831850" cy="2816124"/>
          </a:xfrm>
          <a:prstGeom prst="rect">
            <a:avLst/>
          </a:prstGeom>
          <a:noFill/>
          <a:ln>
            <a:noFill/>
          </a:ln>
        </p:spPr>
      </p:pic>
      <p:pic>
        <p:nvPicPr>
          <p:cNvPr id="1982" name="Google Shape;1982;p116"/>
          <p:cNvPicPr preferRelativeResize="0"/>
          <p:nvPr/>
        </p:nvPicPr>
        <p:blipFill>
          <a:blip r:embed="rId4">
            <a:alphaModFix/>
          </a:blip>
          <a:stretch>
            <a:fillRect/>
          </a:stretch>
        </p:blipFill>
        <p:spPr>
          <a:xfrm>
            <a:off x="4572000" y="1093913"/>
            <a:ext cx="3831850" cy="2816122"/>
          </a:xfrm>
          <a:prstGeom prst="rect">
            <a:avLst/>
          </a:prstGeom>
          <a:noFill/>
          <a:ln>
            <a:noFill/>
          </a:ln>
        </p:spPr>
      </p:pic>
      <p:sp>
        <p:nvSpPr>
          <p:cNvPr id="1983" name="Google Shape;1983;p116"/>
          <p:cNvSpPr txBox="1"/>
          <p:nvPr/>
        </p:nvSpPr>
        <p:spPr>
          <a:xfrm>
            <a:off x="2618450" y="3988850"/>
            <a:ext cx="1009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Karla"/>
                <a:ea typeface="Karla"/>
                <a:cs typeface="Karla"/>
                <a:sym typeface="Karla"/>
              </a:rPr>
              <a:t>legend</a:t>
            </a:r>
            <a:endParaRPr b="1">
              <a:latin typeface="Karla"/>
              <a:ea typeface="Karla"/>
              <a:cs typeface="Karla"/>
              <a:sym typeface="Karla"/>
            </a:endParaRPr>
          </a:p>
        </p:txBody>
      </p:sp>
      <p:pic>
        <p:nvPicPr>
          <p:cNvPr id="1984" name="Google Shape;1984;p116"/>
          <p:cNvPicPr preferRelativeResize="0"/>
          <p:nvPr/>
        </p:nvPicPr>
        <p:blipFill>
          <a:blip r:embed="rId5">
            <a:alphaModFix/>
          </a:blip>
          <a:stretch>
            <a:fillRect/>
          </a:stretch>
        </p:blipFill>
        <p:spPr>
          <a:xfrm>
            <a:off x="407750" y="1091925"/>
            <a:ext cx="3831850" cy="2820086"/>
          </a:xfrm>
          <a:prstGeom prst="rect">
            <a:avLst/>
          </a:prstGeom>
          <a:noFill/>
          <a:ln>
            <a:noFill/>
          </a:ln>
        </p:spPr>
      </p:pic>
      <p:pic>
        <p:nvPicPr>
          <p:cNvPr id="1985" name="Google Shape;1985;p116"/>
          <p:cNvPicPr preferRelativeResize="0"/>
          <p:nvPr/>
        </p:nvPicPr>
        <p:blipFill>
          <a:blip r:embed="rId6">
            <a:alphaModFix/>
          </a:blip>
          <a:stretch>
            <a:fillRect/>
          </a:stretch>
        </p:blipFill>
        <p:spPr>
          <a:xfrm>
            <a:off x="4572000" y="1093900"/>
            <a:ext cx="3831850" cy="2816124"/>
          </a:xfrm>
          <a:prstGeom prst="rect">
            <a:avLst/>
          </a:prstGeom>
          <a:noFill/>
          <a:ln>
            <a:noFill/>
          </a:ln>
        </p:spPr>
      </p:pic>
      <p:pic>
        <p:nvPicPr>
          <p:cNvPr id="1986" name="Google Shape;1986;p116"/>
          <p:cNvPicPr preferRelativeResize="0"/>
          <p:nvPr/>
        </p:nvPicPr>
        <p:blipFill>
          <a:blip r:embed="rId7">
            <a:alphaModFix/>
          </a:blip>
          <a:stretch>
            <a:fillRect/>
          </a:stretch>
        </p:blipFill>
        <p:spPr>
          <a:xfrm>
            <a:off x="4572001" y="1111375"/>
            <a:ext cx="3831849" cy="2817176"/>
          </a:xfrm>
          <a:prstGeom prst="rect">
            <a:avLst/>
          </a:prstGeom>
          <a:noFill/>
          <a:ln>
            <a:noFill/>
          </a:ln>
        </p:spPr>
      </p:pic>
      <p:pic>
        <p:nvPicPr>
          <p:cNvPr id="1987" name="Google Shape;1987;p116"/>
          <p:cNvPicPr preferRelativeResize="0"/>
          <p:nvPr/>
        </p:nvPicPr>
        <p:blipFill>
          <a:blip r:embed="rId8">
            <a:alphaModFix/>
          </a:blip>
          <a:stretch>
            <a:fillRect/>
          </a:stretch>
        </p:blipFill>
        <p:spPr>
          <a:xfrm>
            <a:off x="407750" y="1093363"/>
            <a:ext cx="3831849" cy="2817178"/>
          </a:xfrm>
          <a:prstGeom prst="rect">
            <a:avLst/>
          </a:prstGeom>
          <a:noFill/>
          <a:ln>
            <a:noFill/>
          </a:ln>
        </p:spPr>
      </p:pic>
      <p:pic>
        <p:nvPicPr>
          <p:cNvPr id="1988" name="Google Shape;1988;p116"/>
          <p:cNvPicPr preferRelativeResize="0"/>
          <p:nvPr/>
        </p:nvPicPr>
        <p:blipFill>
          <a:blip r:embed="rId9">
            <a:alphaModFix/>
          </a:blip>
          <a:stretch>
            <a:fillRect/>
          </a:stretch>
        </p:blipFill>
        <p:spPr>
          <a:xfrm>
            <a:off x="407750" y="1093900"/>
            <a:ext cx="3831850" cy="2816122"/>
          </a:xfrm>
          <a:prstGeom prst="rect">
            <a:avLst/>
          </a:prstGeom>
          <a:noFill/>
          <a:ln>
            <a:noFill/>
          </a:ln>
        </p:spPr>
      </p:pic>
      <p:pic>
        <p:nvPicPr>
          <p:cNvPr id="1989" name="Google Shape;1989;p116"/>
          <p:cNvPicPr preferRelativeResize="0"/>
          <p:nvPr/>
        </p:nvPicPr>
        <p:blipFill>
          <a:blip r:embed="rId10">
            <a:alphaModFix/>
          </a:blip>
          <a:stretch>
            <a:fillRect/>
          </a:stretch>
        </p:blipFill>
        <p:spPr>
          <a:xfrm>
            <a:off x="4572000" y="1111364"/>
            <a:ext cx="3831849" cy="2817174"/>
          </a:xfrm>
          <a:prstGeom prst="rect">
            <a:avLst/>
          </a:prstGeom>
          <a:noFill/>
          <a:ln>
            <a:noFill/>
          </a:ln>
        </p:spPr>
      </p:pic>
      <p:grpSp>
        <p:nvGrpSpPr>
          <p:cNvPr id="1990" name="Google Shape;1990;p116"/>
          <p:cNvGrpSpPr/>
          <p:nvPr/>
        </p:nvGrpSpPr>
        <p:grpSpPr>
          <a:xfrm>
            <a:off x="8605375" y="1304728"/>
            <a:ext cx="540600" cy="2896800"/>
            <a:chOff x="8605375" y="1304728"/>
            <a:chExt cx="540600" cy="2896800"/>
          </a:xfrm>
        </p:grpSpPr>
        <p:grpSp>
          <p:nvGrpSpPr>
            <p:cNvPr id="1991" name="Google Shape;1991;p116"/>
            <p:cNvGrpSpPr/>
            <p:nvPr/>
          </p:nvGrpSpPr>
          <p:grpSpPr>
            <a:xfrm>
              <a:off x="8605375" y="1304728"/>
              <a:ext cx="538625" cy="2896800"/>
              <a:chOff x="8605375" y="1076525"/>
              <a:chExt cx="538625" cy="2896800"/>
            </a:xfrm>
          </p:grpSpPr>
          <p:sp>
            <p:nvSpPr>
              <p:cNvPr id="1992" name="Google Shape;1992;p116"/>
              <p:cNvSpPr/>
              <p:nvPr/>
            </p:nvSpPr>
            <p:spPr>
              <a:xfrm flipH="1">
                <a:off x="8692500" y="10765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1️⃣ </a:t>
                </a:r>
                <a:endParaRPr>
                  <a:latin typeface="Karla"/>
                  <a:ea typeface="Karla"/>
                  <a:cs typeface="Karla"/>
                  <a:sym typeface="Karla"/>
                </a:endParaRPr>
              </a:p>
            </p:txBody>
          </p:sp>
          <p:sp>
            <p:nvSpPr>
              <p:cNvPr id="1993" name="Google Shape;1993;p116"/>
              <p:cNvSpPr/>
              <p:nvPr/>
            </p:nvSpPr>
            <p:spPr>
              <a:xfrm flipH="1">
                <a:off x="8605375" y="1438625"/>
                <a:ext cx="451500" cy="362100"/>
              </a:xfrm>
              <a:prstGeom prst="flowChartDelay">
                <a:avLst/>
              </a:prstGeom>
              <a:solidFill>
                <a:srgbClr val="93C47D"/>
              </a:solid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2️⃣ </a:t>
                </a:r>
                <a:endParaRPr>
                  <a:latin typeface="Karla"/>
                  <a:ea typeface="Karla"/>
                  <a:cs typeface="Karla"/>
                  <a:sym typeface="Karla"/>
                </a:endParaRPr>
              </a:p>
            </p:txBody>
          </p:sp>
          <p:sp>
            <p:nvSpPr>
              <p:cNvPr id="1994" name="Google Shape;1994;p116"/>
              <p:cNvSpPr/>
              <p:nvPr/>
            </p:nvSpPr>
            <p:spPr>
              <a:xfrm flipH="1">
                <a:off x="8692500" y="18007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3️⃣ </a:t>
                </a:r>
                <a:endParaRPr>
                  <a:latin typeface="Karla"/>
                  <a:ea typeface="Karla"/>
                  <a:cs typeface="Karla"/>
                  <a:sym typeface="Karla"/>
                </a:endParaRPr>
              </a:p>
            </p:txBody>
          </p:sp>
          <p:sp>
            <p:nvSpPr>
              <p:cNvPr id="1995" name="Google Shape;1995;p116"/>
              <p:cNvSpPr/>
              <p:nvPr/>
            </p:nvSpPr>
            <p:spPr>
              <a:xfrm flipH="1">
                <a:off x="8692500" y="28870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6️⃣</a:t>
                </a:r>
                <a:endParaRPr>
                  <a:latin typeface="Karla"/>
                  <a:ea typeface="Karla"/>
                  <a:cs typeface="Karla"/>
                  <a:sym typeface="Karla"/>
                </a:endParaRPr>
              </a:p>
            </p:txBody>
          </p:sp>
          <p:sp>
            <p:nvSpPr>
              <p:cNvPr id="1996" name="Google Shape;1996;p116"/>
              <p:cNvSpPr/>
              <p:nvPr/>
            </p:nvSpPr>
            <p:spPr>
              <a:xfrm flipH="1">
                <a:off x="8692500" y="25249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5️⃣</a:t>
                </a:r>
                <a:endParaRPr>
                  <a:latin typeface="Karla"/>
                  <a:ea typeface="Karla"/>
                  <a:cs typeface="Karla"/>
                  <a:sym typeface="Karla"/>
                </a:endParaRPr>
              </a:p>
            </p:txBody>
          </p:sp>
          <p:sp>
            <p:nvSpPr>
              <p:cNvPr id="1997" name="Google Shape;1997;p116"/>
              <p:cNvSpPr/>
              <p:nvPr/>
            </p:nvSpPr>
            <p:spPr>
              <a:xfrm flipH="1">
                <a:off x="8692500" y="21628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4️⃣</a:t>
                </a:r>
                <a:endParaRPr>
                  <a:latin typeface="Karla"/>
                  <a:ea typeface="Karla"/>
                  <a:cs typeface="Karla"/>
                  <a:sym typeface="Karla"/>
                </a:endParaRPr>
              </a:p>
            </p:txBody>
          </p:sp>
          <p:sp>
            <p:nvSpPr>
              <p:cNvPr id="1998" name="Google Shape;1998;p116"/>
              <p:cNvSpPr/>
              <p:nvPr/>
            </p:nvSpPr>
            <p:spPr>
              <a:xfrm flipH="1">
                <a:off x="8692500" y="32491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7️⃣</a:t>
                </a:r>
                <a:endParaRPr>
                  <a:latin typeface="Karla"/>
                  <a:ea typeface="Karla"/>
                  <a:cs typeface="Karla"/>
                  <a:sym typeface="Karla"/>
                </a:endParaRPr>
              </a:p>
            </p:txBody>
          </p:sp>
          <p:sp>
            <p:nvSpPr>
              <p:cNvPr id="1999" name="Google Shape;1999;p116"/>
              <p:cNvSpPr/>
              <p:nvPr/>
            </p:nvSpPr>
            <p:spPr>
              <a:xfrm flipH="1">
                <a:off x="8692500" y="3611225"/>
                <a:ext cx="451500" cy="362100"/>
              </a:xfrm>
              <a:prstGeom prst="flowChartDelay">
                <a:avLst/>
              </a:prstGeom>
              <a:solidFill>
                <a:srgbClr val="F7EDE2"/>
              </a:solid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8️⃣</a:t>
                </a:r>
                <a:endParaRPr>
                  <a:latin typeface="Karla"/>
                  <a:ea typeface="Karla"/>
                  <a:cs typeface="Karla"/>
                  <a:sym typeface="Karla"/>
                </a:endParaRPr>
              </a:p>
            </p:txBody>
          </p:sp>
        </p:grpSp>
        <p:sp>
          <p:nvSpPr>
            <p:cNvPr id="2000" name="Google Shape;2000;p116"/>
            <p:cNvSpPr/>
            <p:nvPr/>
          </p:nvSpPr>
          <p:spPr>
            <a:xfrm>
              <a:off x="9056875" y="1641925"/>
              <a:ext cx="89100" cy="411900"/>
            </a:xfrm>
            <a:prstGeom prst="rect">
              <a:avLst/>
            </a:prstGeom>
            <a:solidFill>
              <a:srgbClr val="D9D9D9"/>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4"/>
                                        </p:tgtEl>
                                        <p:attrNameLst>
                                          <p:attrName>style.visibility</p:attrName>
                                        </p:attrNameLst>
                                      </p:cBhvr>
                                      <p:to>
                                        <p:strVal val="visible"/>
                                      </p:to>
                                    </p:set>
                                    <p:animEffect filter="fade" transition="in">
                                      <p:cBhvr>
                                        <p:cTn dur="1000"/>
                                        <p:tgtEl>
                                          <p:spTgt spid="1984"/>
                                        </p:tgtEl>
                                      </p:cBhvr>
                                    </p:animEffect>
                                  </p:childTnLst>
                                </p:cTn>
                              </p:par>
                              <p:par>
                                <p:cTn fill="hold" nodeType="withEffect" presetClass="entr" presetID="10" presetSubtype="0">
                                  <p:stCondLst>
                                    <p:cond delay="0"/>
                                  </p:stCondLst>
                                  <p:childTnLst>
                                    <p:set>
                                      <p:cBhvr>
                                        <p:cTn dur="1" fill="hold">
                                          <p:stCondLst>
                                            <p:cond delay="0"/>
                                          </p:stCondLst>
                                        </p:cTn>
                                        <p:tgtEl>
                                          <p:spTgt spid="1985"/>
                                        </p:tgtEl>
                                        <p:attrNameLst>
                                          <p:attrName>style.visibility</p:attrName>
                                        </p:attrNameLst>
                                      </p:cBhvr>
                                      <p:to>
                                        <p:strVal val="visible"/>
                                      </p:to>
                                    </p:set>
                                    <p:animEffect filter="fade" transition="in">
                                      <p:cBhvr>
                                        <p:cTn dur="1000"/>
                                        <p:tgtEl>
                                          <p:spTgt spid="19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7"/>
                                        </p:tgtEl>
                                        <p:attrNameLst>
                                          <p:attrName>style.visibility</p:attrName>
                                        </p:attrNameLst>
                                      </p:cBhvr>
                                      <p:to>
                                        <p:strVal val="visible"/>
                                      </p:to>
                                    </p:set>
                                    <p:animEffect filter="fade" transition="in">
                                      <p:cBhvr>
                                        <p:cTn dur="1000"/>
                                        <p:tgtEl>
                                          <p:spTgt spid="1987"/>
                                        </p:tgtEl>
                                      </p:cBhvr>
                                    </p:animEffect>
                                  </p:childTnLst>
                                </p:cTn>
                              </p:par>
                              <p:par>
                                <p:cTn fill="hold" nodeType="withEffect" presetClass="entr" presetID="10" presetSubtype="0">
                                  <p:stCondLst>
                                    <p:cond delay="0"/>
                                  </p:stCondLst>
                                  <p:childTnLst>
                                    <p:set>
                                      <p:cBhvr>
                                        <p:cTn dur="1" fill="hold">
                                          <p:stCondLst>
                                            <p:cond delay="0"/>
                                          </p:stCondLst>
                                        </p:cTn>
                                        <p:tgtEl>
                                          <p:spTgt spid="1986"/>
                                        </p:tgtEl>
                                        <p:attrNameLst>
                                          <p:attrName>style.visibility</p:attrName>
                                        </p:attrNameLst>
                                      </p:cBhvr>
                                      <p:to>
                                        <p:strVal val="visible"/>
                                      </p:to>
                                    </p:set>
                                    <p:animEffect filter="fade" transition="in">
                                      <p:cBhvr>
                                        <p:cTn dur="1000"/>
                                        <p:tgtEl>
                                          <p:spTgt spid="19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8"/>
                                        </p:tgtEl>
                                        <p:attrNameLst>
                                          <p:attrName>style.visibility</p:attrName>
                                        </p:attrNameLst>
                                      </p:cBhvr>
                                      <p:to>
                                        <p:strVal val="visible"/>
                                      </p:to>
                                    </p:set>
                                    <p:animEffect filter="fade" transition="in">
                                      <p:cBhvr>
                                        <p:cTn dur="1000"/>
                                        <p:tgtEl>
                                          <p:spTgt spid="1988"/>
                                        </p:tgtEl>
                                      </p:cBhvr>
                                    </p:animEffect>
                                  </p:childTnLst>
                                </p:cTn>
                              </p:par>
                              <p:par>
                                <p:cTn fill="hold" nodeType="withEffect" presetClass="entr" presetID="10" presetSubtype="0">
                                  <p:stCondLst>
                                    <p:cond delay="0"/>
                                  </p:stCondLst>
                                  <p:childTnLst>
                                    <p:set>
                                      <p:cBhvr>
                                        <p:cTn dur="1" fill="hold">
                                          <p:stCondLst>
                                            <p:cond delay="0"/>
                                          </p:stCondLst>
                                        </p:cTn>
                                        <p:tgtEl>
                                          <p:spTgt spid="1989"/>
                                        </p:tgtEl>
                                        <p:attrNameLst>
                                          <p:attrName>style.visibility</p:attrName>
                                        </p:attrNameLst>
                                      </p:cBhvr>
                                      <p:to>
                                        <p:strVal val="visible"/>
                                      </p:to>
                                    </p:set>
                                    <p:animEffect filter="fade" transition="in">
                                      <p:cBhvr>
                                        <p:cTn dur="1000"/>
                                        <p:tgtEl>
                                          <p:spTgt spid="19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4" name="Shape 2004"/>
        <p:cNvGrpSpPr/>
        <p:nvPr/>
      </p:nvGrpSpPr>
      <p:grpSpPr>
        <a:xfrm>
          <a:off x="0" y="0"/>
          <a:ext cx="0" cy="0"/>
          <a:chOff x="0" y="0"/>
          <a:chExt cx="0" cy="0"/>
        </a:xfrm>
      </p:grpSpPr>
      <p:sp>
        <p:nvSpPr>
          <p:cNvPr id="2005" name="Google Shape;2005;p117"/>
          <p:cNvSpPr txBox="1"/>
          <p:nvPr>
            <p:ph type="title"/>
          </p:nvPr>
        </p:nvSpPr>
        <p:spPr>
          <a:xfrm>
            <a:off x="430350" y="11745"/>
            <a:ext cx="19689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NAHT.</a:t>
            </a:r>
            <a:endParaRPr/>
          </a:p>
        </p:txBody>
      </p:sp>
      <p:sp>
        <p:nvSpPr>
          <p:cNvPr id="2006" name="Google Shape;2006;p11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11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Background</a:t>
            </a:r>
            <a:r>
              <a:rPr lang="en"/>
              <a:t>: Challenges of Cooperative MARL</a:t>
            </a:r>
            <a:endParaRPr/>
          </a:p>
        </p:txBody>
      </p:sp>
      <p:sp>
        <p:nvSpPr>
          <p:cNvPr id="2012" name="Google Shape;2012;p118"/>
          <p:cNvSpPr txBox="1"/>
          <p:nvPr>
            <p:ph idx="1" type="body"/>
          </p:nvPr>
        </p:nvSpPr>
        <p:spPr>
          <a:xfrm>
            <a:off x="457200" y="1020675"/>
            <a:ext cx="8229600" cy="3662700"/>
          </a:xfrm>
          <a:prstGeom prst="rect">
            <a:avLst/>
          </a:prstGeom>
        </p:spPr>
        <p:txBody>
          <a:bodyPr anchorCtr="0" anchor="t" bIns="45700" lIns="91425" spcFirstLastPara="1" rIns="91425" wrap="square" tIns="45700">
            <a:normAutofit/>
          </a:bodyPr>
          <a:lstStyle/>
          <a:p>
            <a:pPr indent="0" lvl="0" marL="0" rtl="0" algn="l">
              <a:spcBef>
                <a:spcPts val="1000"/>
              </a:spcBef>
              <a:spcAft>
                <a:spcPts val="1200"/>
              </a:spcAft>
              <a:buNone/>
            </a:pPr>
            <a:r>
              <a:rPr lang="en" sz="1800"/>
              <a:t>Agents learning simultaneously makes the environment </a:t>
            </a:r>
            <a:r>
              <a:rPr b="1" lang="en" sz="1800">
                <a:solidFill>
                  <a:schemeClr val="accent2"/>
                </a:solidFill>
              </a:rPr>
              <a:t>nonstationary</a:t>
            </a:r>
            <a:r>
              <a:rPr lang="en" sz="1800">
                <a:solidFill>
                  <a:srgbClr val="3F3F3F"/>
                </a:solidFill>
              </a:rPr>
              <a:t>.</a:t>
            </a:r>
            <a:endParaRPr sz="1800">
              <a:solidFill>
                <a:srgbClr val="3F3F3F"/>
              </a:solidFill>
            </a:endParaRPr>
          </a:p>
        </p:txBody>
      </p:sp>
      <p:sp>
        <p:nvSpPr>
          <p:cNvPr id="2013" name="Google Shape;2013;p11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pSp>
        <p:nvGrpSpPr>
          <p:cNvPr id="2014" name="Google Shape;2014;p118"/>
          <p:cNvGrpSpPr/>
          <p:nvPr/>
        </p:nvGrpSpPr>
        <p:grpSpPr>
          <a:xfrm>
            <a:off x="567881" y="2649555"/>
            <a:ext cx="1390138" cy="1366556"/>
            <a:chOff x="6433019" y="2483800"/>
            <a:chExt cx="2072050" cy="2037204"/>
          </a:xfrm>
        </p:grpSpPr>
        <p:cxnSp>
          <p:nvCxnSpPr>
            <p:cNvPr id="2015" name="Google Shape;2015;p118"/>
            <p:cNvCxnSpPr/>
            <p:nvPr/>
          </p:nvCxnSpPr>
          <p:spPr>
            <a:xfrm>
              <a:off x="7512064" y="2857791"/>
              <a:ext cx="444300" cy="5400"/>
            </a:xfrm>
            <a:prstGeom prst="straightConnector1">
              <a:avLst/>
            </a:prstGeom>
            <a:noFill/>
            <a:ln cap="flat" cmpd="sng" w="25575">
              <a:solidFill>
                <a:srgbClr val="000000"/>
              </a:solidFill>
              <a:prstDash val="dot"/>
              <a:round/>
              <a:headEnd len="med" w="med" type="none"/>
              <a:tailEnd len="med" w="med" type="none"/>
            </a:ln>
          </p:spPr>
        </p:cxnSp>
        <p:grpSp>
          <p:nvGrpSpPr>
            <p:cNvPr id="2016" name="Google Shape;2016;p118"/>
            <p:cNvGrpSpPr/>
            <p:nvPr/>
          </p:nvGrpSpPr>
          <p:grpSpPr>
            <a:xfrm>
              <a:off x="6704928" y="3082804"/>
              <a:ext cx="1531360" cy="1438200"/>
              <a:chOff x="6247728" y="3006604"/>
              <a:chExt cx="1531360" cy="1438200"/>
            </a:xfrm>
          </p:grpSpPr>
          <p:sp>
            <p:nvSpPr>
              <p:cNvPr id="2017" name="Google Shape;2017;p118"/>
              <p:cNvSpPr/>
              <p:nvPr/>
            </p:nvSpPr>
            <p:spPr>
              <a:xfrm>
                <a:off x="6663413" y="3303604"/>
                <a:ext cx="782700" cy="1141200"/>
              </a:xfrm>
              <a:prstGeom prst="rect">
                <a:avLst/>
              </a:prstGeom>
              <a:solidFill>
                <a:srgbClr val="CFE2F3"/>
              </a:solidFill>
              <a:ln cap="flat" cmpd="sng" w="25575">
                <a:solidFill>
                  <a:srgbClr val="000000"/>
                </a:solidFill>
                <a:prstDash val="solid"/>
                <a:round/>
                <a:headEnd len="sm" w="sm" type="none"/>
                <a:tailEnd len="sm" w="sm" type="none"/>
              </a:ln>
            </p:spPr>
            <p:txBody>
              <a:bodyPr anchorCtr="0" anchor="ctr" bIns="61350" lIns="61350" spcFirstLastPara="1" rIns="61350" wrap="square" tIns="61350">
                <a:noAutofit/>
              </a:bodyPr>
              <a:lstStyle/>
              <a:p>
                <a:pPr indent="0" lvl="0" marL="0" rtl="0" algn="ctr">
                  <a:spcBef>
                    <a:spcPts val="671"/>
                  </a:spcBef>
                  <a:spcAft>
                    <a:spcPts val="671"/>
                  </a:spcAft>
                  <a:buNone/>
                </a:pPr>
                <a:r>
                  <a:rPr lang="en" sz="2013">
                    <a:solidFill>
                      <a:srgbClr val="3F3F3F"/>
                    </a:solidFill>
                    <a:latin typeface="Karla"/>
                    <a:ea typeface="Karla"/>
                    <a:cs typeface="Karla"/>
                    <a:sym typeface="Karla"/>
                  </a:rPr>
                  <a:t>π</a:t>
                </a:r>
                <a:endParaRPr sz="2013">
                  <a:latin typeface="Karla"/>
                  <a:ea typeface="Karla"/>
                  <a:cs typeface="Karla"/>
                  <a:sym typeface="Karla"/>
                </a:endParaRPr>
              </a:p>
            </p:txBody>
          </p:sp>
          <p:cxnSp>
            <p:nvCxnSpPr>
              <p:cNvPr id="2018" name="Google Shape;2018;p118"/>
              <p:cNvCxnSpPr/>
              <p:nvPr/>
            </p:nvCxnSpPr>
            <p:spPr>
              <a:xfrm rot="10800000">
                <a:off x="6247728" y="3006752"/>
                <a:ext cx="516900" cy="296700"/>
              </a:xfrm>
              <a:prstGeom prst="straightConnector1">
                <a:avLst/>
              </a:prstGeom>
              <a:noFill/>
              <a:ln cap="flat" cmpd="sng" w="19150">
                <a:solidFill>
                  <a:srgbClr val="000000"/>
                </a:solidFill>
                <a:prstDash val="solid"/>
                <a:round/>
                <a:headEnd len="med" w="med" type="none"/>
                <a:tailEnd len="med" w="med" type="triangle"/>
              </a:ln>
            </p:spPr>
          </p:cxnSp>
          <p:cxnSp>
            <p:nvCxnSpPr>
              <p:cNvPr id="2019" name="Google Shape;2019;p118"/>
              <p:cNvCxnSpPr>
                <a:stCxn id="2017" idx="0"/>
              </p:cNvCxnSpPr>
              <p:nvPr/>
            </p:nvCxnSpPr>
            <p:spPr>
              <a:xfrm rot="10800000">
                <a:off x="6772763" y="3006604"/>
                <a:ext cx="282000" cy="297000"/>
              </a:xfrm>
              <a:prstGeom prst="straightConnector1">
                <a:avLst/>
              </a:prstGeom>
              <a:noFill/>
              <a:ln cap="flat" cmpd="sng" w="19150">
                <a:solidFill>
                  <a:srgbClr val="000000"/>
                </a:solidFill>
                <a:prstDash val="solid"/>
                <a:round/>
                <a:headEnd len="med" w="med" type="none"/>
                <a:tailEnd len="med" w="med" type="triangle"/>
              </a:ln>
            </p:spPr>
          </p:cxnSp>
          <p:cxnSp>
            <p:nvCxnSpPr>
              <p:cNvPr id="2020" name="Google Shape;2020;p118"/>
              <p:cNvCxnSpPr/>
              <p:nvPr/>
            </p:nvCxnSpPr>
            <p:spPr>
              <a:xfrm flipH="1" rot="10800000">
                <a:off x="7301188" y="3006752"/>
                <a:ext cx="477900" cy="296700"/>
              </a:xfrm>
              <a:prstGeom prst="straightConnector1">
                <a:avLst/>
              </a:prstGeom>
              <a:noFill/>
              <a:ln cap="flat" cmpd="sng" w="19150">
                <a:solidFill>
                  <a:srgbClr val="000000"/>
                </a:solidFill>
                <a:prstDash val="solid"/>
                <a:round/>
                <a:headEnd len="med" w="med" type="none"/>
                <a:tailEnd len="med" w="med" type="triangle"/>
              </a:ln>
            </p:spPr>
          </p:cxnSp>
        </p:grpSp>
        <p:pic>
          <p:nvPicPr>
            <p:cNvPr id="2021" name="Google Shape;2021;p118"/>
            <p:cNvPicPr preferRelativeResize="0"/>
            <p:nvPr/>
          </p:nvPicPr>
          <p:blipFill rotWithShape="1">
            <a:blip r:embed="rId3">
              <a:alphaModFix/>
            </a:blip>
            <a:srcRect b="17402" l="19197" r="19957" t="16180"/>
            <a:stretch/>
          </p:blipFill>
          <p:spPr>
            <a:xfrm>
              <a:off x="6433019" y="2483800"/>
              <a:ext cx="548700" cy="598995"/>
            </a:xfrm>
            <a:prstGeom prst="rect">
              <a:avLst/>
            </a:prstGeom>
            <a:noFill/>
            <a:ln>
              <a:noFill/>
            </a:ln>
          </p:spPr>
        </p:pic>
        <p:pic>
          <p:nvPicPr>
            <p:cNvPr id="2022" name="Google Shape;2022;p118"/>
            <p:cNvPicPr preferRelativeResize="0"/>
            <p:nvPr/>
          </p:nvPicPr>
          <p:blipFill rotWithShape="1">
            <a:blip r:embed="rId3">
              <a:alphaModFix/>
            </a:blip>
            <a:srcRect b="17402" l="19197" r="19957" t="16180"/>
            <a:stretch/>
          </p:blipFill>
          <p:spPr>
            <a:xfrm>
              <a:off x="6981719" y="2483800"/>
              <a:ext cx="548700" cy="598995"/>
            </a:xfrm>
            <a:prstGeom prst="rect">
              <a:avLst/>
            </a:prstGeom>
            <a:noFill/>
            <a:ln>
              <a:noFill/>
            </a:ln>
          </p:spPr>
        </p:pic>
        <p:pic>
          <p:nvPicPr>
            <p:cNvPr id="2023" name="Google Shape;2023;p118"/>
            <p:cNvPicPr preferRelativeResize="0"/>
            <p:nvPr/>
          </p:nvPicPr>
          <p:blipFill rotWithShape="1">
            <a:blip r:embed="rId3">
              <a:alphaModFix/>
            </a:blip>
            <a:srcRect b="17402" l="19197" r="19957" t="16180"/>
            <a:stretch/>
          </p:blipFill>
          <p:spPr>
            <a:xfrm>
              <a:off x="7956369" y="2483800"/>
              <a:ext cx="548700" cy="598995"/>
            </a:xfrm>
            <a:prstGeom prst="rect">
              <a:avLst/>
            </a:prstGeom>
            <a:noFill/>
            <a:ln>
              <a:noFill/>
            </a:ln>
          </p:spPr>
        </p:pic>
      </p:grpSp>
      <p:grpSp>
        <p:nvGrpSpPr>
          <p:cNvPr id="2024" name="Google Shape;2024;p118"/>
          <p:cNvGrpSpPr/>
          <p:nvPr/>
        </p:nvGrpSpPr>
        <p:grpSpPr>
          <a:xfrm>
            <a:off x="2630019" y="2489023"/>
            <a:ext cx="1273298" cy="1687610"/>
            <a:chOff x="6696251" y="2320562"/>
            <a:chExt cx="1795400" cy="2379597"/>
          </a:xfrm>
        </p:grpSpPr>
        <p:cxnSp>
          <p:nvCxnSpPr>
            <p:cNvPr id="2025" name="Google Shape;2025;p118"/>
            <p:cNvCxnSpPr/>
            <p:nvPr/>
          </p:nvCxnSpPr>
          <p:spPr>
            <a:xfrm>
              <a:off x="7611672" y="2658830"/>
              <a:ext cx="377400" cy="4800"/>
            </a:xfrm>
            <a:prstGeom prst="straightConnector1">
              <a:avLst/>
            </a:prstGeom>
            <a:noFill/>
            <a:ln cap="flat" cmpd="sng" w="27025">
              <a:solidFill>
                <a:srgbClr val="000000"/>
              </a:solidFill>
              <a:prstDash val="dot"/>
              <a:round/>
              <a:headEnd len="med" w="med" type="none"/>
              <a:tailEnd len="med" w="med" type="none"/>
            </a:ln>
          </p:spPr>
        </p:cxnSp>
        <p:sp>
          <p:nvSpPr>
            <p:cNvPr id="2026" name="Google Shape;2026;p118"/>
            <p:cNvSpPr/>
            <p:nvPr/>
          </p:nvSpPr>
          <p:spPr>
            <a:xfrm>
              <a:off x="6749954" y="3148461"/>
              <a:ext cx="352800" cy="557700"/>
            </a:xfrm>
            <a:prstGeom prst="rect">
              <a:avLst/>
            </a:prstGeom>
            <a:solidFill>
              <a:srgbClr val="CFE2F3"/>
            </a:solidFill>
            <a:ln cap="flat" cmpd="sng" w="27025">
              <a:solidFill>
                <a:srgbClr val="000000"/>
              </a:solidFill>
              <a:prstDash val="solid"/>
              <a:round/>
              <a:headEnd len="sm" w="sm" type="none"/>
              <a:tailEnd len="sm" w="sm" type="none"/>
            </a:ln>
          </p:spPr>
          <p:txBody>
            <a:bodyPr anchorCtr="0" anchor="ctr" bIns="64850" lIns="64850" spcFirstLastPara="1" rIns="64850" wrap="square" tIns="64850">
              <a:noAutofit/>
            </a:bodyPr>
            <a:lstStyle/>
            <a:p>
              <a:pPr indent="0" lvl="0" marL="0" rtl="0" algn="ctr">
                <a:spcBef>
                  <a:spcPts val="709"/>
                </a:spcBef>
                <a:spcAft>
                  <a:spcPts val="709"/>
                </a:spcAft>
                <a:buNone/>
              </a:pPr>
              <a:r>
                <a:rPr lang="en" sz="1135">
                  <a:solidFill>
                    <a:srgbClr val="3F3F3F"/>
                  </a:solidFill>
                  <a:latin typeface="Karla"/>
                  <a:ea typeface="Karla"/>
                  <a:cs typeface="Karla"/>
                  <a:sym typeface="Karla"/>
                </a:rPr>
                <a:t>π</a:t>
              </a:r>
              <a:r>
                <a:rPr baseline="-25000" lang="en" sz="1135">
                  <a:solidFill>
                    <a:srgbClr val="3F3F3F"/>
                  </a:solidFill>
                  <a:latin typeface="Karla"/>
                  <a:ea typeface="Karla"/>
                  <a:cs typeface="Karla"/>
                  <a:sym typeface="Karla"/>
                </a:rPr>
                <a:t>1</a:t>
              </a:r>
              <a:endParaRPr baseline="-25000" sz="1135"/>
            </a:p>
          </p:txBody>
        </p:sp>
        <p:sp>
          <p:nvSpPr>
            <p:cNvPr id="2027" name="Google Shape;2027;p118"/>
            <p:cNvSpPr/>
            <p:nvPr/>
          </p:nvSpPr>
          <p:spPr>
            <a:xfrm>
              <a:off x="7195677" y="3148450"/>
              <a:ext cx="422700" cy="557700"/>
            </a:xfrm>
            <a:prstGeom prst="rect">
              <a:avLst/>
            </a:prstGeom>
            <a:solidFill>
              <a:srgbClr val="CFE2F3"/>
            </a:solidFill>
            <a:ln cap="flat" cmpd="sng" w="27025">
              <a:solidFill>
                <a:srgbClr val="000000"/>
              </a:solidFill>
              <a:prstDash val="solid"/>
              <a:round/>
              <a:headEnd len="sm" w="sm" type="none"/>
              <a:tailEnd len="sm" w="sm" type="none"/>
            </a:ln>
          </p:spPr>
          <p:txBody>
            <a:bodyPr anchorCtr="0" anchor="ctr" bIns="64850" lIns="64850" spcFirstLastPara="1" rIns="64850" wrap="square" tIns="64850">
              <a:noAutofit/>
            </a:bodyPr>
            <a:lstStyle/>
            <a:p>
              <a:pPr indent="0" lvl="0" marL="0" rtl="0" algn="ctr">
                <a:spcBef>
                  <a:spcPts val="709"/>
                </a:spcBef>
                <a:spcAft>
                  <a:spcPts val="709"/>
                </a:spcAft>
                <a:buNone/>
              </a:pPr>
              <a:r>
                <a:rPr lang="en" sz="1135">
                  <a:solidFill>
                    <a:srgbClr val="3F3F3F"/>
                  </a:solidFill>
                  <a:latin typeface="Karla"/>
                  <a:ea typeface="Karla"/>
                  <a:cs typeface="Karla"/>
                  <a:sym typeface="Karla"/>
                </a:rPr>
                <a:t>π</a:t>
              </a:r>
              <a:r>
                <a:rPr baseline="-25000" lang="en" sz="1135">
                  <a:solidFill>
                    <a:srgbClr val="3F3F3F"/>
                  </a:solidFill>
                  <a:latin typeface="Karla"/>
                  <a:ea typeface="Karla"/>
                  <a:cs typeface="Karla"/>
                  <a:sym typeface="Karla"/>
                </a:rPr>
                <a:t>2</a:t>
              </a:r>
              <a:endParaRPr baseline="-25000" sz="1135">
                <a:latin typeface="Karla"/>
                <a:ea typeface="Karla"/>
                <a:cs typeface="Karla"/>
                <a:sym typeface="Karla"/>
              </a:endParaRPr>
            </a:p>
          </p:txBody>
        </p:sp>
        <p:sp>
          <p:nvSpPr>
            <p:cNvPr id="2028" name="Google Shape;2028;p118"/>
            <p:cNvSpPr/>
            <p:nvPr/>
          </p:nvSpPr>
          <p:spPr>
            <a:xfrm>
              <a:off x="8050202" y="3148450"/>
              <a:ext cx="422700" cy="557700"/>
            </a:xfrm>
            <a:prstGeom prst="rect">
              <a:avLst/>
            </a:prstGeom>
            <a:solidFill>
              <a:srgbClr val="CFE2F3"/>
            </a:solidFill>
            <a:ln cap="flat" cmpd="sng" w="27025">
              <a:solidFill>
                <a:srgbClr val="000000"/>
              </a:solidFill>
              <a:prstDash val="solid"/>
              <a:round/>
              <a:headEnd len="sm" w="sm" type="none"/>
              <a:tailEnd len="sm" w="sm" type="none"/>
            </a:ln>
          </p:spPr>
          <p:txBody>
            <a:bodyPr anchorCtr="0" anchor="ctr" bIns="64850" lIns="64850" spcFirstLastPara="1" rIns="64850" wrap="square" tIns="64850">
              <a:noAutofit/>
            </a:bodyPr>
            <a:lstStyle/>
            <a:p>
              <a:pPr indent="0" lvl="0" marL="0" rtl="0" algn="ctr">
                <a:spcBef>
                  <a:spcPts val="709"/>
                </a:spcBef>
                <a:spcAft>
                  <a:spcPts val="709"/>
                </a:spcAft>
                <a:buNone/>
              </a:pPr>
              <a:r>
                <a:rPr lang="en" sz="1135">
                  <a:solidFill>
                    <a:srgbClr val="3F3F3F"/>
                  </a:solidFill>
                  <a:latin typeface="Karla"/>
                  <a:ea typeface="Karla"/>
                  <a:cs typeface="Karla"/>
                  <a:sym typeface="Karla"/>
                </a:rPr>
                <a:t>π</a:t>
              </a:r>
              <a:r>
                <a:rPr baseline="-25000" lang="en" sz="1135">
                  <a:solidFill>
                    <a:srgbClr val="3F3F3F"/>
                  </a:solidFill>
                  <a:latin typeface="Karla"/>
                  <a:ea typeface="Karla"/>
                  <a:cs typeface="Karla"/>
                  <a:sym typeface="Karla"/>
                </a:rPr>
                <a:t>K</a:t>
              </a:r>
              <a:endParaRPr baseline="-25000" sz="1135">
                <a:latin typeface="Karla"/>
                <a:ea typeface="Karla"/>
                <a:cs typeface="Karla"/>
                <a:sym typeface="Karla"/>
              </a:endParaRPr>
            </a:p>
          </p:txBody>
        </p:sp>
        <p:sp>
          <p:nvSpPr>
            <p:cNvPr id="2029" name="Google Shape;2029;p118"/>
            <p:cNvSpPr/>
            <p:nvPr/>
          </p:nvSpPr>
          <p:spPr>
            <a:xfrm>
              <a:off x="7276918" y="4012260"/>
              <a:ext cx="561900" cy="687900"/>
            </a:xfrm>
            <a:prstGeom prst="rect">
              <a:avLst/>
            </a:prstGeom>
            <a:solidFill>
              <a:srgbClr val="FCE5CD"/>
            </a:solidFill>
            <a:ln cap="flat" cmpd="sng" w="27025">
              <a:solidFill>
                <a:srgbClr val="000000"/>
              </a:solidFill>
              <a:prstDash val="solid"/>
              <a:round/>
              <a:headEnd len="sm" w="sm" type="none"/>
              <a:tailEnd len="sm" w="sm" type="none"/>
            </a:ln>
          </p:spPr>
          <p:txBody>
            <a:bodyPr anchorCtr="0" anchor="ctr" bIns="64850" lIns="64850" spcFirstLastPara="1" rIns="64850" wrap="square" tIns="64850">
              <a:noAutofit/>
            </a:bodyPr>
            <a:lstStyle/>
            <a:p>
              <a:pPr indent="0" lvl="0" marL="0" rtl="0" algn="ctr">
                <a:spcBef>
                  <a:spcPts val="0"/>
                </a:spcBef>
                <a:spcAft>
                  <a:spcPts val="0"/>
                </a:spcAft>
                <a:buNone/>
              </a:pPr>
              <a:r>
                <a:rPr lang="en" sz="1418"/>
                <a:t>Q</a:t>
              </a:r>
              <a:endParaRPr sz="1418"/>
            </a:p>
          </p:txBody>
        </p:sp>
        <p:cxnSp>
          <p:nvCxnSpPr>
            <p:cNvPr id="2030" name="Google Shape;2030;p118"/>
            <p:cNvCxnSpPr>
              <a:stCxn id="2026" idx="0"/>
              <a:endCxn id="2031" idx="2"/>
            </p:cNvCxnSpPr>
            <p:nvPr/>
          </p:nvCxnSpPr>
          <p:spPr>
            <a:xfrm rot="10800000">
              <a:off x="6926354" y="2822961"/>
              <a:ext cx="0" cy="325500"/>
            </a:xfrm>
            <a:prstGeom prst="straightConnector1">
              <a:avLst/>
            </a:prstGeom>
            <a:noFill/>
            <a:ln cap="flat" cmpd="sng" w="20275">
              <a:solidFill>
                <a:srgbClr val="000000"/>
              </a:solidFill>
              <a:prstDash val="solid"/>
              <a:round/>
              <a:headEnd len="med" w="med" type="none"/>
              <a:tailEnd len="med" w="med" type="triangle"/>
            </a:ln>
          </p:spPr>
        </p:cxnSp>
        <p:cxnSp>
          <p:nvCxnSpPr>
            <p:cNvPr id="2032" name="Google Shape;2032;p118"/>
            <p:cNvCxnSpPr>
              <a:stCxn id="2027" idx="0"/>
              <a:endCxn id="2033" idx="2"/>
            </p:cNvCxnSpPr>
            <p:nvPr/>
          </p:nvCxnSpPr>
          <p:spPr>
            <a:xfrm rot="10800000">
              <a:off x="7389627" y="2842450"/>
              <a:ext cx="17400" cy="306000"/>
            </a:xfrm>
            <a:prstGeom prst="straightConnector1">
              <a:avLst/>
            </a:prstGeom>
            <a:noFill/>
            <a:ln cap="flat" cmpd="sng" w="20275">
              <a:solidFill>
                <a:srgbClr val="000000"/>
              </a:solidFill>
              <a:prstDash val="solid"/>
              <a:round/>
              <a:headEnd len="med" w="med" type="none"/>
              <a:tailEnd len="med" w="med" type="triangle"/>
            </a:ln>
          </p:spPr>
        </p:cxnSp>
        <p:cxnSp>
          <p:nvCxnSpPr>
            <p:cNvPr id="2034" name="Google Shape;2034;p118"/>
            <p:cNvCxnSpPr>
              <a:stCxn id="2028" idx="0"/>
              <a:endCxn id="2035" idx="2"/>
            </p:cNvCxnSpPr>
            <p:nvPr/>
          </p:nvCxnSpPr>
          <p:spPr>
            <a:xfrm rot="10800000">
              <a:off x="8261552" y="2822950"/>
              <a:ext cx="0" cy="325500"/>
            </a:xfrm>
            <a:prstGeom prst="straightConnector1">
              <a:avLst/>
            </a:prstGeom>
            <a:noFill/>
            <a:ln cap="flat" cmpd="sng" w="20275">
              <a:solidFill>
                <a:srgbClr val="000000"/>
              </a:solidFill>
              <a:prstDash val="solid"/>
              <a:round/>
              <a:headEnd len="med" w="med" type="none"/>
              <a:tailEnd len="med" w="med" type="triangle"/>
            </a:ln>
          </p:spPr>
        </p:cxnSp>
        <p:cxnSp>
          <p:nvCxnSpPr>
            <p:cNvPr id="2036" name="Google Shape;2036;p118"/>
            <p:cNvCxnSpPr/>
            <p:nvPr/>
          </p:nvCxnSpPr>
          <p:spPr>
            <a:xfrm>
              <a:off x="7610657" y="3424832"/>
              <a:ext cx="377400" cy="4800"/>
            </a:xfrm>
            <a:prstGeom prst="straightConnector1">
              <a:avLst/>
            </a:prstGeom>
            <a:noFill/>
            <a:ln cap="flat" cmpd="sng" w="27025">
              <a:solidFill>
                <a:srgbClr val="000000"/>
              </a:solidFill>
              <a:prstDash val="dot"/>
              <a:round/>
              <a:headEnd len="med" w="med" type="none"/>
              <a:tailEnd len="med" w="med" type="none"/>
            </a:ln>
          </p:spPr>
        </p:cxnSp>
        <p:cxnSp>
          <p:nvCxnSpPr>
            <p:cNvPr id="2037" name="Google Shape;2037;p118"/>
            <p:cNvCxnSpPr>
              <a:endCxn id="2026" idx="2"/>
            </p:cNvCxnSpPr>
            <p:nvPr/>
          </p:nvCxnSpPr>
          <p:spPr>
            <a:xfrm rot="10800000">
              <a:off x="6926354" y="3706161"/>
              <a:ext cx="460200" cy="298200"/>
            </a:xfrm>
            <a:prstGeom prst="straightConnector1">
              <a:avLst/>
            </a:prstGeom>
            <a:noFill/>
            <a:ln cap="flat" cmpd="sng" w="20275">
              <a:solidFill>
                <a:srgbClr val="000000"/>
              </a:solidFill>
              <a:prstDash val="solid"/>
              <a:round/>
              <a:headEnd len="med" w="med" type="none"/>
              <a:tailEnd len="med" w="med" type="triangle"/>
            </a:ln>
          </p:spPr>
        </p:cxnSp>
        <p:cxnSp>
          <p:nvCxnSpPr>
            <p:cNvPr id="2038" name="Google Shape;2038;p118"/>
            <p:cNvCxnSpPr>
              <a:stCxn id="2029" idx="0"/>
              <a:endCxn id="2027" idx="2"/>
            </p:cNvCxnSpPr>
            <p:nvPr/>
          </p:nvCxnSpPr>
          <p:spPr>
            <a:xfrm rot="10800000">
              <a:off x="7406968" y="3706260"/>
              <a:ext cx="150900" cy="306000"/>
            </a:xfrm>
            <a:prstGeom prst="straightConnector1">
              <a:avLst/>
            </a:prstGeom>
            <a:noFill/>
            <a:ln cap="flat" cmpd="sng" w="20275">
              <a:solidFill>
                <a:srgbClr val="000000"/>
              </a:solidFill>
              <a:prstDash val="solid"/>
              <a:round/>
              <a:headEnd len="med" w="med" type="none"/>
              <a:tailEnd len="med" w="med" type="triangle"/>
            </a:ln>
          </p:spPr>
        </p:cxnSp>
        <p:cxnSp>
          <p:nvCxnSpPr>
            <p:cNvPr id="2039" name="Google Shape;2039;p118"/>
            <p:cNvCxnSpPr>
              <a:endCxn id="2028" idx="2"/>
            </p:cNvCxnSpPr>
            <p:nvPr/>
          </p:nvCxnSpPr>
          <p:spPr>
            <a:xfrm flipH="1" rot="10800000">
              <a:off x="7838852" y="3706150"/>
              <a:ext cx="422700" cy="298200"/>
            </a:xfrm>
            <a:prstGeom prst="straightConnector1">
              <a:avLst/>
            </a:prstGeom>
            <a:noFill/>
            <a:ln cap="flat" cmpd="sng" w="20275">
              <a:solidFill>
                <a:srgbClr val="000000"/>
              </a:solidFill>
              <a:prstDash val="solid"/>
              <a:round/>
              <a:headEnd len="med" w="med" type="none"/>
              <a:tailEnd len="med" w="med" type="triangle"/>
            </a:ln>
          </p:spPr>
        </p:cxnSp>
        <p:pic>
          <p:nvPicPr>
            <p:cNvPr id="2031" name="Google Shape;2031;p118"/>
            <p:cNvPicPr preferRelativeResize="0"/>
            <p:nvPr/>
          </p:nvPicPr>
          <p:blipFill rotWithShape="1">
            <a:blip r:embed="rId3">
              <a:alphaModFix/>
            </a:blip>
            <a:srcRect b="17402" l="19197" r="19957" t="16180"/>
            <a:stretch/>
          </p:blipFill>
          <p:spPr>
            <a:xfrm>
              <a:off x="6696251" y="2320562"/>
              <a:ext cx="460200" cy="502386"/>
            </a:xfrm>
            <a:prstGeom prst="rect">
              <a:avLst/>
            </a:prstGeom>
            <a:noFill/>
            <a:ln>
              <a:noFill/>
            </a:ln>
          </p:spPr>
        </p:pic>
        <p:pic>
          <p:nvPicPr>
            <p:cNvPr id="2033" name="Google Shape;2033;p118"/>
            <p:cNvPicPr preferRelativeResize="0"/>
            <p:nvPr/>
          </p:nvPicPr>
          <p:blipFill rotWithShape="1">
            <a:blip r:embed="rId3">
              <a:alphaModFix/>
            </a:blip>
            <a:srcRect b="17402" l="19197" r="19957" t="16180"/>
            <a:stretch/>
          </p:blipFill>
          <p:spPr>
            <a:xfrm>
              <a:off x="7159526" y="2340000"/>
              <a:ext cx="460200" cy="502386"/>
            </a:xfrm>
            <a:prstGeom prst="rect">
              <a:avLst/>
            </a:prstGeom>
            <a:noFill/>
            <a:ln>
              <a:noFill/>
            </a:ln>
          </p:spPr>
        </p:pic>
        <p:pic>
          <p:nvPicPr>
            <p:cNvPr id="2035" name="Google Shape;2035;p118"/>
            <p:cNvPicPr preferRelativeResize="0"/>
            <p:nvPr/>
          </p:nvPicPr>
          <p:blipFill rotWithShape="1">
            <a:blip r:embed="rId3">
              <a:alphaModFix/>
            </a:blip>
            <a:srcRect b="17402" l="19197" r="19957" t="16180"/>
            <a:stretch/>
          </p:blipFill>
          <p:spPr>
            <a:xfrm>
              <a:off x="8031451" y="2320562"/>
              <a:ext cx="460200" cy="502386"/>
            </a:xfrm>
            <a:prstGeom prst="rect">
              <a:avLst/>
            </a:prstGeom>
            <a:noFill/>
            <a:ln>
              <a:noFill/>
            </a:ln>
          </p:spPr>
        </p:pic>
      </p:grpSp>
      <p:grpSp>
        <p:nvGrpSpPr>
          <p:cNvPr id="2040" name="Google Shape;2040;p118"/>
          <p:cNvGrpSpPr/>
          <p:nvPr/>
        </p:nvGrpSpPr>
        <p:grpSpPr>
          <a:xfrm>
            <a:off x="4615858" y="2400295"/>
            <a:ext cx="1354379" cy="1545653"/>
            <a:chOff x="6690376" y="2368862"/>
            <a:chExt cx="1801275" cy="2055663"/>
          </a:xfrm>
        </p:grpSpPr>
        <p:cxnSp>
          <p:nvCxnSpPr>
            <p:cNvPr id="2041" name="Google Shape;2041;p118"/>
            <p:cNvCxnSpPr/>
            <p:nvPr/>
          </p:nvCxnSpPr>
          <p:spPr>
            <a:xfrm>
              <a:off x="7611672" y="2658830"/>
              <a:ext cx="377400" cy="4800"/>
            </a:xfrm>
            <a:prstGeom prst="straightConnector1">
              <a:avLst/>
            </a:prstGeom>
            <a:noFill/>
            <a:ln cap="flat" cmpd="sng" w="28625">
              <a:solidFill>
                <a:srgbClr val="000000"/>
              </a:solidFill>
              <a:prstDash val="dot"/>
              <a:round/>
              <a:headEnd len="med" w="med" type="none"/>
              <a:tailEnd len="med" w="med" type="none"/>
            </a:ln>
          </p:spPr>
        </p:cxnSp>
        <p:sp>
          <p:nvSpPr>
            <p:cNvPr id="2042" name="Google Shape;2042;p118"/>
            <p:cNvSpPr/>
            <p:nvPr/>
          </p:nvSpPr>
          <p:spPr>
            <a:xfrm>
              <a:off x="6749954" y="3148461"/>
              <a:ext cx="352800" cy="557700"/>
            </a:xfrm>
            <a:prstGeom prst="rect">
              <a:avLst/>
            </a:prstGeom>
            <a:solidFill>
              <a:srgbClr val="CFE2F3"/>
            </a:solidFill>
            <a:ln cap="flat" cmpd="sng" w="28625">
              <a:solidFill>
                <a:srgbClr val="000000"/>
              </a:solidFill>
              <a:prstDash val="solid"/>
              <a:round/>
              <a:headEnd len="sm" w="sm" type="none"/>
              <a:tailEnd len="sm" w="sm" type="none"/>
            </a:ln>
          </p:spPr>
          <p:txBody>
            <a:bodyPr anchorCtr="0" anchor="ctr" bIns="68725" lIns="68725" spcFirstLastPara="1" rIns="68725" wrap="square" tIns="68725">
              <a:noAutofit/>
            </a:bodyPr>
            <a:lstStyle/>
            <a:p>
              <a:pPr indent="0" lvl="0" marL="0" rtl="0" algn="ctr">
                <a:spcBef>
                  <a:spcPts val="752"/>
                </a:spcBef>
                <a:spcAft>
                  <a:spcPts val="752"/>
                </a:spcAft>
                <a:buNone/>
              </a:pPr>
              <a:r>
                <a:rPr lang="en" sz="1203">
                  <a:solidFill>
                    <a:srgbClr val="3F3F3F"/>
                  </a:solidFill>
                  <a:latin typeface="Karla"/>
                  <a:ea typeface="Karla"/>
                  <a:cs typeface="Karla"/>
                  <a:sym typeface="Karla"/>
                </a:rPr>
                <a:t>π</a:t>
              </a:r>
              <a:r>
                <a:rPr baseline="-25000" lang="en" sz="1203">
                  <a:solidFill>
                    <a:srgbClr val="3F3F3F"/>
                  </a:solidFill>
                  <a:latin typeface="Karla"/>
                  <a:ea typeface="Karla"/>
                  <a:cs typeface="Karla"/>
                  <a:sym typeface="Karla"/>
                </a:rPr>
                <a:t>1</a:t>
              </a:r>
              <a:endParaRPr baseline="-25000" sz="1203"/>
            </a:p>
          </p:txBody>
        </p:sp>
        <p:sp>
          <p:nvSpPr>
            <p:cNvPr id="2043" name="Google Shape;2043;p118"/>
            <p:cNvSpPr/>
            <p:nvPr/>
          </p:nvSpPr>
          <p:spPr>
            <a:xfrm>
              <a:off x="7195677" y="3148450"/>
              <a:ext cx="422700" cy="557700"/>
            </a:xfrm>
            <a:prstGeom prst="rect">
              <a:avLst/>
            </a:prstGeom>
            <a:solidFill>
              <a:srgbClr val="CFE2F3"/>
            </a:solidFill>
            <a:ln cap="flat" cmpd="sng" w="28625">
              <a:solidFill>
                <a:srgbClr val="000000"/>
              </a:solidFill>
              <a:prstDash val="solid"/>
              <a:round/>
              <a:headEnd len="sm" w="sm" type="none"/>
              <a:tailEnd len="sm" w="sm" type="none"/>
            </a:ln>
          </p:spPr>
          <p:txBody>
            <a:bodyPr anchorCtr="0" anchor="ctr" bIns="68725" lIns="68725" spcFirstLastPara="1" rIns="68725" wrap="square" tIns="68725">
              <a:noAutofit/>
            </a:bodyPr>
            <a:lstStyle/>
            <a:p>
              <a:pPr indent="0" lvl="0" marL="0" rtl="0" algn="ctr">
                <a:spcBef>
                  <a:spcPts val="752"/>
                </a:spcBef>
                <a:spcAft>
                  <a:spcPts val="752"/>
                </a:spcAft>
                <a:buNone/>
              </a:pPr>
              <a:r>
                <a:rPr lang="en" sz="1203">
                  <a:solidFill>
                    <a:srgbClr val="3F3F3F"/>
                  </a:solidFill>
                  <a:latin typeface="Karla"/>
                  <a:ea typeface="Karla"/>
                  <a:cs typeface="Karla"/>
                  <a:sym typeface="Karla"/>
                </a:rPr>
                <a:t>π</a:t>
              </a:r>
              <a:r>
                <a:rPr baseline="-25000" lang="en" sz="1203">
                  <a:solidFill>
                    <a:srgbClr val="3F3F3F"/>
                  </a:solidFill>
                  <a:latin typeface="Karla"/>
                  <a:ea typeface="Karla"/>
                  <a:cs typeface="Karla"/>
                  <a:sym typeface="Karla"/>
                </a:rPr>
                <a:t>2</a:t>
              </a:r>
              <a:endParaRPr baseline="-25000" sz="1203">
                <a:latin typeface="Karla"/>
                <a:ea typeface="Karla"/>
                <a:cs typeface="Karla"/>
                <a:sym typeface="Karla"/>
              </a:endParaRPr>
            </a:p>
          </p:txBody>
        </p:sp>
        <p:sp>
          <p:nvSpPr>
            <p:cNvPr id="2044" name="Google Shape;2044;p118"/>
            <p:cNvSpPr/>
            <p:nvPr/>
          </p:nvSpPr>
          <p:spPr>
            <a:xfrm>
              <a:off x="8050202" y="3148450"/>
              <a:ext cx="422700" cy="557700"/>
            </a:xfrm>
            <a:prstGeom prst="rect">
              <a:avLst/>
            </a:prstGeom>
            <a:solidFill>
              <a:srgbClr val="CFE2F3"/>
            </a:solidFill>
            <a:ln cap="flat" cmpd="sng" w="28625">
              <a:solidFill>
                <a:srgbClr val="000000"/>
              </a:solidFill>
              <a:prstDash val="solid"/>
              <a:round/>
              <a:headEnd len="sm" w="sm" type="none"/>
              <a:tailEnd len="sm" w="sm" type="none"/>
            </a:ln>
          </p:spPr>
          <p:txBody>
            <a:bodyPr anchorCtr="0" anchor="ctr" bIns="68725" lIns="68725" spcFirstLastPara="1" rIns="68725" wrap="square" tIns="68725">
              <a:noAutofit/>
            </a:bodyPr>
            <a:lstStyle/>
            <a:p>
              <a:pPr indent="0" lvl="0" marL="0" rtl="0" algn="ctr">
                <a:spcBef>
                  <a:spcPts val="752"/>
                </a:spcBef>
                <a:spcAft>
                  <a:spcPts val="752"/>
                </a:spcAft>
                <a:buNone/>
              </a:pPr>
              <a:r>
                <a:rPr lang="en" sz="1203">
                  <a:solidFill>
                    <a:srgbClr val="3F3F3F"/>
                  </a:solidFill>
                  <a:latin typeface="Karla"/>
                  <a:ea typeface="Karla"/>
                  <a:cs typeface="Karla"/>
                  <a:sym typeface="Karla"/>
                </a:rPr>
                <a:t>π</a:t>
              </a:r>
              <a:r>
                <a:rPr baseline="-25000" lang="en" sz="1203">
                  <a:solidFill>
                    <a:srgbClr val="3F3F3F"/>
                  </a:solidFill>
                  <a:latin typeface="Karla"/>
                  <a:ea typeface="Karla"/>
                  <a:cs typeface="Karla"/>
                  <a:sym typeface="Karla"/>
                </a:rPr>
                <a:t>K</a:t>
              </a:r>
              <a:endParaRPr baseline="-25000" sz="1203">
                <a:latin typeface="Karla"/>
                <a:ea typeface="Karla"/>
                <a:cs typeface="Karla"/>
                <a:sym typeface="Karla"/>
              </a:endParaRPr>
            </a:p>
          </p:txBody>
        </p:sp>
        <p:cxnSp>
          <p:nvCxnSpPr>
            <p:cNvPr id="2045" name="Google Shape;2045;p118"/>
            <p:cNvCxnSpPr>
              <a:stCxn id="2042" idx="0"/>
            </p:cNvCxnSpPr>
            <p:nvPr/>
          </p:nvCxnSpPr>
          <p:spPr>
            <a:xfrm rot="10800000">
              <a:off x="6926354" y="2866461"/>
              <a:ext cx="0" cy="282000"/>
            </a:xfrm>
            <a:prstGeom prst="straightConnector1">
              <a:avLst/>
            </a:prstGeom>
            <a:noFill/>
            <a:ln cap="flat" cmpd="sng" w="21475">
              <a:solidFill>
                <a:srgbClr val="000000"/>
              </a:solidFill>
              <a:prstDash val="solid"/>
              <a:round/>
              <a:headEnd len="med" w="med" type="none"/>
              <a:tailEnd len="med" w="med" type="triangle"/>
            </a:ln>
          </p:spPr>
        </p:cxnSp>
        <p:cxnSp>
          <p:nvCxnSpPr>
            <p:cNvPr id="2046" name="Google Shape;2046;p118"/>
            <p:cNvCxnSpPr>
              <a:stCxn id="2043" idx="0"/>
              <a:endCxn id="2047" idx="2"/>
            </p:cNvCxnSpPr>
            <p:nvPr/>
          </p:nvCxnSpPr>
          <p:spPr>
            <a:xfrm rot="10800000">
              <a:off x="7407027" y="2871250"/>
              <a:ext cx="0" cy="277200"/>
            </a:xfrm>
            <a:prstGeom prst="straightConnector1">
              <a:avLst/>
            </a:prstGeom>
            <a:noFill/>
            <a:ln cap="flat" cmpd="sng" w="21475">
              <a:solidFill>
                <a:srgbClr val="000000"/>
              </a:solidFill>
              <a:prstDash val="solid"/>
              <a:round/>
              <a:headEnd len="med" w="med" type="none"/>
              <a:tailEnd len="med" w="med" type="triangle"/>
            </a:ln>
          </p:spPr>
        </p:cxnSp>
        <p:cxnSp>
          <p:nvCxnSpPr>
            <p:cNvPr id="2048" name="Google Shape;2048;p118"/>
            <p:cNvCxnSpPr>
              <a:stCxn id="2044" idx="0"/>
              <a:endCxn id="2049" idx="2"/>
            </p:cNvCxnSpPr>
            <p:nvPr/>
          </p:nvCxnSpPr>
          <p:spPr>
            <a:xfrm rot="10800000">
              <a:off x="8261552" y="2871250"/>
              <a:ext cx="0" cy="277200"/>
            </a:xfrm>
            <a:prstGeom prst="straightConnector1">
              <a:avLst/>
            </a:prstGeom>
            <a:noFill/>
            <a:ln cap="flat" cmpd="sng" w="21475">
              <a:solidFill>
                <a:srgbClr val="000000"/>
              </a:solidFill>
              <a:prstDash val="solid"/>
              <a:round/>
              <a:headEnd len="med" w="med" type="none"/>
              <a:tailEnd len="med" w="med" type="triangle"/>
            </a:ln>
          </p:spPr>
        </p:cxnSp>
        <p:cxnSp>
          <p:nvCxnSpPr>
            <p:cNvPr id="2050" name="Google Shape;2050;p118"/>
            <p:cNvCxnSpPr/>
            <p:nvPr/>
          </p:nvCxnSpPr>
          <p:spPr>
            <a:xfrm>
              <a:off x="7610657" y="3424832"/>
              <a:ext cx="377400" cy="4800"/>
            </a:xfrm>
            <a:prstGeom prst="straightConnector1">
              <a:avLst/>
            </a:prstGeom>
            <a:noFill/>
            <a:ln cap="flat" cmpd="sng" w="28625">
              <a:solidFill>
                <a:srgbClr val="000000"/>
              </a:solidFill>
              <a:prstDash val="dot"/>
              <a:round/>
              <a:headEnd len="med" w="med" type="none"/>
              <a:tailEnd len="med" w="med" type="none"/>
            </a:ln>
          </p:spPr>
        </p:cxnSp>
        <p:sp>
          <p:nvSpPr>
            <p:cNvPr id="2051" name="Google Shape;2051;p118"/>
            <p:cNvSpPr/>
            <p:nvPr/>
          </p:nvSpPr>
          <p:spPr>
            <a:xfrm>
              <a:off x="6749950" y="4190825"/>
              <a:ext cx="1722600" cy="233700"/>
            </a:xfrm>
            <a:prstGeom prst="rect">
              <a:avLst/>
            </a:prstGeom>
            <a:solidFill>
              <a:srgbClr val="EAD1DC"/>
            </a:solidFill>
            <a:ln cap="flat" cmpd="sng" w="21475">
              <a:solidFill>
                <a:srgbClr val="000000"/>
              </a:solidFill>
              <a:prstDash val="dash"/>
              <a:round/>
              <a:headEnd len="sm" w="sm" type="none"/>
              <a:tailEnd len="sm" w="sm" type="none"/>
            </a:ln>
          </p:spPr>
          <p:txBody>
            <a:bodyPr anchorCtr="0" anchor="ctr" bIns="68725" lIns="68725" spcFirstLastPara="1" rIns="68725" wrap="square" tIns="68725">
              <a:noAutofit/>
            </a:bodyPr>
            <a:lstStyle/>
            <a:p>
              <a:pPr indent="0" lvl="0" marL="0" rtl="0" algn="l">
                <a:spcBef>
                  <a:spcPts val="0"/>
                </a:spcBef>
                <a:spcAft>
                  <a:spcPts val="0"/>
                </a:spcAft>
                <a:buNone/>
              </a:pPr>
              <a:r>
                <a:t/>
              </a:r>
              <a:endParaRPr/>
            </a:p>
          </p:txBody>
        </p:sp>
        <p:cxnSp>
          <p:nvCxnSpPr>
            <p:cNvPr id="2052" name="Google Shape;2052;p118"/>
            <p:cNvCxnSpPr>
              <a:stCxn id="2042" idx="2"/>
            </p:cNvCxnSpPr>
            <p:nvPr/>
          </p:nvCxnSpPr>
          <p:spPr>
            <a:xfrm>
              <a:off x="6926354" y="3706161"/>
              <a:ext cx="10200" cy="451200"/>
            </a:xfrm>
            <a:prstGeom prst="straightConnector1">
              <a:avLst/>
            </a:prstGeom>
            <a:noFill/>
            <a:ln cap="flat" cmpd="sng" w="14325">
              <a:solidFill>
                <a:srgbClr val="1F497D"/>
              </a:solidFill>
              <a:prstDash val="solid"/>
              <a:round/>
              <a:headEnd len="med" w="med" type="triangle"/>
              <a:tailEnd len="med" w="med" type="triangle"/>
            </a:ln>
          </p:spPr>
        </p:cxnSp>
        <p:cxnSp>
          <p:nvCxnSpPr>
            <p:cNvPr id="2053" name="Google Shape;2053;p118"/>
            <p:cNvCxnSpPr/>
            <p:nvPr/>
          </p:nvCxnSpPr>
          <p:spPr>
            <a:xfrm>
              <a:off x="7384529" y="3722899"/>
              <a:ext cx="10200" cy="451200"/>
            </a:xfrm>
            <a:prstGeom prst="straightConnector1">
              <a:avLst/>
            </a:prstGeom>
            <a:noFill/>
            <a:ln cap="flat" cmpd="sng" w="14325">
              <a:solidFill>
                <a:srgbClr val="1F497D"/>
              </a:solidFill>
              <a:prstDash val="solid"/>
              <a:round/>
              <a:headEnd len="med" w="med" type="triangle"/>
              <a:tailEnd len="med" w="med" type="triangle"/>
            </a:ln>
          </p:spPr>
        </p:cxnSp>
        <p:cxnSp>
          <p:nvCxnSpPr>
            <p:cNvPr id="2054" name="Google Shape;2054;p118"/>
            <p:cNvCxnSpPr/>
            <p:nvPr/>
          </p:nvCxnSpPr>
          <p:spPr>
            <a:xfrm>
              <a:off x="8256454" y="3722911"/>
              <a:ext cx="10200" cy="451200"/>
            </a:xfrm>
            <a:prstGeom prst="straightConnector1">
              <a:avLst/>
            </a:prstGeom>
            <a:noFill/>
            <a:ln cap="flat" cmpd="sng" w="14325">
              <a:solidFill>
                <a:srgbClr val="1F497D"/>
              </a:solidFill>
              <a:prstDash val="solid"/>
              <a:round/>
              <a:headEnd len="med" w="med" type="triangle"/>
              <a:tailEnd len="med" w="med" type="triangle"/>
            </a:ln>
          </p:spPr>
        </p:cxnSp>
        <p:pic>
          <p:nvPicPr>
            <p:cNvPr id="2055" name="Google Shape;2055;p118"/>
            <p:cNvPicPr preferRelativeResize="0"/>
            <p:nvPr/>
          </p:nvPicPr>
          <p:blipFill rotWithShape="1">
            <a:blip r:embed="rId3">
              <a:alphaModFix/>
            </a:blip>
            <a:srcRect b="17402" l="19197" r="19957" t="16180"/>
            <a:stretch/>
          </p:blipFill>
          <p:spPr>
            <a:xfrm>
              <a:off x="6690376" y="2368862"/>
              <a:ext cx="460200" cy="502386"/>
            </a:xfrm>
            <a:prstGeom prst="rect">
              <a:avLst/>
            </a:prstGeom>
            <a:noFill/>
            <a:ln>
              <a:noFill/>
            </a:ln>
          </p:spPr>
        </p:pic>
        <p:pic>
          <p:nvPicPr>
            <p:cNvPr id="2047" name="Google Shape;2047;p118"/>
            <p:cNvPicPr preferRelativeResize="0"/>
            <p:nvPr/>
          </p:nvPicPr>
          <p:blipFill rotWithShape="1">
            <a:blip r:embed="rId3">
              <a:alphaModFix/>
            </a:blip>
            <a:srcRect b="17402" l="19197" r="19957" t="16180"/>
            <a:stretch/>
          </p:blipFill>
          <p:spPr>
            <a:xfrm>
              <a:off x="7176926" y="2368862"/>
              <a:ext cx="460200" cy="502386"/>
            </a:xfrm>
            <a:prstGeom prst="rect">
              <a:avLst/>
            </a:prstGeom>
            <a:noFill/>
            <a:ln>
              <a:noFill/>
            </a:ln>
          </p:spPr>
        </p:pic>
        <p:pic>
          <p:nvPicPr>
            <p:cNvPr id="2049" name="Google Shape;2049;p118"/>
            <p:cNvPicPr preferRelativeResize="0"/>
            <p:nvPr/>
          </p:nvPicPr>
          <p:blipFill rotWithShape="1">
            <a:blip r:embed="rId3">
              <a:alphaModFix/>
            </a:blip>
            <a:srcRect b="17402" l="19197" r="19957" t="16180"/>
            <a:stretch/>
          </p:blipFill>
          <p:spPr>
            <a:xfrm>
              <a:off x="8031451" y="2368862"/>
              <a:ext cx="460200" cy="502386"/>
            </a:xfrm>
            <a:prstGeom prst="rect">
              <a:avLst/>
            </a:prstGeom>
            <a:noFill/>
            <a:ln>
              <a:noFill/>
            </a:ln>
          </p:spPr>
        </p:pic>
      </p:grpSp>
      <p:grpSp>
        <p:nvGrpSpPr>
          <p:cNvPr id="2056" name="Google Shape;2056;p118"/>
          <p:cNvGrpSpPr/>
          <p:nvPr/>
        </p:nvGrpSpPr>
        <p:grpSpPr>
          <a:xfrm>
            <a:off x="6660637" y="2725299"/>
            <a:ext cx="1498708" cy="1126630"/>
            <a:chOff x="6502296" y="3208237"/>
            <a:chExt cx="1838680" cy="1382198"/>
          </a:xfrm>
        </p:grpSpPr>
        <p:cxnSp>
          <p:nvCxnSpPr>
            <p:cNvPr id="2057" name="Google Shape;2057;p118"/>
            <p:cNvCxnSpPr/>
            <p:nvPr/>
          </p:nvCxnSpPr>
          <p:spPr>
            <a:xfrm>
              <a:off x="7460997" y="3457030"/>
              <a:ext cx="377400" cy="4800"/>
            </a:xfrm>
            <a:prstGeom prst="straightConnector1">
              <a:avLst/>
            </a:prstGeom>
            <a:noFill/>
            <a:ln cap="flat" cmpd="sng" w="31050">
              <a:solidFill>
                <a:srgbClr val="000000"/>
              </a:solidFill>
              <a:prstDash val="dot"/>
              <a:round/>
              <a:headEnd len="med" w="med" type="none"/>
              <a:tailEnd len="med" w="med" type="none"/>
            </a:ln>
          </p:spPr>
        </p:cxnSp>
        <p:sp>
          <p:nvSpPr>
            <p:cNvPr id="2058" name="Google Shape;2058;p118"/>
            <p:cNvSpPr/>
            <p:nvPr/>
          </p:nvSpPr>
          <p:spPr>
            <a:xfrm>
              <a:off x="6529414" y="4032736"/>
              <a:ext cx="422700" cy="557700"/>
            </a:xfrm>
            <a:prstGeom prst="rect">
              <a:avLst/>
            </a:prstGeom>
            <a:solidFill>
              <a:srgbClr val="CFE2F3"/>
            </a:solidFill>
            <a:ln cap="flat" cmpd="sng" w="31050">
              <a:solidFill>
                <a:srgbClr val="000000"/>
              </a:solidFill>
              <a:prstDash val="solid"/>
              <a:round/>
              <a:headEnd len="sm" w="sm" type="none"/>
              <a:tailEnd len="sm" w="sm" type="none"/>
            </a:ln>
          </p:spPr>
          <p:txBody>
            <a:bodyPr anchorCtr="0" anchor="ctr" bIns="74550" lIns="74550" spcFirstLastPara="1" rIns="74550" wrap="square" tIns="74550">
              <a:noAutofit/>
            </a:bodyPr>
            <a:lstStyle/>
            <a:p>
              <a:pPr indent="0" lvl="0" marL="0" rtl="0" algn="ctr">
                <a:spcBef>
                  <a:spcPts val="815"/>
                </a:spcBef>
                <a:spcAft>
                  <a:spcPts val="815"/>
                </a:spcAft>
                <a:buNone/>
              </a:pPr>
              <a:r>
                <a:rPr lang="en" sz="1304">
                  <a:solidFill>
                    <a:srgbClr val="3F3F3F"/>
                  </a:solidFill>
                  <a:latin typeface="Karla"/>
                  <a:ea typeface="Karla"/>
                  <a:cs typeface="Karla"/>
                  <a:sym typeface="Karla"/>
                </a:rPr>
                <a:t>π</a:t>
              </a:r>
              <a:r>
                <a:rPr baseline="-25000" lang="en" sz="1304">
                  <a:solidFill>
                    <a:srgbClr val="3F3F3F"/>
                  </a:solidFill>
                  <a:latin typeface="Karla"/>
                  <a:ea typeface="Karla"/>
                  <a:cs typeface="Karla"/>
                  <a:sym typeface="Karla"/>
                </a:rPr>
                <a:t>1</a:t>
              </a:r>
              <a:endParaRPr baseline="-25000" sz="1304"/>
            </a:p>
          </p:txBody>
        </p:sp>
        <p:sp>
          <p:nvSpPr>
            <p:cNvPr id="2059" name="Google Shape;2059;p118"/>
            <p:cNvSpPr/>
            <p:nvPr/>
          </p:nvSpPr>
          <p:spPr>
            <a:xfrm>
              <a:off x="7045002" y="4032725"/>
              <a:ext cx="422700" cy="557700"/>
            </a:xfrm>
            <a:prstGeom prst="rect">
              <a:avLst/>
            </a:prstGeom>
            <a:solidFill>
              <a:srgbClr val="CFE2F3"/>
            </a:solidFill>
            <a:ln cap="flat" cmpd="sng" w="31050">
              <a:solidFill>
                <a:srgbClr val="000000"/>
              </a:solidFill>
              <a:prstDash val="solid"/>
              <a:round/>
              <a:headEnd len="sm" w="sm" type="none"/>
              <a:tailEnd len="sm" w="sm" type="none"/>
            </a:ln>
          </p:spPr>
          <p:txBody>
            <a:bodyPr anchorCtr="0" anchor="ctr" bIns="74550" lIns="74550" spcFirstLastPara="1" rIns="74550" wrap="square" tIns="74550">
              <a:noAutofit/>
            </a:bodyPr>
            <a:lstStyle/>
            <a:p>
              <a:pPr indent="0" lvl="0" marL="0" rtl="0" algn="ctr">
                <a:spcBef>
                  <a:spcPts val="815"/>
                </a:spcBef>
                <a:spcAft>
                  <a:spcPts val="815"/>
                </a:spcAft>
                <a:buNone/>
              </a:pPr>
              <a:r>
                <a:rPr lang="en" sz="1304">
                  <a:solidFill>
                    <a:srgbClr val="3F3F3F"/>
                  </a:solidFill>
                  <a:latin typeface="Karla"/>
                  <a:ea typeface="Karla"/>
                  <a:cs typeface="Karla"/>
                  <a:sym typeface="Karla"/>
                </a:rPr>
                <a:t>π</a:t>
              </a:r>
              <a:r>
                <a:rPr baseline="-25000" lang="en" sz="1304">
                  <a:solidFill>
                    <a:srgbClr val="3F3F3F"/>
                  </a:solidFill>
                  <a:latin typeface="Karla"/>
                  <a:ea typeface="Karla"/>
                  <a:cs typeface="Karla"/>
                  <a:sym typeface="Karla"/>
                </a:rPr>
                <a:t>2</a:t>
              </a:r>
              <a:endParaRPr baseline="-25000" sz="1304">
                <a:latin typeface="Karla"/>
                <a:ea typeface="Karla"/>
                <a:cs typeface="Karla"/>
                <a:sym typeface="Karla"/>
              </a:endParaRPr>
            </a:p>
          </p:txBody>
        </p:sp>
        <p:sp>
          <p:nvSpPr>
            <p:cNvPr id="2060" name="Google Shape;2060;p118"/>
            <p:cNvSpPr/>
            <p:nvPr/>
          </p:nvSpPr>
          <p:spPr>
            <a:xfrm>
              <a:off x="7899527" y="4032725"/>
              <a:ext cx="422700" cy="557700"/>
            </a:xfrm>
            <a:prstGeom prst="rect">
              <a:avLst/>
            </a:prstGeom>
            <a:solidFill>
              <a:srgbClr val="CFE2F3"/>
            </a:solidFill>
            <a:ln cap="flat" cmpd="sng" w="31050">
              <a:solidFill>
                <a:srgbClr val="000000"/>
              </a:solidFill>
              <a:prstDash val="solid"/>
              <a:round/>
              <a:headEnd len="sm" w="sm" type="none"/>
              <a:tailEnd len="sm" w="sm" type="none"/>
            </a:ln>
          </p:spPr>
          <p:txBody>
            <a:bodyPr anchorCtr="0" anchor="ctr" bIns="74550" lIns="74550" spcFirstLastPara="1" rIns="74550" wrap="square" tIns="74550">
              <a:noAutofit/>
            </a:bodyPr>
            <a:lstStyle/>
            <a:p>
              <a:pPr indent="0" lvl="0" marL="0" rtl="0" algn="ctr">
                <a:spcBef>
                  <a:spcPts val="815"/>
                </a:spcBef>
                <a:spcAft>
                  <a:spcPts val="815"/>
                </a:spcAft>
                <a:buNone/>
              </a:pPr>
              <a:r>
                <a:rPr lang="en" sz="1304">
                  <a:solidFill>
                    <a:srgbClr val="3F3F3F"/>
                  </a:solidFill>
                  <a:latin typeface="Karla"/>
                  <a:ea typeface="Karla"/>
                  <a:cs typeface="Karla"/>
                  <a:sym typeface="Karla"/>
                </a:rPr>
                <a:t>π</a:t>
              </a:r>
              <a:r>
                <a:rPr baseline="-25000" lang="en" sz="1304">
                  <a:solidFill>
                    <a:srgbClr val="3F3F3F"/>
                  </a:solidFill>
                  <a:latin typeface="Karla"/>
                  <a:ea typeface="Karla"/>
                  <a:cs typeface="Karla"/>
                  <a:sym typeface="Karla"/>
                </a:rPr>
                <a:t>K</a:t>
              </a:r>
              <a:endParaRPr baseline="-25000" sz="1304">
                <a:latin typeface="Karla"/>
                <a:ea typeface="Karla"/>
                <a:cs typeface="Karla"/>
                <a:sym typeface="Karla"/>
              </a:endParaRPr>
            </a:p>
          </p:txBody>
        </p:sp>
        <p:cxnSp>
          <p:nvCxnSpPr>
            <p:cNvPr id="2061" name="Google Shape;2061;p118"/>
            <p:cNvCxnSpPr>
              <a:stCxn id="2058" idx="0"/>
              <a:endCxn id="2062" idx="2"/>
            </p:cNvCxnSpPr>
            <p:nvPr/>
          </p:nvCxnSpPr>
          <p:spPr>
            <a:xfrm rot="10800000">
              <a:off x="6732364" y="3710536"/>
              <a:ext cx="8400" cy="322200"/>
            </a:xfrm>
            <a:prstGeom prst="straightConnector1">
              <a:avLst/>
            </a:prstGeom>
            <a:noFill/>
            <a:ln cap="flat" cmpd="sng" w="23300">
              <a:solidFill>
                <a:srgbClr val="000000"/>
              </a:solidFill>
              <a:prstDash val="solid"/>
              <a:round/>
              <a:headEnd len="med" w="med" type="none"/>
              <a:tailEnd len="med" w="med" type="triangle"/>
            </a:ln>
          </p:spPr>
        </p:cxnSp>
        <p:cxnSp>
          <p:nvCxnSpPr>
            <p:cNvPr id="2063" name="Google Shape;2063;p118"/>
            <p:cNvCxnSpPr>
              <a:stCxn id="2059" idx="0"/>
              <a:endCxn id="2064" idx="2"/>
            </p:cNvCxnSpPr>
            <p:nvPr/>
          </p:nvCxnSpPr>
          <p:spPr>
            <a:xfrm rot="10800000">
              <a:off x="7256352" y="3710525"/>
              <a:ext cx="0" cy="322200"/>
            </a:xfrm>
            <a:prstGeom prst="straightConnector1">
              <a:avLst/>
            </a:prstGeom>
            <a:noFill/>
            <a:ln cap="flat" cmpd="sng" w="23300">
              <a:solidFill>
                <a:srgbClr val="000000"/>
              </a:solidFill>
              <a:prstDash val="solid"/>
              <a:round/>
              <a:headEnd len="med" w="med" type="none"/>
              <a:tailEnd len="med" w="med" type="triangle"/>
            </a:ln>
          </p:spPr>
        </p:cxnSp>
        <p:cxnSp>
          <p:nvCxnSpPr>
            <p:cNvPr id="2065" name="Google Shape;2065;p118"/>
            <p:cNvCxnSpPr>
              <a:stCxn id="2060" idx="0"/>
              <a:endCxn id="2066" idx="2"/>
            </p:cNvCxnSpPr>
            <p:nvPr/>
          </p:nvCxnSpPr>
          <p:spPr>
            <a:xfrm rot="10800000">
              <a:off x="8110877" y="3710525"/>
              <a:ext cx="0" cy="322200"/>
            </a:xfrm>
            <a:prstGeom prst="straightConnector1">
              <a:avLst/>
            </a:prstGeom>
            <a:noFill/>
            <a:ln cap="flat" cmpd="sng" w="23300">
              <a:solidFill>
                <a:srgbClr val="000000"/>
              </a:solidFill>
              <a:prstDash val="solid"/>
              <a:round/>
              <a:headEnd len="med" w="med" type="none"/>
              <a:tailEnd len="med" w="med" type="triangle"/>
            </a:ln>
          </p:spPr>
        </p:cxnSp>
        <p:pic>
          <p:nvPicPr>
            <p:cNvPr id="2062" name="Google Shape;2062;p118"/>
            <p:cNvPicPr preferRelativeResize="0"/>
            <p:nvPr/>
          </p:nvPicPr>
          <p:blipFill rotWithShape="1">
            <a:blip r:embed="rId3">
              <a:alphaModFix/>
            </a:blip>
            <a:srcRect b="17402" l="19197" r="19957" t="16180"/>
            <a:stretch/>
          </p:blipFill>
          <p:spPr>
            <a:xfrm>
              <a:off x="6502296" y="3208237"/>
              <a:ext cx="460200" cy="502386"/>
            </a:xfrm>
            <a:prstGeom prst="rect">
              <a:avLst/>
            </a:prstGeom>
            <a:noFill/>
            <a:ln>
              <a:noFill/>
            </a:ln>
          </p:spPr>
        </p:pic>
        <p:pic>
          <p:nvPicPr>
            <p:cNvPr id="2064" name="Google Shape;2064;p118"/>
            <p:cNvPicPr preferRelativeResize="0"/>
            <p:nvPr/>
          </p:nvPicPr>
          <p:blipFill rotWithShape="1">
            <a:blip r:embed="rId3">
              <a:alphaModFix/>
            </a:blip>
            <a:srcRect b="17402" l="19197" r="19957" t="16180"/>
            <a:stretch/>
          </p:blipFill>
          <p:spPr>
            <a:xfrm>
              <a:off x="7026251" y="3208237"/>
              <a:ext cx="460200" cy="502386"/>
            </a:xfrm>
            <a:prstGeom prst="rect">
              <a:avLst/>
            </a:prstGeom>
            <a:noFill/>
            <a:ln>
              <a:noFill/>
            </a:ln>
          </p:spPr>
        </p:pic>
        <p:pic>
          <p:nvPicPr>
            <p:cNvPr id="2066" name="Google Shape;2066;p118"/>
            <p:cNvPicPr preferRelativeResize="0"/>
            <p:nvPr/>
          </p:nvPicPr>
          <p:blipFill rotWithShape="1">
            <a:blip r:embed="rId3">
              <a:alphaModFix/>
            </a:blip>
            <a:srcRect b="17402" l="19197" r="19957" t="16180"/>
            <a:stretch/>
          </p:blipFill>
          <p:spPr>
            <a:xfrm>
              <a:off x="7880776" y="3208237"/>
              <a:ext cx="460200" cy="502386"/>
            </a:xfrm>
            <a:prstGeom prst="rect">
              <a:avLst/>
            </a:prstGeom>
            <a:noFill/>
            <a:ln>
              <a:noFill/>
            </a:ln>
          </p:spPr>
        </p:pic>
      </p:grpSp>
      <p:sp>
        <p:nvSpPr>
          <p:cNvPr id="2067" name="Google Shape;2067;p118"/>
          <p:cNvSpPr txBox="1"/>
          <p:nvPr/>
        </p:nvSpPr>
        <p:spPr>
          <a:xfrm>
            <a:off x="594193" y="4260209"/>
            <a:ext cx="1390200" cy="48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3F3F3F"/>
                </a:solidFill>
                <a:latin typeface="Karla"/>
                <a:ea typeface="Karla"/>
                <a:cs typeface="Karla"/>
                <a:sym typeface="Karla"/>
              </a:rPr>
              <a:t>Fully Centralized</a:t>
            </a:r>
            <a:endParaRPr b="1" sz="1200">
              <a:solidFill>
                <a:srgbClr val="3F3F3F"/>
              </a:solidFill>
              <a:latin typeface="Karla"/>
              <a:ea typeface="Karla"/>
              <a:cs typeface="Karla"/>
              <a:sym typeface="Karla"/>
            </a:endParaRPr>
          </a:p>
        </p:txBody>
      </p:sp>
      <p:cxnSp>
        <p:nvCxnSpPr>
          <p:cNvPr id="2068" name="Google Shape;2068;p118"/>
          <p:cNvCxnSpPr/>
          <p:nvPr/>
        </p:nvCxnSpPr>
        <p:spPr>
          <a:xfrm>
            <a:off x="2285675" y="2400303"/>
            <a:ext cx="900" cy="2400300"/>
          </a:xfrm>
          <a:prstGeom prst="straightConnector1">
            <a:avLst/>
          </a:prstGeom>
          <a:noFill/>
          <a:ln cap="flat" cmpd="sng" w="38100">
            <a:solidFill>
              <a:srgbClr val="9E9E9E"/>
            </a:solidFill>
            <a:prstDash val="solid"/>
            <a:round/>
            <a:headEnd len="med" w="med" type="none"/>
            <a:tailEnd len="med" w="med" type="none"/>
          </a:ln>
        </p:spPr>
      </p:cxnSp>
      <p:cxnSp>
        <p:nvCxnSpPr>
          <p:cNvPr id="2069" name="Google Shape;2069;p118"/>
          <p:cNvCxnSpPr/>
          <p:nvPr/>
        </p:nvCxnSpPr>
        <p:spPr>
          <a:xfrm>
            <a:off x="4250163" y="2400300"/>
            <a:ext cx="900" cy="2400300"/>
          </a:xfrm>
          <a:prstGeom prst="straightConnector1">
            <a:avLst/>
          </a:prstGeom>
          <a:noFill/>
          <a:ln cap="flat" cmpd="sng" w="38100">
            <a:solidFill>
              <a:srgbClr val="9E9E9E"/>
            </a:solidFill>
            <a:prstDash val="solid"/>
            <a:round/>
            <a:headEnd len="med" w="med" type="none"/>
            <a:tailEnd len="med" w="med" type="none"/>
          </a:ln>
        </p:spPr>
      </p:cxnSp>
      <p:cxnSp>
        <p:nvCxnSpPr>
          <p:cNvPr id="2070" name="Google Shape;2070;p118"/>
          <p:cNvCxnSpPr/>
          <p:nvPr/>
        </p:nvCxnSpPr>
        <p:spPr>
          <a:xfrm>
            <a:off x="6335000" y="2400300"/>
            <a:ext cx="900" cy="2400300"/>
          </a:xfrm>
          <a:prstGeom prst="straightConnector1">
            <a:avLst/>
          </a:prstGeom>
          <a:noFill/>
          <a:ln cap="flat" cmpd="sng" w="38100">
            <a:solidFill>
              <a:srgbClr val="9E9E9E"/>
            </a:solidFill>
            <a:prstDash val="solid"/>
            <a:round/>
            <a:headEnd len="med" w="med" type="none"/>
            <a:tailEnd len="med" w="med" type="none"/>
          </a:ln>
        </p:spPr>
      </p:cxnSp>
      <p:sp>
        <p:nvSpPr>
          <p:cNvPr id="2071" name="Google Shape;2071;p118"/>
          <p:cNvSpPr txBox="1"/>
          <p:nvPr/>
        </p:nvSpPr>
        <p:spPr>
          <a:xfrm>
            <a:off x="2506975" y="4268350"/>
            <a:ext cx="1522800" cy="689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3F3F3F"/>
                </a:solidFill>
                <a:latin typeface="Karla"/>
                <a:ea typeface="Karla"/>
                <a:cs typeface="Karla"/>
                <a:sym typeface="Karla"/>
              </a:rPr>
              <a:t>Centralized Critic Decentralized Actors (CTDE)</a:t>
            </a:r>
            <a:endParaRPr b="1" sz="1200">
              <a:solidFill>
                <a:srgbClr val="3F3F3F"/>
              </a:solidFill>
              <a:latin typeface="Karla"/>
              <a:ea typeface="Karla"/>
              <a:cs typeface="Karla"/>
              <a:sym typeface="Karla"/>
            </a:endParaRPr>
          </a:p>
        </p:txBody>
      </p:sp>
      <p:sp>
        <p:nvSpPr>
          <p:cNvPr id="2072" name="Google Shape;2072;p118"/>
          <p:cNvSpPr txBox="1"/>
          <p:nvPr/>
        </p:nvSpPr>
        <p:spPr>
          <a:xfrm>
            <a:off x="4531626" y="4119100"/>
            <a:ext cx="1522800" cy="48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3F3F3F"/>
                </a:solidFill>
                <a:latin typeface="Karla"/>
                <a:ea typeface="Karla"/>
                <a:cs typeface="Karla"/>
                <a:sym typeface="Karla"/>
              </a:rPr>
              <a:t>Decentralized Actors with   Communication Channel</a:t>
            </a:r>
            <a:endParaRPr b="1" sz="1200">
              <a:solidFill>
                <a:srgbClr val="3F3F3F"/>
              </a:solidFill>
              <a:latin typeface="Karla"/>
              <a:ea typeface="Karla"/>
              <a:cs typeface="Karla"/>
              <a:sym typeface="Karla"/>
            </a:endParaRPr>
          </a:p>
        </p:txBody>
      </p:sp>
      <p:sp>
        <p:nvSpPr>
          <p:cNvPr id="2073" name="Google Shape;2073;p118"/>
          <p:cNvSpPr txBox="1"/>
          <p:nvPr/>
        </p:nvSpPr>
        <p:spPr>
          <a:xfrm>
            <a:off x="6616476" y="4241452"/>
            <a:ext cx="1522800" cy="481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1200">
                <a:solidFill>
                  <a:srgbClr val="3F3F3F"/>
                </a:solidFill>
                <a:latin typeface="Karla"/>
                <a:ea typeface="Karla"/>
                <a:cs typeface="Karla"/>
                <a:sym typeface="Karla"/>
              </a:rPr>
              <a:t>Fully Decentralized</a:t>
            </a:r>
            <a:endParaRPr b="1" sz="1200">
              <a:solidFill>
                <a:srgbClr val="3F3F3F"/>
              </a:solidFill>
              <a:latin typeface="Karla"/>
              <a:ea typeface="Karla"/>
              <a:cs typeface="Karla"/>
              <a:sym typeface="Karl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14"/>
                                        </p:tgtEl>
                                        <p:attrNameLst>
                                          <p:attrName>style.visibility</p:attrName>
                                        </p:attrNameLst>
                                      </p:cBhvr>
                                      <p:to>
                                        <p:strVal val="visible"/>
                                      </p:to>
                                    </p:set>
                                    <p:animEffect filter="fade" transition="in">
                                      <p:cBhvr>
                                        <p:cTn dur="1000"/>
                                        <p:tgtEl>
                                          <p:spTgt spid="2014"/>
                                        </p:tgtEl>
                                      </p:cBhvr>
                                    </p:animEffect>
                                  </p:childTnLst>
                                </p:cTn>
                              </p:par>
                              <p:par>
                                <p:cTn fill="hold" nodeType="withEffect" presetClass="entr" presetID="10" presetSubtype="0">
                                  <p:stCondLst>
                                    <p:cond delay="0"/>
                                  </p:stCondLst>
                                  <p:childTnLst>
                                    <p:set>
                                      <p:cBhvr>
                                        <p:cTn dur="1" fill="hold">
                                          <p:stCondLst>
                                            <p:cond delay="0"/>
                                          </p:stCondLst>
                                        </p:cTn>
                                        <p:tgtEl>
                                          <p:spTgt spid="2067"/>
                                        </p:tgtEl>
                                        <p:attrNameLst>
                                          <p:attrName>style.visibility</p:attrName>
                                        </p:attrNameLst>
                                      </p:cBhvr>
                                      <p:to>
                                        <p:strVal val="visible"/>
                                      </p:to>
                                    </p:set>
                                    <p:animEffect filter="fade" transition="in">
                                      <p:cBhvr>
                                        <p:cTn dur="1000"/>
                                        <p:tgtEl>
                                          <p:spTgt spid="20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24"/>
                                        </p:tgtEl>
                                        <p:attrNameLst>
                                          <p:attrName>style.visibility</p:attrName>
                                        </p:attrNameLst>
                                      </p:cBhvr>
                                      <p:to>
                                        <p:strVal val="visible"/>
                                      </p:to>
                                    </p:set>
                                    <p:animEffect filter="fade" transition="in">
                                      <p:cBhvr>
                                        <p:cTn dur="1000"/>
                                        <p:tgtEl>
                                          <p:spTgt spid="2024"/>
                                        </p:tgtEl>
                                      </p:cBhvr>
                                    </p:animEffect>
                                  </p:childTnLst>
                                </p:cTn>
                              </p:par>
                              <p:par>
                                <p:cTn fill="hold" nodeType="withEffect" presetClass="entr" presetID="10" presetSubtype="0">
                                  <p:stCondLst>
                                    <p:cond delay="0"/>
                                  </p:stCondLst>
                                  <p:childTnLst>
                                    <p:set>
                                      <p:cBhvr>
                                        <p:cTn dur="1" fill="hold">
                                          <p:stCondLst>
                                            <p:cond delay="0"/>
                                          </p:stCondLst>
                                        </p:cTn>
                                        <p:tgtEl>
                                          <p:spTgt spid="2071"/>
                                        </p:tgtEl>
                                        <p:attrNameLst>
                                          <p:attrName>style.visibility</p:attrName>
                                        </p:attrNameLst>
                                      </p:cBhvr>
                                      <p:to>
                                        <p:strVal val="visible"/>
                                      </p:to>
                                    </p:set>
                                    <p:animEffect filter="fade" transition="in">
                                      <p:cBhvr>
                                        <p:cTn dur="1000"/>
                                        <p:tgtEl>
                                          <p:spTgt spid="20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40"/>
                                        </p:tgtEl>
                                        <p:attrNameLst>
                                          <p:attrName>style.visibility</p:attrName>
                                        </p:attrNameLst>
                                      </p:cBhvr>
                                      <p:to>
                                        <p:strVal val="visible"/>
                                      </p:to>
                                    </p:set>
                                    <p:animEffect filter="fade" transition="in">
                                      <p:cBhvr>
                                        <p:cTn dur="1000"/>
                                        <p:tgtEl>
                                          <p:spTgt spid="2040"/>
                                        </p:tgtEl>
                                      </p:cBhvr>
                                    </p:animEffect>
                                  </p:childTnLst>
                                </p:cTn>
                              </p:par>
                              <p:par>
                                <p:cTn fill="hold" nodeType="withEffect" presetClass="entr" presetID="10" presetSubtype="0">
                                  <p:stCondLst>
                                    <p:cond delay="0"/>
                                  </p:stCondLst>
                                  <p:childTnLst>
                                    <p:set>
                                      <p:cBhvr>
                                        <p:cTn dur="1" fill="hold">
                                          <p:stCondLst>
                                            <p:cond delay="0"/>
                                          </p:stCondLst>
                                        </p:cTn>
                                        <p:tgtEl>
                                          <p:spTgt spid="2072"/>
                                        </p:tgtEl>
                                        <p:attrNameLst>
                                          <p:attrName>style.visibility</p:attrName>
                                        </p:attrNameLst>
                                      </p:cBhvr>
                                      <p:to>
                                        <p:strVal val="visible"/>
                                      </p:to>
                                    </p:set>
                                    <p:animEffect filter="fade" transition="in">
                                      <p:cBhvr>
                                        <p:cTn dur="1000"/>
                                        <p:tgtEl>
                                          <p:spTgt spid="207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6"/>
                                        </p:tgtEl>
                                        <p:attrNameLst>
                                          <p:attrName>style.visibility</p:attrName>
                                        </p:attrNameLst>
                                      </p:cBhvr>
                                      <p:to>
                                        <p:strVal val="visible"/>
                                      </p:to>
                                    </p:set>
                                    <p:animEffect filter="fade" transition="in">
                                      <p:cBhvr>
                                        <p:cTn dur="1000"/>
                                        <p:tgtEl>
                                          <p:spTgt spid="2056"/>
                                        </p:tgtEl>
                                      </p:cBhvr>
                                    </p:animEffect>
                                  </p:childTnLst>
                                </p:cTn>
                              </p:par>
                              <p:par>
                                <p:cTn fill="hold" nodeType="withEffect" presetClass="entr" presetID="10" presetSubtype="0">
                                  <p:stCondLst>
                                    <p:cond delay="0"/>
                                  </p:stCondLst>
                                  <p:childTnLst>
                                    <p:set>
                                      <p:cBhvr>
                                        <p:cTn dur="1" fill="hold">
                                          <p:stCondLst>
                                            <p:cond delay="0"/>
                                          </p:stCondLst>
                                        </p:cTn>
                                        <p:tgtEl>
                                          <p:spTgt spid="2073"/>
                                        </p:tgtEl>
                                        <p:attrNameLst>
                                          <p:attrName>style.visibility</p:attrName>
                                        </p:attrNameLst>
                                      </p:cBhvr>
                                      <p:to>
                                        <p:strVal val="visible"/>
                                      </p:to>
                                    </p:set>
                                    <p:animEffect filter="fade" transition="in">
                                      <p:cBhvr>
                                        <p:cTn dur="1000"/>
                                        <p:tgtEl>
                                          <p:spTgt spid="20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7" name="Shape 2077"/>
        <p:cNvGrpSpPr/>
        <p:nvPr/>
      </p:nvGrpSpPr>
      <p:grpSpPr>
        <a:xfrm>
          <a:off x="0" y="0"/>
          <a:ext cx="0" cy="0"/>
          <a:chOff x="0" y="0"/>
          <a:chExt cx="0" cy="0"/>
        </a:xfrm>
      </p:grpSpPr>
      <p:sp>
        <p:nvSpPr>
          <p:cNvPr id="2078" name="Google Shape;2078;p11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Problem Statement</a:t>
            </a:r>
            <a:endParaRPr/>
          </a:p>
        </p:txBody>
      </p:sp>
      <p:sp>
        <p:nvSpPr>
          <p:cNvPr id="2079" name="Google Shape;2079;p119"/>
          <p:cNvSpPr txBox="1"/>
          <p:nvPr>
            <p:ph idx="1" type="body"/>
          </p:nvPr>
        </p:nvSpPr>
        <p:spPr>
          <a:xfrm>
            <a:off x="430350" y="1998875"/>
            <a:ext cx="8283300" cy="1597800"/>
          </a:xfrm>
          <a:prstGeom prst="rect">
            <a:avLst/>
          </a:prstGeom>
        </p:spPr>
        <p:txBody>
          <a:bodyPr anchorCtr="0" anchor="t" bIns="45700" lIns="91425" spcFirstLastPara="1" rIns="91425" wrap="square" tIns="45700">
            <a:normAutofit fontScale="92500"/>
          </a:bodyPr>
          <a:lstStyle/>
          <a:p>
            <a:pPr indent="0" lvl="0" marL="0" rtl="0" algn="l">
              <a:spcBef>
                <a:spcPts val="360"/>
              </a:spcBef>
              <a:spcAft>
                <a:spcPts val="0"/>
              </a:spcAft>
              <a:buNone/>
            </a:pPr>
            <a:r>
              <a:rPr lang="en" sz="2000"/>
              <a:t>N-agent ad hoc teamwork (NAHT):</a:t>
            </a:r>
            <a:endParaRPr sz="2000"/>
          </a:p>
          <a:p>
            <a:pPr indent="0" lvl="0" marL="0" rtl="0" algn="ctr">
              <a:spcBef>
                <a:spcPts val="1200"/>
              </a:spcBef>
              <a:spcAft>
                <a:spcPts val="1200"/>
              </a:spcAft>
              <a:buNone/>
            </a:pPr>
            <a:r>
              <a:rPr lang="en" sz="2000"/>
              <a:t>To create </a:t>
            </a:r>
            <a:r>
              <a:rPr lang="en" sz="2000">
                <a:solidFill>
                  <a:schemeClr val="dk1"/>
                </a:solidFill>
              </a:rPr>
              <a:t>a </a:t>
            </a:r>
            <a:r>
              <a:rPr b="1" lang="en" sz="2000">
                <a:solidFill>
                  <a:schemeClr val="accent2"/>
                </a:solidFill>
              </a:rPr>
              <a:t>set</a:t>
            </a:r>
            <a:r>
              <a:rPr b="1" lang="en" sz="2000">
                <a:solidFill>
                  <a:schemeClr val="accent6"/>
                </a:solidFill>
              </a:rPr>
              <a:t> </a:t>
            </a:r>
            <a:r>
              <a:rPr lang="en" sz="2000">
                <a:solidFill>
                  <a:schemeClr val="dk1"/>
                </a:solidFill>
              </a:rPr>
              <a:t>of</a:t>
            </a:r>
            <a:r>
              <a:rPr b="1" lang="en" sz="2000">
                <a:solidFill>
                  <a:schemeClr val="accent6"/>
                </a:solidFill>
              </a:rPr>
              <a:t> </a:t>
            </a:r>
            <a:r>
              <a:rPr lang="en" sz="2000">
                <a:solidFill>
                  <a:schemeClr val="dk1"/>
                </a:solidFill>
              </a:rPr>
              <a:t>autonomous agents tha</a:t>
            </a:r>
            <a:r>
              <a:rPr lang="en" sz="2000"/>
              <a:t>t are able to efficiently and robustly collaborate with previously unknown teammates on tasks to which they are all individually capable of contributing as team members.</a:t>
            </a:r>
            <a:endParaRPr/>
          </a:p>
        </p:txBody>
      </p:sp>
      <p:sp>
        <p:nvSpPr>
          <p:cNvPr id="2080" name="Google Shape;2080;p11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081" name="Google Shape;2081;p119"/>
          <p:cNvSpPr txBox="1"/>
          <p:nvPr/>
        </p:nvSpPr>
        <p:spPr>
          <a:xfrm>
            <a:off x="168950" y="4710775"/>
            <a:ext cx="6699000" cy="31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434343"/>
                </a:solidFill>
                <a:latin typeface="Karla"/>
                <a:ea typeface="Karla"/>
                <a:cs typeface="Karla"/>
                <a:sym typeface="Karla"/>
              </a:rPr>
              <a:t>[1] Stone et al., Ad Hoc Autonomous Agent Teams: Collaboration without Pre-Coordination, AAAI 2018.</a:t>
            </a:r>
            <a:endParaRPr sz="1000">
              <a:solidFill>
                <a:srgbClr val="434343"/>
              </a:solidFill>
              <a:latin typeface="Karla"/>
              <a:ea typeface="Karla"/>
              <a:cs typeface="Karla"/>
              <a:sym typeface="Karla"/>
            </a:endParaRPr>
          </a:p>
        </p:txBody>
      </p:sp>
      <p:grpSp>
        <p:nvGrpSpPr>
          <p:cNvPr id="2082" name="Google Shape;2082;p119"/>
          <p:cNvGrpSpPr/>
          <p:nvPr/>
        </p:nvGrpSpPr>
        <p:grpSpPr>
          <a:xfrm>
            <a:off x="8605366" y="1304728"/>
            <a:ext cx="540609" cy="2896800"/>
            <a:chOff x="8605366" y="1304728"/>
            <a:chExt cx="540609" cy="2896800"/>
          </a:xfrm>
        </p:grpSpPr>
        <p:grpSp>
          <p:nvGrpSpPr>
            <p:cNvPr id="2083" name="Google Shape;2083;p119"/>
            <p:cNvGrpSpPr/>
            <p:nvPr/>
          </p:nvGrpSpPr>
          <p:grpSpPr>
            <a:xfrm>
              <a:off x="8605366" y="1304728"/>
              <a:ext cx="538634" cy="2896800"/>
              <a:chOff x="8605366" y="1076525"/>
              <a:chExt cx="538634" cy="2896800"/>
            </a:xfrm>
          </p:grpSpPr>
          <p:sp>
            <p:nvSpPr>
              <p:cNvPr id="2084" name="Google Shape;2084;p119"/>
              <p:cNvSpPr/>
              <p:nvPr/>
            </p:nvSpPr>
            <p:spPr>
              <a:xfrm flipH="1">
                <a:off x="8692500" y="10765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1️⃣ </a:t>
                </a:r>
                <a:endParaRPr>
                  <a:latin typeface="Karla"/>
                  <a:ea typeface="Karla"/>
                  <a:cs typeface="Karla"/>
                  <a:sym typeface="Karla"/>
                </a:endParaRPr>
              </a:p>
            </p:txBody>
          </p:sp>
          <p:sp>
            <p:nvSpPr>
              <p:cNvPr id="2085" name="Google Shape;2085;p119"/>
              <p:cNvSpPr/>
              <p:nvPr/>
            </p:nvSpPr>
            <p:spPr>
              <a:xfrm flipH="1">
                <a:off x="8692500" y="14386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2️⃣ </a:t>
                </a:r>
                <a:endParaRPr>
                  <a:latin typeface="Karla"/>
                  <a:ea typeface="Karla"/>
                  <a:cs typeface="Karla"/>
                  <a:sym typeface="Karla"/>
                </a:endParaRPr>
              </a:p>
            </p:txBody>
          </p:sp>
          <p:sp>
            <p:nvSpPr>
              <p:cNvPr id="2086" name="Google Shape;2086;p119"/>
              <p:cNvSpPr/>
              <p:nvPr/>
            </p:nvSpPr>
            <p:spPr>
              <a:xfrm flipH="1">
                <a:off x="8605366" y="1800725"/>
                <a:ext cx="451500" cy="362100"/>
              </a:xfrm>
              <a:prstGeom prst="flowChartDelay">
                <a:avLst/>
              </a:prstGeom>
              <a:solidFill>
                <a:srgbClr val="93C47D"/>
              </a:solid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3️⃣ </a:t>
                </a:r>
                <a:endParaRPr>
                  <a:latin typeface="Karla"/>
                  <a:ea typeface="Karla"/>
                  <a:cs typeface="Karla"/>
                  <a:sym typeface="Karla"/>
                </a:endParaRPr>
              </a:p>
            </p:txBody>
          </p:sp>
          <p:sp>
            <p:nvSpPr>
              <p:cNvPr id="2087" name="Google Shape;2087;p119"/>
              <p:cNvSpPr/>
              <p:nvPr/>
            </p:nvSpPr>
            <p:spPr>
              <a:xfrm flipH="1">
                <a:off x="8692500" y="28870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6️⃣</a:t>
                </a:r>
                <a:endParaRPr>
                  <a:latin typeface="Karla"/>
                  <a:ea typeface="Karla"/>
                  <a:cs typeface="Karla"/>
                  <a:sym typeface="Karla"/>
                </a:endParaRPr>
              </a:p>
            </p:txBody>
          </p:sp>
          <p:sp>
            <p:nvSpPr>
              <p:cNvPr id="2088" name="Google Shape;2088;p119"/>
              <p:cNvSpPr/>
              <p:nvPr/>
            </p:nvSpPr>
            <p:spPr>
              <a:xfrm flipH="1">
                <a:off x="8692500" y="25249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5️⃣</a:t>
                </a:r>
                <a:endParaRPr>
                  <a:latin typeface="Karla"/>
                  <a:ea typeface="Karla"/>
                  <a:cs typeface="Karla"/>
                  <a:sym typeface="Karla"/>
                </a:endParaRPr>
              </a:p>
            </p:txBody>
          </p:sp>
          <p:sp>
            <p:nvSpPr>
              <p:cNvPr id="2089" name="Google Shape;2089;p119"/>
              <p:cNvSpPr/>
              <p:nvPr/>
            </p:nvSpPr>
            <p:spPr>
              <a:xfrm flipH="1">
                <a:off x="8692500" y="21628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4️⃣</a:t>
                </a:r>
                <a:endParaRPr>
                  <a:latin typeface="Karla"/>
                  <a:ea typeface="Karla"/>
                  <a:cs typeface="Karla"/>
                  <a:sym typeface="Karla"/>
                </a:endParaRPr>
              </a:p>
            </p:txBody>
          </p:sp>
          <p:sp>
            <p:nvSpPr>
              <p:cNvPr id="2090" name="Google Shape;2090;p119"/>
              <p:cNvSpPr/>
              <p:nvPr/>
            </p:nvSpPr>
            <p:spPr>
              <a:xfrm flipH="1">
                <a:off x="8692500" y="32491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7️⃣</a:t>
                </a:r>
                <a:endParaRPr>
                  <a:latin typeface="Karla"/>
                  <a:ea typeface="Karla"/>
                  <a:cs typeface="Karla"/>
                  <a:sym typeface="Karla"/>
                </a:endParaRPr>
              </a:p>
            </p:txBody>
          </p:sp>
          <p:sp>
            <p:nvSpPr>
              <p:cNvPr id="2091" name="Google Shape;2091;p119"/>
              <p:cNvSpPr/>
              <p:nvPr/>
            </p:nvSpPr>
            <p:spPr>
              <a:xfrm flipH="1">
                <a:off x="8692500" y="3611225"/>
                <a:ext cx="451500" cy="362100"/>
              </a:xfrm>
              <a:prstGeom prst="flowChartDelay">
                <a:avLst/>
              </a:prstGeom>
              <a:solidFill>
                <a:srgbClr val="F7EDE2"/>
              </a:solid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8️⃣</a:t>
                </a:r>
                <a:endParaRPr>
                  <a:latin typeface="Karla"/>
                  <a:ea typeface="Karla"/>
                  <a:cs typeface="Karla"/>
                  <a:sym typeface="Karla"/>
                </a:endParaRPr>
              </a:p>
            </p:txBody>
          </p:sp>
        </p:grpSp>
        <p:sp>
          <p:nvSpPr>
            <p:cNvPr id="2092" name="Google Shape;2092;p119"/>
            <p:cNvSpPr/>
            <p:nvPr/>
          </p:nvSpPr>
          <p:spPr>
            <a:xfrm>
              <a:off x="9056875" y="2004025"/>
              <a:ext cx="89100" cy="411900"/>
            </a:xfrm>
            <a:prstGeom prst="rect">
              <a:avLst/>
            </a:prstGeom>
            <a:solidFill>
              <a:srgbClr val="D9D9D9"/>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079"/>
                                        </p:tgtEl>
                                        <p:attrNameLst>
                                          <p:attrName>style.visibility</p:attrName>
                                        </p:attrNameLst>
                                      </p:cBhvr>
                                      <p:to>
                                        <p:strVal val="visible"/>
                                      </p:to>
                                    </p:set>
                                    <p:animEffect filter="fade" transition="in">
                                      <p:cBhvr>
                                        <p:cTn dur="1000"/>
                                        <p:tgtEl>
                                          <p:spTgt spid="207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6" name="Shape 2096"/>
        <p:cNvGrpSpPr/>
        <p:nvPr/>
      </p:nvGrpSpPr>
      <p:grpSpPr>
        <a:xfrm>
          <a:off x="0" y="0"/>
          <a:ext cx="0" cy="0"/>
          <a:chOff x="0" y="0"/>
          <a:chExt cx="0" cy="0"/>
        </a:xfrm>
      </p:grpSpPr>
      <p:sp>
        <p:nvSpPr>
          <p:cNvPr id="2097" name="Google Shape;2097;p12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Sample </a:t>
            </a:r>
            <a:r>
              <a:rPr lang="en"/>
              <a:t>Efficiency</a:t>
            </a:r>
            <a:endParaRPr/>
          </a:p>
        </p:txBody>
      </p:sp>
      <p:sp>
        <p:nvSpPr>
          <p:cNvPr id="2098" name="Google Shape;2098;p12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099" name="Google Shape;2099;p120"/>
          <p:cNvPicPr preferRelativeResize="0"/>
          <p:nvPr/>
        </p:nvPicPr>
        <p:blipFill>
          <a:blip r:embed="rId3">
            <a:alphaModFix/>
          </a:blip>
          <a:stretch>
            <a:fillRect/>
          </a:stretch>
        </p:blipFill>
        <p:spPr>
          <a:xfrm>
            <a:off x="1735850" y="1258875"/>
            <a:ext cx="5773210" cy="3447576"/>
          </a:xfrm>
          <a:prstGeom prst="rect">
            <a:avLst/>
          </a:prstGeom>
          <a:noFill/>
          <a:ln>
            <a:noFill/>
          </a:ln>
        </p:spPr>
      </p:pic>
      <p:pic>
        <p:nvPicPr>
          <p:cNvPr id="2100" name="Google Shape;2100;p120"/>
          <p:cNvPicPr preferRelativeResize="0"/>
          <p:nvPr/>
        </p:nvPicPr>
        <p:blipFill>
          <a:blip r:embed="rId4">
            <a:alphaModFix/>
          </a:blip>
          <a:stretch>
            <a:fillRect/>
          </a:stretch>
        </p:blipFill>
        <p:spPr>
          <a:xfrm>
            <a:off x="1735838" y="1258875"/>
            <a:ext cx="5773235" cy="3447576"/>
          </a:xfrm>
          <a:prstGeom prst="rect">
            <a:avLst/>
          </a:prstGeom>
          <a:noFill/>
          <a:ln>
            <a:noFill/>
          </a:ln>
        </p:spPr>
      </p:pic>
      <p:grpSp>
        <p:nvGrpSpPr>
          <p:cNvPr id="2101" name="Google Shape;2101;p120"/>
          <p:cNvGrpSpPr/>
          <p:nvPr/>
        </p:nvGrpSpPr>
        <p:grpSpPr>
          <a:xfrm>
            <a:off x="8605375" y="1304728"/>
            <a:ext cx="540600" cy="2896800"/>
            <a:chOff x="8605375" y="1304728"/>
            <a:chExt cx="540600" cy="2896800"/>
          </a:xfrm>
        </p:grpSpPr>
        <p:grpSp>
          <p:nvGrpSpPr>
            <p:cNvPr id="2102" name="Google Shape;2102;p120"/>
            <p:cNvGrpSpPr/>
            <p:nvPr/>
          </p:nvGrpSpPr>
          <p:grpSpPr>
            <a:xfrm>
              <a:off x="8605375" y="1304728"/>
              <a:ext cx="540591" cy="2896800"/>
              <a:chOff x="8605375" y="1076525"/>
              <a:chExt cx="540591" cy="2896800"/>
            </a:xfrm>
          </p:grpSpPr>
          <p:sp>
            <p:nvSpPr>
              <p:cNvPr id="2103" name="Google Shape;2103;p120"/>
              <p:cNvSpPr/>
              <p:nvPr/>
            </p:nvSpPr>
            <p:spPr>
              <a:xfrm flipH="1">
                <a:off x="8692500" y="10765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1️⃣ </a:t>
                </a:r>
                <a:endParaRPr>
                  <a:latin typeface="Karla"/>
                  <a:ea typeface="Karla"/>
                  <a:cs typeface="Karla"/>
                  <a:sym typeface="Karla"/>
                </a:endParaRPr>
              </a:p>
            </p:txBody>
          </p:sp>
          <p:sp>
            <p:nvSpPr>
              <p:cNvPr id="2104" name="Google Shape;2104;p120"/>
              <p:cNvSpPr/>
              <p:nvPr/>
            </p:nvSpPr>
            <p:spPr>
              <a:xfrm flipH="1">
                <a:off x="8692500" y="14386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2️⃣ </a:t>
                </a:r>
                <a:endParaRPr>
                  <a:latin typeface="Karla"/>
                  <a:ea typeface="Karla"/>
                  <a:cs typeface="Karla"/>
                  <a:sym typeface="Karla"/>
                </a:endParaRPr>
              </a:p>
            </p:txBody>
          </p:sp>
          <p:sp>
            <p:nvSpPr>
              <p:cNvPr id="2105" name="Google Shape;2105;p120"/>
              <p:cNvSpPr/>
              <p:nvPr/>
            </p:nvSpPr>
            <p:spPr>
              <a:xfrm flipH="1">
                <a:off x="8694466" y="18007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3️⃣ </a:t>
                </a:r>
                <a:endParaRPr>
                  <a:latin typeface="Karla"/>
                  <a:ea typeface="Karla"/>
                  <a:cs typeface="Karla"/>
                  <a:sym typeface="Karla"/>
                </a:endParaRPr>
              </a:p>
            </p:txBody>
          </p:sp>
          <p:sp>
            <p:nvSpPr>
              <p:cNvPr id="2106" name="Google Shape;2106;p120"/>
              <p:cNvSpPr/>
              <p:nvPr/>
            </p:nvSpPr>
            <p:spPr>
              <a:xfrm flipH="1">
                <a:off x="8692500" y="28870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6️⃣</a:t>
                </a:r>
                <a:endParaRPr>
                  <a:latin typeface="Karla"/>
                  <a:ea typeface="Karla"/>
                  <a:cs typeface="Karla"/>
                  <a:sym typeface="Karla"/>
                </a:endParaRPr>
              </a:p>
            </p:txBody>
          </p:sp>
          <p:sp>
            <p:nvSpPr>
              <p:cNvPr id="2107" name="Google Shape;2107;p120"/>
              <p:cNvSpPr/>
              <p:nvPr/>
            </p:nvSpPr>
            <p:spPr>
              <a:xfrm flipH="1">
                <a:off x="8692500" y="25249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5️⃣</a:t>
                </a:r>
                <a:endParaRPr>
                  <a:latin typeface="Karla"/>
                  <a:ea typeface="Karla"/>
                  <a:cs typeface="Karla"/>
                  <a:sym typeface="Karla"/>
                </a:endParaRPr>
              </a:p>
            </p:txBody>
          </p:sp>
          <p:sp>
            <p:nvSpPr>
              <p:cNvPr id="2108" name="Google Shape;2108;p120"/>
              <p:cNvSpPr/>
              <p:nvPr/>
            </p:nvSpPr>
            <p:spPr>
              <a:xfrm flipH="1">
                <a:off x="8605375" y="2162825"/>
                <a:ext cx="451500" cy="362100"/>
              </a:xfrm>
              <a:prstGeom prst="flowChartDelay">
                <a:avLst/>
              </a:prstGeom>
              <a:solidFill>
                <a:srgbClr val="93C47D"/>
              </a:solid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4️⃣</a:t>
                </a:r>
                <a:endParaRPr>
                  <a:latin typeface="Karla"/>
                  <a:ea typeface="Karla"/>
                  <a:cs typeface="Karla"/>
                  <a:sym typeface="Karla"/>
                </a:endParaRPr>
              </a:p>
            </p:txBody>
          </p:sp>
          <p:sp>
            <p:nvSpPr>
              <p:cNvPr id="2109" name="Google Shape;2109;p120"/>
              <p:cNvSpPr/>
              <p:nvPr/>
            </p:nvSpPr>
            <p:spPr>
              <a:xfrm flipH="1">
                <a:off x="8692500" y="32491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7️⃣</a:t>
                </a:r>
                <a:endParaRPr>
                  <a:latin typeface="Karla"/>
                  <a:ea typeface="Karla"/>
                  <a:cs typeface="Karla"/>
                  <a:sym typeface="Karla"/>
                </a:endParaRPr>
              </a:p>
            </p:txBody>
          </p:sp>
          <p:sp>
            <p:nvSpPr>
              <p:cNvPr id="2110" name="Google Shape;2110;p120"/>
              <p:cNvSpPr/>
              <p:nvPr/>
            </p:nvSpPr>
            <p:spPr>
              <a:xfrm flipH="1">
                <a:off x="8692500" y="3611225"/>
                <a:ext cx="451500" cy="362100"/>
              </a:xfrm>
              <a:prstGeom prst="flowChartDelay">
                <a:avLst/>
              </a:prstGeom>
              <a:solidFill>
                <a:srgbClr val="F7EDE2"/>
              </a:solid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8️⃣</a:t>
                </a:r>
                <a:endParaRPr>
                  <a:latin typeface="Karla"/>
                  <a:ea typeface="Karla"/>
                  <a:cs typeface="Karla"/>
                  <a:sym typeface="Karla"/>
                </a:endParaRPr>
              </a:p>
            </p:txBody>
          </p:sp>
        </p:grpSp>
        <p:sp>
          <p:nvSpPr>
            <p:cNvPr id="2111" name="Google Shape;2111;p120"/>
            <p:cNvSpPr/>
            <p:nvPr/>
          </p:nvSpPr>
          <p:spPr>
            <a:xfrm>
              <a:off x="9056875" y="2366125"/>
              <a:ext cx="89100" cy="411900"/>
            </a:xfrm>
            <a:prstGeom prst="rect">
              <a:avLst/>
            </a:prstGeom>
            <a:solidFill>
              <a:srgbClr val="D9D9D9"/>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00"/>
                                        </p:tgtEl>
                                        <p:attrNameLst>
                                          <p:attrName>style.visibility</p:attrName>
                                        </p:attrNameLst>
                                      </p:cBhvr>
                                      <p:to>
                                        <p:strVal val="visible"/>
                                      </p:to>
                                    </p:set>
                                    <p:animEffect filter="fade" transition="in">
                                      <p:cBhvr>
                                        <p:cTn dur="1000"/>
                                        <p:tgtEl>
                                          <p:spTgt spid="210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5" name="Shape 2115"/>
        <p:cNvGrpSpPr/>
        <p:nvPr/>
      </p:nvGrpSpPr>
      <p:grpSpPr>
        <a:xfrm>
          <a:off x="0" y="0"/>
          <a:ext cx="0" cy="0"/>
          <a:chOff x="0" y="0"/>
          <a:chExt cx="0" cy="0"/>
        </a:xfrm>
      </p:grpSpPr>
      <p:sp>
        <p:nvSpPr>
          <p:cNvPr id="2116" name="Google Shape;2116;p12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Ablation: Training on Uncontrolled Agent Data</a:t>
            </a:r>
            <a:endParaRPr/>
          </a:p>
        </p:txBody>
      </p:sp>
      <p:sp>
        <p:nvSpPr>
          <p:cNvPr id="2117" name="Google Shape;2117;p12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18" name="Google Shape;2118;p121"/>
          <p:cNvPicPr preferRelativeResize="0"/>
          <p:nvPr/>
        </p:nvPicPr>
        <p:blipFill>
          <a:blip r:embed="rId3">
            <a:alphaModFix/>
          </a:blip>
          <a:stretch>
            <a:fillRect/>
          </a:stretch>
        </p:blipFill>
        <p:spPr>
          <a:xfrm>
            <a:off x="2589663" y="1330078"/>
            <a:ext cx="3964664" cy="3508625"/>
          </a:xfrm>
          <a:prstGeom prst="rect">
            <a:avLst/>
          </a:prstGeom>
          <a:noFill/>
          <a:ln>
            <a:noFill/>
          </a:ln>
        </p:spPr>
      </p:pic>
      <p:grpSp>
        <p:nvGrpSpPr>
          <p:cNvPr id="2119" name="Google Shape;2119;p121"/>
          <p:cNvGrpSpPr/>
          <p:nvPr/>
        </p:nvGrpSpPr>
        <p:grpSpPr>
          <a:xfrm>
            <a:off x="8605375" y="1304728"/>
            <a:ext cx="540600" cy="2896800"/>
            <a:chOff x="8605375" y="1304728"/>
            <a:chExt cx="540600" cy="2896800"/>
          </a:xfrm>
        </p:grpSpPr>
        <p:grpSp>
          <p:nvGrpSpPr>
            <p:cNvPr id="2120" name="Google Shape;2120;p121"/>
            <p:cNvGrpSpPr/>
            <p:nvPr/>
          </p:nvGrpSpPr>
          <p:grpSpPr>
            <a:xfrm>
              <a:off x="8605375" y="1304728"/>
              <a:ext cx="540591" cy="2896800"/>
              <a:chOff x="8605375" y="1076525"/>
              <a:chExt cx="540591" cy="2896800"/>
            </a:xfrm>
          </p:grpSpPr>
          <p:sp>
            <p:nvSpPr>
              <p:cNvPr id="2121" name="Google Shape;2121;p121"/>
              <p:cNvSpPr/>
              <p:nvPr/>
            </p:nvSpPr>
            <p:spPr>
              <a:xfrm flipH="1">
                <a:off x="8692500" y="10765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1️⃣ </a:t>
                </a:r>
                <a:endParaRPr>
                  <a:latin typeface="Karla"/>
                  <a:ea typeface="Karla"/>
                  <a:cs typeface="Karla"/>
                  <a:sym typeface="Karla"/>
                </a:endParaRPr>
              </a:p>
            </p:txBody>
          </p:sp>
          <p:sp>
            <p:nvSpPr>
              <p:cNvPr id="2122" name="Google Shape;2122;p121"/>
              <p:cNvSpPr/>
              <p:nvPr/>
            </p:nvSpPr>
            <p:spPr>
              <a:xfrm flipH="1">
                <a:off x="8692500" y="14386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2️⃣ </a:t>
                </a:r>
                <a:endParaRPr>
                  <a:latin typeface="Karla"/>
                  <a:ea typeface="Karla"/>
                  <a:cs typeface="Karla"/>
                  <a:sym typeface="Karla"/>
                </a:endParaRPr>
              </a:p>
            </p:txBody>
          </p:sp>
          <p:sp>
            <p:nvSpPr>
              <p:cNvPr id="2123" name="Google Shape;2123;p121"/>
              <p:cNvSpPr/>
              <p:nvPr/>
            </p:nvSpPr>
            <p:spPr>
              <a:xfrm flipH="1">
                <a:off x="8694466" y="1800725"/>
                <a:ext cx="451500" cy="362100"/>
              </a:xfrm>
              <a:prstGeom prst="flowChartDelay">
                <a:avLst/>
              </a:prstGeom>
              <a:solidFill>
                <a:srgbClr val="E0E6DD"/>
              </a:solidFill>
              <a:ln cap="flat" cmpd="sng" w="19050">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3️⃣ </a:t>
                </a:r>
                <a:endParaRPr>
                  <a:latin typeface="Karla"/>
                  <a:ea typeface="Karla"/>
                  <a:cs typeface="Karla"/>
                  <a:sym typeface="Karla"/>
                </a:endParaRPr>
              </a:p>
            </p:txBody>
          </p:sp>
          <p:sp>
            <p:nvSpPr>
              <p:cNvPr id="2124" name="Google Shape;2124;p121"/>
              <p:cNvSpPr/>
              <p:nvPr/>
            </p:nvSpPr>
            <p:spPr>
              <a:xfrm flipH="1">
                <a:off x="8692500" y="28870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6️⃣</a:t>
                </a:r>
                <a:endParaRPr>
                  <a:latin typeface="Karla"/>
                  <a:ea typeface="Karla"/>
                  <a:cs typeface="Karla"/>
                  <a:sym typeface="Karla"/>
                </a:endParaRPr>
              </a:p>
            </p:txBody>
          </p:sp>
          <p:sp>
            <p:nvSpPr>
              <p:cNvPr id="2125" name="Google Shape;2125;p121"/>
              <p:cNvSpPr/>
              <p:nvPr/>
            </p:nvSpPr>
            <p:spPr>
              <a:xfrm flipH="1">
                <a:off x="8692500" y="25249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5️⃣</a:t>
                </a:r>
                <a:endParaRPr>
                  <a:latin typeface="Karla"/>
                  <a:ea typeface="Karla"/>
                  <a:cs typeface="Karla"/>
                  <a:sym typeface="Karla"/>
                </a:endParaRPr>
              </a:p>
            </p:txBody>
          </p:sp>
          <p:sp>
            <p:nvSpPr>
              <p:cNvPr id="2126" name="Google Shape;2126;p121"/>
              <p:cNvSpPr/>
              <p:nvPr/>
            </p:nvSpPr>
            <p:spPr>
              <a:xfrm flipH="1">
                <a:off x="8605375" y="2162825"/>
                <a:ext cx="451500" cy="362100"/>
              </a:xfrm>
              <a:prstGeom prst="flowChartDelay">
                <a:avLst/>
              </a:prstGeom>
              <a:solidFill>
                <a:srgbClr val="93C47D"/>
              </a:solidFill>
              <a:ln cap="flat" cmpd="sng" w="2857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4️⃣</a:t>
                </a:r>
                <a:endParaRPr>
                  <a:latin typeface="Karla"/>
                  <a:ea typeface="Karla"/>
                  <a:cs typeface="Karla"/>
                  <a:sym typeface="Karla"/>
                </a:endParaRPr>
              </a:p>
            </p:txBody>
          </p:sp>
          <p:sp>
            <p:nvSpPr>
              <p:cNvPr id="2127" name="Google Shape;2127;p121"/>
              <p:cNvSpPr/>
              <p:nvPr/>
            </p:nvSpPr>
            <p:spPr>
              <a:xfrm flipH="1">
                <a:off x="8692500" y="3249125"/>
                <a:ext cx="451500" cy="362100"/>
              </a:xfrm>
              <a:prstGeom prst="flowChartDelay">
                <a:avLst/>
              </a:prstGeom>
              <a:solidFill>
                <a:srgbClr val="F7F0D8"/>
              </a:solidFill>
              <a:ln cap="flat" cmpd="sng" w="19050">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7️⃣</a:t>
                </a:r>
                <a:endParaRPr>
                  <a:latin typeface="Karla"/>
                  <a:ea typeface="Karla"/>
                  <a:cs typeface="Karla"/>
                  <a:sym typeface="Karla"/>
                </a:endParaRPr>
              </a:p>
            </p:txBody>
          </p:sp>
          <p:sp>
            <p:nvSpPr>
              <p:cNvPr id="2128" name="Google Shape;2128;p121"/>
              <p:cNvSpPr/>
              <p:nvPr/>
            </p:nvSpPr>
            <p:spPr>
              <a:xfrm flipH="1">
                <a:off x="8692500" y="3611225"/>
                <a:ext cx="451500" cy="362100"/>
              </a:xfrm>
              <a:prstGeom prst="flowChartDelay">
                <a:avLst/>
              </a:prstGeom>
              <a:solidFill>
                <a:srgbClr val="F7EDE2"/>
              </a:solidFill>
              <a:ln cap="flat" cmpd="sng" w="19050">
                <a:solidFill>
                  <a:srgbClr val="E691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1"/>
                    </a:solidFill>
                    <a:latin typeface="Karla"/>
                    <a:ea typeface="Karla"/>
                    <a:cs typeface="Karla"/>
                    <a:sym typeface="Karla"/>
                  </a:rPr>
                  <a:t>8️⃣</a:t>
                </a:r>
                <a:endParaRPr>
                  <a:latin typeface="Karla"/>
                  <a:ea typeface="Karla"/>
                  <a:cs typeface="Karla"/>
                  <a:sym typeface="Karla"/>
                </a:endParaRPr>
              </a:p>
            </p:txBody>
          </p:sp>
        </p:grpSp>
        <p:sp>
          <p:nvSpPr>
            <p:cNvPr id="2129" name="Google Shape;2129;p121"/>
            <p:cNvSpPr/>
            <p:nvPr/>
          </p:nvSpPr>
          <p:spPr>
            <a:xfrm>
              <a:off x="9056875" y="2366125"/>
              <a:ext cx="89100" cy="411900"/>
            </a:xfrm>
            <a:prstGeom prst="rect">
              <a:avLst/>
            </a:prstGeom>
            <a:solidFill>
              <a:srgbClr val="D9D9D9"/>
            </a:solidFill>
            <a:ln cap="flat" cmpd="sng" w="19050">
              <a:solidFill>
                <a:srgbClr val="9E9E9E"/>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Karla"/>
                <a:ea typeface="Karla"/>
                <a:cs typeface="Karla"/>
                <a:sym typeface="Karla"/>
              </a:endParaRPr>
            </a:p>
          </p:txBody>
        </p:sp>
      </p:gr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3" name="Shape 2133"/>
        <p:cNvGrpSpPr/>
        <p:nvPr/>
      </p:nvGrpSpPr>
      <p:grpSpPr>
        <a:xfrm>
          <a:off x="0" y="0"/>
          <a:ext cx="0" cy="0"/>
          <a:chOff x="0" y="0"/>
          <a:chExt cx="0" cy="0"/>
        </a:xfrm>
      </p:grpSpPr>
      <p:sp>
        <p:nvSpPr>
          <p:cNvPr id="2134" name="Google Shape;2134;p12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Policy Optimization with Agent Modeling (POAM)</a:t>
            </a:r>
            <a:endParaRPr/>
          </a:p>
        </p:txBody>
      </p:sp>
      <p:sp>
        <p:nvSpPr>
          <p:cNvPr id="2135" name="Google Shape;2135;p12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136" name="Google Shape;2136;p122"/>
          <p:cNvSpPr txBox="1"/>
          <p:nvPr/>
        </p:nvSpPr>
        <p:spPr>
          <a:xfrm>
            <a:off x="725500" y="1244150"/>
            <a:ext cx="3390000" cy="1943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600">
                <a:solidFill>
                  <a:schemeClr val="dk2"/>
                </a:solidFill>
                <a:latin typeface="Helvetica Neue"/>
                <a:ea typeface="Helvetica Neue"/>
                <a:cs typeface="Helvetica Neue"/>
                <a:sym typeface="Helvetica Neue"/>
              </a:rPr>
              <a:t>Key Ideas</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Independent PPO with </a:t>
            </a:r>
            <a:r>
              <a:rPr b="1" lang="en" sz="1600">
                <a:solidFill>
                  <a:schemeClr val="dk2"/>
                </a:solidFill>
                <a:latin typeface="Helvetica Neue"/>
                <a:ea typeface="Helvetica Neue"/>
                <a:cs typeface="Helvetica Neue"/>
                <a:sym typeface="Helvetica Neue"/>
              </a:rPr>
              <a:t>parameter sharing</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Recurrent </a:t>
            </a:r>
            <a:r>
              <a:rPr b="1" lang="en" sz="1600">
                <a:solidFill>
                  <a:schemeClr val="dk2"/>
                </a:solidFill>
                <a:latin typeface="Helvetica Neue"/>
                <a:ea typeface="Helvetica Neue"/>
                <a:cs typeface="Helvetica Neue"/>
                <a:sym typeface="Helvetica Neue"/>
              </a:rPr>
              <a:t>agent modeling</a:t>
            </a:r>
            <a:endParaRPr b="1" sz="1600">
              <a:solidFill>
                <a:schemeClr val="dk2"/>
              </a:solidFill>
              <a:latin typeface="Helvetica Neue"/>
              <a:ea typeface="Helvetica Neue"/>
              <a:cs typeface="Helvetica Neue"/>
              <a:sym typeface="Helvetica Neue"/>
            </a:endParaRPr>
          </a:p>
          <a:p>
            <a:pPr indent="-330200" lvl="0" marL="457200" rtl="0" algn="l">
              <a:lnSpc>
                <a:spcPct val="115000"/>
              </a:lnSpc>
              <a:spcBef>
                <a:spcPts val="0"/>
              </a:spcBef>
              <a:spcAft>
                <a:spcPts val="0"/>
              </a:spcAft>
              <a:buClr>
                <a:schemeClr val="dk2"/>
              </a:buClr>
              <a:buSzPts val="1600"/>
              <a:buFont typeface="Helvetica Neue"/>
              <a:buAutoNum type="arabicPeriod"/>
            </a:pPr>
            <a:r>
              <a:rPr lang="en" sz="1600">
                <a:solidFill>
                  <a:schemeClr val="dk2"/>
                </a:solidFill>
                <a:latin typeface="Helvetica Neue"/>
                <a:ea typeface="Helvetica Neue"/>
                <a:cs typeface="Helvetica Neue"/>
                <a:sym typeface="Helvetica Neue"/>
              </a:rPr>
              <a:t>Controlled agents learn from </a:t>
            </a:r>
            <a:r>
              <a:rPr b="1" lang="en" sz="1600">
                <a:solidFill>
                  <a:schemeClr val="dk2"/>
                </a:solidFill>
                <a:latin typeface="Helvetica Neue"/>
                <a:ea typeface="Helvetica Neue"/>
                <a:cs typeface="Helvetica Neue"/>
                <a:sym typeface="Helvetica Neue"/>
              </a:rPr>
              <a:t>uncontrolled agent data </a:t>
            </a:r>
            <a:endParaRPr b="1" sz="1600">
              <a:solidFill>
                <a:schemeClr val="dk2"/>
              </a:solidFill>
              <a:latin typeface="Helvetica Neue"/>
              <a:ea typeface="Helvetica Neue"/>
              <a:cs typeface="Helvetica Neue"/>
              <a:sym typeface="Helvetica Neue"/>
            </a:endParaRPr>
          </a:p>
        </p:txBody>
      </p:sp>
      <p:pic>
        <p:nvPicPr>
          <p:cNvPr id="2137" name="Google Shape;2137;p122"/>
          <p:cNvPicPr preferRelativeResize="0"/>
          <p:nvPr/>
        </p:nvPicPr>
        <p:blipFill>
          <a:blip r:embed="rId3">
            <a:alphaModFix/>
          </a:blip>
          <a:stretch>
            <a:fillRect/>
          </a:stretch>
        </p:blipFill>
        <p:spPr>
          <a:xfrm>
            <a:off x="3826500" y="1192503"/>
            <a:ext cx="4760832" cy="3459042"/>
          </a:xfrm>
          <a:prstGeom prst="rect">
            <a:avLst/>
          </a:prstGeom>
          <a:noFill/>
          <a:ln>
            <a:noFill/>
          </a:ln>
        </p:spPr>
      </p:pic>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1" name="Shape 2141"/>
        <p:cNvGrpSpPr/>
        <p:nvPr/>
      </p:nvGrpSpPr>
      <p:grpSpPr>
        <a:xfrm>
          <a:off x="0" y="0"/>
          <a:ext cx="0" cy="0"/>
          <a:chOff x="0" y="0"/>
          <a:chExt cx="0" cy="0"/>
        </a:xfrm>
      </p:grpSpPr>
      <p:sp>
        <p:nvSpPr>
          <p:cNvPr id="2142" name="Google Shape;2142;p123"/>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ROTATE.</a:t>
            </a:r>
            <a:endParaRPr/>
          </a:p>
        </p:txBody>
      </p:sp>
      <p:sp>
        <p:nvSpPr>
          <p:cNvPr id="2143" name="Google Shape;2143;p12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7" name="Shape 2147"/>
        <p:cNvGrpSpPr/>
        <p:nvPr/>
      </p:nvGrpSpPr>
      <p:grpSpPr>
        <a:xfrm>
          <a:off x="0" y="0"/>
          <a:ext cx="0" cy="0"/>
          <a:chOff x="0" y="0"/>
          <a:chExt cx="0" cy="0"/>
        </a:xfrm>
      </p:grpSpPr>
      <p:sp>
        <p:nvSpPr>
          <p:cNvPr id="2148" name="Google Shape;2148;p12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Population Ablations</a:t>
            </a:r>
            <a:endParaRPr/>
          </a:p>
        </p:txBody>
      </p:sp>
      <p:sp>
        <p:nvSpPr>
          <p:cNvPr id="2149" name="Google Shape;2149;p12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all_tasks_comparison_ablations_pop_br_normalization.png" id="2150" name="Google Shape;2150;p124"/>
          <p:cNvPicPr preferRelativeResize="0"/>
          <p:nvPr/>
        </p:nvPicPr>
        <p:blipFill rotWithShape="1">
          <a:blip r:embed="rId3">
            <a:alphaModFix/>
          </a:blip>
          <a:srcRect b="0" l="0" r="0" t="0"/>
          <a:stretch/>
        </p:blipFill>
        <p:spPr>
          <a:xfrm>
            <a:off x="1722187" y="1228476"/>
            <a:ext cx="5699616" cy="3419774"/>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sp>
        <p:nvSpPr>
          <p:cNvPr id="2155" name="Google Shape;2155;p125"/>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700"/>
              <a:t>Per-State vs Per-Traj Regret</a:t>
            </a:r>
            <a:endParaRPr sz="2700"/>
          </a:p>
        </p:txBody>
      </p:sp>
      <p:sp>
        <p:nvSpPr>
          <p:cNvPr id="2156" name="Google Shape;2156;p12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all_tasks_comparison_ablations_state_vs_traj_br_normalization.png" id="2157" name="Google Shape;2157;p125"/>
          <p:cNvPicPr preferRelativeResize="0"/>
          <p:nvPr/>
        </p:nvPicPr>
        <p:blipFill rotWithShape="1">
          <a:blip r:embed="rId3">
            <a:alphaModFix/>
          </a:blip>
          <a:srcRect b="0" l="0" r="0" t="0"/>
          <a:stretch/>
        </p:blipFill>
        <p:spPr>
          <a:xfrm>
            <a:off x="1794775" y="1429601"/>
            <a:ext cx="5307902" cy="3184750"/>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1" name="Shape 2161"/>
        <p:cNvGrpSpPr/>
        <p:nvPr/>
      </p:nvGrpSpPr>
      <p:grpSpPr>
        <a:xfrm>
          <a:off x="0" y="0"/>
          <a:ext cx="0" cy="0"/>
          <a:chOff x="0" y="0"/>
          <a:chExt cx="0" cy="0"/>
        </a:xfrm>
      </p:grpSpPr>
      <p:sp>
        <p:nvSpPr>
          <p:cNvPr id="2162" name="Google Shape;2162;p126"/>
          <p:cNvSpPr txBox="1"/>
          <p:nvPr>
            <p:ph type="title"/>
          </p:nvPr>
        </p:nvSpPr>
        <p:spPr>
          <a:xfrm>
            <a:off x="383961" y="192249"/>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400"/>
              <a:t>Iterated Sabotage Matrix Game: </a:t>
            </a:r>
            <a:r>
              <a:rPr lang="en" sz="2400"/>
              <a:t>Per-State vs Per-Trajectory Regret</a:t>
            </a:r>
            <a:endParaRPr b="1" sz="2400"/>
          </a:p>
        </p:txBody>
      </p:sp>
      <p:sp>
        <p:nvSpPr>
          <p:cNvPr id="2163" name="Google Shape;2163;p12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graphicFrame>
        <p:nvGraphicFramePr>
          <p:cNvPr id="2164" name="Google Shape;2164;p126"/>
          <p:cNvGraphicFramePr/>
          <p:nvPr/>
        </p:nvGraphicFramePr>
        <p:xfrm>
          <a:off x="1041500" y="1847850"/>
          <a:ext cx="3000000" cy="3000000"/>
        </p:xfrm>
        <a:graphic>
          <a:graphicData uri="http://schemas.openxmlformats.org/drawingml/2006/table">
            <a:tbl>
              <a:tblPr>
                <a:noFill/>
                <a:tableStyleId>{2BEB2477-DB73-4495-98C1-5565B4ECCE86}</a:tableStyleId>
              </a:tblPr>
              <a:tblGrid>
                <a:gridCol w="557225"/>
                <a:gridCol w="557225"/>
                <a:gridCol w="557225"/>
                <a:gridCol w="557225"/>
              </a:tblGrid>
              <a:tr h="347700">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rPr b="1" lang="en"/>
                        <a:t>H</a:t>
                      </a:r>
                      <a:endParaRPr b="1"/>
                    </a:p>
                  </a:txBody>
                  <a:tcPr marT="91425" marB="91425" marR="91425" marL="91425"/>
                </a:tc>
                <a:tc>
                  <a:txBody>
                    <a:bodyPr/>
                    <a:lstStyle/>
                    <a:p>
                      <a:pPr indent="0" lvl="0" marL="0" rtl="0" algn="l">
                        <a:spcBef>
                          <a:spcPts val="0"/>
                        </a:spcBef>
                        <a:spcAft>
                          <a:spcPts val="0"/>
                        </a:spcAft>
                        <a:buNone/>
                      </a:pPr>
                      <a:r>
                        <a:rPr b="1" lang="en"/>
                        <a:t>T</a:t>
                      </a:r>
                      <a:endParaRPr b="1"/>
                    </a:p>
                  </a:txBody>
                  <a:tcPr marT="91425" marB="91425" marR="91425" marL="91425"/>
                </a:tc>
                <a:tc>
                  <a:txBody>
                    <a:bodyPr/>
                    <a:lstStyle/>
                    <a:p>
                      <a:pPr indent="0" lvl="0" marL="0" rtl="0" algn="l">
                        <a:spcBef>
                          <a:spcPts val="0"/>
                        </a:spcBef>
                        <a:spcAft>
                          <a:spcPts val="0"/>
                        </a:spcAft>
                        <a:buNone/>
                      </a:pPr>
                      <a:r>
                        <a:rPr b="1" lang="en"/>
                        <a:t>S</a:t>
                      </a:r>
                      <a:endParaRPr b="1"/>
                    </a:p>
                  </a:txBody>
                  <a:tcPr marT="91425" marB="91425" marR="91425" marL="91425"/>
                </a:tc>
              </a:tr>
              <a:tr h="316500">
                <a:tc>
                  <a:txBody>
                    <a:bodyPr/>
                    <a:lstStyle/>
                    <a:p>
                      <a:pPr indent="0" lvl="0" marL="0" rtl="0" algn="l">
                        <a:spcBef>
                          <a:spcPts val="0"/>
                        </a:spcBef>
                        <a:spcAft>
                          <a:spcPts val="0"/>
                        </a:spcAft>
                        <a:buNone/>
                      </a:pPr>
                      <a:r>
                        <a:rPr b="1" lang="en"/>
                        <a:t>H</a:t>
                      </a:r>
                      <a:endParaRPr b="1"/>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c>
                  <a:txBody>
                    <a:bodyPr/>
                    <a:lstStyle/>
                    <a:p>
                      <a:pPr indent="0" lvl="0" marL="0" rtl="0" algn="l">
                        <a:spcBef>
                          <a:spcPts val="0"/>
                        </a:spcBef>
                        <a:spcAft>
                          <a:spcPts val="0"/>
                        </a:spcAft>
                        <a:buNone/>
                      </a:pPr>
                      <a:r>
                        <a:rPr lang="en"/>
                        <a:t>0</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r h="316500">
                <a:tc>
                  <a:txBody>
                    <a:bodyPr/>
                    <a:lstStyle/>
                    <a:p>
                      <a:pPr indent="0" lvl="0" marL="0" rtl="0" algn="l">
                        <a:spcBef>
                          <a:spcPts val="0"/>
                        </a:spcBef>
                        <a:spcAft>
                          <a:spcPts val="0"/>
                        </a:spcAft>
                        <a:buNone/>
                      </a:pPr>
                      <a:r>
                        <a:rPr b="1" lang="en"/>
                        <a:t>T</a:t>
                      </a:r>
                      <a:endParaRPr b="1"/>
                    </a:p>
                  </a:txBody>
                  <a:tcPr marT="91425" marB="91425" marR="91425" marL="91425"/>
                </a:tc>
                <a:tc>
                  <a:txBody>
                    <a:bodyPr/>
                    <a:lstStyle/>
                    <a:p>
                      <a:pPr indent="0" lvl="0" marL="0" rtl="0" algn="l">
                        <a:spcBef>
                          <a:spcPts val="0"/>
                        </a:spcBef>
                        <a:spcAft>
                          <a:spcPts val="0"/>
                        </a:spcAft>
                        <a:buNone/>
                      </a:pPr>
                      <a:r>
                        <a:rPr lang="en"/>
                        <a:t>0</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r h="316500">
                <a:tc>
                  <a:txBody>
                    <a:bodyPr/>
                    <a:lstStyle/>
                    <a:p>
                      <a:pPr indent="0" lvl="0" marL="0" rtl="0" algn="l">
                        <a:spcBef>
                          <a:spcPts val="0"/>
                        </a:spcBef>
                        <a:spcAft>
                          <a:spcPts val="0"/>
                        </a:spcAft>
                        <a:buNone/>
                      </a:pPr>
                      <a:r>
                        <a:rPr b="1" lang="en"/>
                        <a:t>S</a:t>
                      </a:r>
                      <a:endParaRPr b="1"/>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c>
                  <a:txBody>
                    <a:bodyPr/>
                    <a:lstStyle/>
                    <a:p>
                      <a:pPr indent="0" lvl="0" marL="0" rtl="0" algn="l">
                        <a:spcBef>
                          <a:spcPts val="0"/>
                        </a:spcBef>
                        <a:spcAft>
                          <a:spcPts val="0"/>
                        </a:spcAft>
                        <a:buNone/>
                      </a:pPr>
                      <a:r>
                        <a:rPr lang="en"/>
                        <a:t>-1</a:t>
                      </a:r>
                      <a:endParaRPr/>
                    </a:p>
                  </a:txBody>
                  <a:tcPr marT="91425" marB="91425" marR="91425" marL="91425"/>
                </a:tc>
              </a:tr>
            </a:tbl>
          </a:graphicData>
        </a:graphic>
      </p:graphicFrame>
      <p:sp>
        <p:nvSpPr>
          <p:cNvPr id="2165" name="Google Shape;2165;p126"/>
          <p:cNvSpPr txBox="1"/>
          <p:nvPr/>
        </p:nvSpPr>
        <p:spPr>
          <a:xfrm>
            <a:off x="1141500" y="3493225"/>
            <a:ext cx="2028900" cy="650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rgbClr val="3F3F3F"/>
                </a:solidFill>
                <a:latin typeface="Karla"/>
                <a:ea typeface="Karla"/>
                <a:cs typeface="Karla"/>
                <a:sym typeface="Karla"/>
              </a:rPr>
              <a:t>Payoff matrix for iterated sabotage game. Game is repeated for </a:t>
            </a:r>
            <a:r>
              <a:rPr b="1" lang="en" sz="1000">
                <a:solidFill>
                  <a:srgbClr val="3F3F3F"/>
                </a:solidFill>
                <a:latin typeface="Karla"/>
                <a:ea typeface="Karla"/>
                <a:cs typeface="Karla"/>
                <a:sym typeface="Karla"/>
              </a:rPr>
              <a:t>5 iterations. </a:t>
            </a:r>
            <a:endParaRPr b="1" sz="1000">
              <a:solidFill>
                <a:srgbClr val="3F3F3F"/>
              </a:solidFill>
              <a:latin typeface="Karla"/>
              <a:ea typeface="Karla"/>
              <a:cs typeface="Karla"/>
              <a:sym typeface="Karla"/>
            </a:endParaRPr>
          </a:p>
        </p:txBody>
      </p:sp>
      <p:pic>
        <p:nvPicPr>
          <p:cNvPr descr="simple_sabotage__sabotage_histogram_all.png" id="2166" name="Google Shape;2166;p126"/>
          <p:cNvPicPr preferRelativeResize="0"/>
          <p:nvPr/>
        </p:nvPicPr>
        <p:blipFill rotWithShape="1">
          <a:blip r:embed="rId3">
            <a:alphaModFix/>
          </a:blip>
          <a:srcRect b="0" l="0" r="0" t="0"/>
          <a:stretch/>
        </p:blipFill>
        <p:spPr>
          <a:xfrm>
            <a:off x="3840744" y="1378955"/>
            <a:ext cx="3934023" cy="3051695"/>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0" name="Shape 2170"/>
        <p:cNvGrpSpPr/>
        <p:nvPr/>
      </p:nvGrpSpPr>
      <p:grpSpPr>
        <a:xfrm>
          <a:off x="0" y="0"/>
          <a:ext cx="0" cy="0"/>
          <a:chOff x="0" y="0"/>
          <a:chExt cx="0" cy="0"/>
        </a:xfrm>
      </p:grpSpPr>
      <p:sp>
        <p:nvSpPr>
          <p:cNvPr id="2171" name="Google Shape;2171;p127"/>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simple_sabotage__sabotage_heatmap_mean.png" id="2172" name="Google Shape;2172;p127"/>
          <p:cNvPicPr preferRelativeResize="0"/>
          <p:nvPr/>
        </p:nvPicPr>
        <p:blipFill rotWithShape="1">
          <a:blip r:embed="rId3">
            <a:alphaModFix/>
          </a:blip>
          <a:srcRect b="0" l="0" r="0" t="0"/>
          <a:stretch/>
        </p:blipFill>
        <p:spPr>
          <a:xfrm>
            <a:off x="1350450" y="1330075"/>
            <a:ext cx="5901426" cy="3501401"/>
          </a:xfrm>
          <a:prstGeom prst="rect">
            <a:avLst/>
          </a:prstGeom>
          <a:noFill/>
          <a:ln>
            <a:noFill/>
          </a:ln>
        </p:spPr>
      </p:pic>
      <p:sp>
        <p:nvSpPr>
          <p:cNvPr id="2173" name="Google Shape;2173;p127"/>
          <p:cNvSpPr txBox="1"/>
          <p:nvPr>
            <p:ph type="title"/>
          </p:nvPr>
        </p:nvSpPr>
        <p:spPr>
          <a:xfrm>
            <a:off x="357723" y="-45909"/>
            <a:ext cx="8035800" cy="10017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sz="2400"/>
              <a:t>Iterated Matrix Game: </a:t>
            </a:r>
            <a:r>
              <a:rPr b="1" lang="en" sz="2400"/>
              <a:t>Influence of Lambda Parameter</a:t>
            </a:r>
            <a:endParaRPr b="1" sz="2400"/>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7" name="Shape 2177"/>
        <p:cNvGrpSpPr/>
        <p:nvPr/>
      </p:nvGrpSpPr>
      <p:grpSpPr>
        <a:xfrm>
          <a:off x="0" y="0"/>
          <a:ext cx="0" cy="0"/>
          <a:chOff x="0" y="0"/>
          <a:chExt cx="0" cy="0"/>
        </a:xfrm>
      </p:grpSpPr>
      <p:sp>
        <p:nvSpPr>
          <p:cNvPr id="2178" name="Google Shape;2178;p128"/>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ROTATE: Open-Ended System</a:t>
            </a:r>
            <a:endParaRPr/>
          </a:p>
        </p:txBody>
      </p:sp>
      <p:sp>
        <p:nvSpPr>
          <p:cNvPr id="2179" name="Google Shape;2179;p128"/>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80" name="Google Shape;2180;p128"/>
          <p:cNvPicPr preferRelativeResize="0"/>
          <p:nvPr/>
        </p:nvPicPr>
        <p:blipFill>
          <a:blip r:embed="rId3">
            <a:alphaModFix/>
          </a:blip>
          <a:stretch>
            <a:fillRect/>
          </a:stretch>
        </p:blipFill>
        <p:spPr>
          <a:xfrm>
            <a:off x="547800" y="1330078"/>
            <a:ext cx="7968378" cy="3508622"/>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4" name="Shape 2184"/>
        <p:cNvGrpSpPr/>
        <p:nvPr/>
      </p:nvGrpSpPr>
      <p:grpSpPr>
        <a:xfrm>
          <a:off x="0" y="0"/>
          <a:ext cx="0" cy="0"/>
          <a:chOff x="0" y="0"/>
          <a:chExt cx="0" cy="0"/>
        </a:xfrm>
      </p:grpSpPr>
      <p:sp>
        <p:nvSpPr>
          <p:cNvPr id="2185" name="Google Shape;2185;p129"/>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Theorem 1 </a:t>
            </a:r>
            <a:endParaRPr/>
          </a:p>
        </p:txBody>
      </p:sp>
      <p:sp>
        <p:nvSpPr>
          <p:cNvPr id="2186" name="Google Shape;2186;p129"/>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87" name="Google Shape;2187;p129"/>
          <p:cNvPicPr preferRelativeResize="0"/>
          <p:nvPr/>
        </p:nvPicPr>
        <p:blipFill rotWithShape="1">
          <a:blip r:embed="rId3">
            <a:alphaModFix/>
          </a:blip>
          <a:srcRect b="0" l="0" r="0" t="0"/>
          <a:stretch/>
        </p:blipFill>
        <p:spPr>
          <a:xfrm>
            <a:off x="537550" y="874876"/>
            <a:ext cx="7869952" cy="1675450"/>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1" name="Shape 2191"/>
        <p:cNvGrpSpPr/>
        <p:nvPr/>
      </p:nvGrpSpPr>
      <p:grpSpPr>
        <a:xfrm>
          <a:off x="0" y="0"/>
          <a:ext cx="0" cy="0"/>
          <a:chOff x="0" y="0"/>
          <a:chExt cx="0" cy="0"/>
        </a:xfrm>
      </p:grpSpPr>
      <p:sp>
        <p:nvSpPr>
          <p:cNvPr id="2192" name="Google Shape;2192;p130"/>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Theorem 2</a:t>
            </a:r>
            <a:endParaRPr/>
          </a:p>
        </p:txBody>
      </p:sp>
      <p:sp>
        <p:nvSpPr>
          <p:cNvPr id="2193" name="Google Shape;2193;p130"/>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194" name="Google Shape;2194;p130"/>
          <p:cNvPicPr preferRelativeResize="0"/>
          <p:nvPr/>
        </p:nvPicPr>
        <p:blipFill>
          <a:blip r:embed="rId3">
            <a:alphaModFix/>
          </a:blip>
          <a:stretch>
            <a:fillRect/>
          </a:stretch>
        </p:blipFill>
        <p:spPr>
          <a:xfrm>
            <a:off x="955175" y="1289250"/>
            <a:ext cx="7034701" cy="2696426"/>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131"/>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CoMeDi</a:t>
            </a:r>
            <a:endParaRPr/>
          </a:p>
        </p:txBody>
      </p:sp>
      <p:sp>
        <p:nvSpPr>
          <p:cNvPr id="2200" name="Google Shape;2200;p131"/>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mixed_play.png" id="2201" name="Google Shape;2201;p131"/>
          <p:cNvPicPr preferRelativeResize="0"/>
          <p:nvPr/>
        </p:nvPicPr>
        <p:blipFill rotWithShape="1">
          <a:blip r:embed="rId3">
            <a:alphaModFix/>
          </a:blip>
          <a:srcRect b="0" l="0" r="0" t="0"/>
          <a:stretch/>
        </p:blipFill>
        <p:spPr>
          <a:xfrm>
            <a:off x="2559202" y="720753"/>
            <a:ext cx="3467675" cy="4200251"/>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sp>
        <p:nvSpPr>
          <p:cNvPr id="2206" name="Google Shape;2206;p132"/>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JaxAHT.</a:t>
            </a:r>
            <a:endParaRPr/>
          </a:p>
        </p:txBody>
      </p:sp>
      <p:sp>
        <p:nvSpPr>
          <p:cNvPr id="2207" name="Google Shape;2207;p132"/>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1" name="Shape 2211"/>
        <p:cNvGrpSpPr/>
        <p:nvPr/>
      </p:nvGrpSpPr>
      <p:grpSpPr>
        <a:xfrm>
          <a:off x="0" y="0"/>
          <a:ext cx="0" cy="0"/>
          <a:chOff x="0" y="0"/>
          <a:chExt cx="0" cy="0"/>
        </a:xfrm>
      </p:grpSpPr>
      <p:sp>
        <p:nvSpPr>
          <p:cNvPr id="2212" name="Google Shape;2212;p133"/>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13" name="Google Shape;2213;p133"/>
          <p:cNvSpPr txBox="1"/>
          <p:nvPr>
            <p:ph type="title"/>
          </p:nvPr>
        </p:nvSpPr>
        <p:spPr>
          <a:xfrm>
            <a:off x="357727" y="17475"/>
            <a:ext cx="6942000" cy="857400"/>
          </a:xfrm>
          <a:prstGeom prst="rect">
            <a:avLst/>
          </a:prstGeom>
          <a:solidFill>
            <a:srgbClr val="000000">
              <a:alpha val="0"/>
            </a:srgbClr>
          </a:solidFill>
          <a:ln>
            <a:noFill/>
          </a:ln>
        </p:spPr>
        <p:txBody>
          <a:bodyPr anchorCtr="0" anchor="ctr" bIns="0" lIns="0" spcFirstLastPara="1" rIns="0" wrap="square" tIns="0">
            <a:normAutofit/>
          </a:bodyPr>
          <a:lstStyle/>
          <a:p>
            <a:pPr indent="0" lvl="0" marL="0" rtl="0" algn="l">
              <a:spcBef>
                <a:spcPts val="0"/>
              </a:spcBef>
              <a:spcAft>
                <a:spcPts val="0"/>
              </a:spcAft>
              <a:buNone/>
            </a:pPr>
            <a:r>
              <a:rPr b="1" lang="en" sz="2600">
                <a:solidFill>
                  <a:srgbClr val="0F172A"/>
                </a:solidFill>
              </a:rPr>
              <a:t>Benchmark Study: Hyperparameter Search</a:t>
            </a:r>
            <a:endParaRPr b="1" sz="2600">
              <a:solidFill>
                <a:srgbClr val="0F172A"/>
              </a:solidFill>
            </a:endParaRPr>
          </a:p>
        </p:txBody>
      </p:sp>
      <p:grpSp>
        <p:nvGrpSpPr>
          <p:cNvPr id="2214" name="Google Shape;2214;p133"/>
          <p:cNvGrpSpPr/>
          <p:nvPr/>
        </p:nvGrpSpPr>
        <p:grpSpPr>
          <a:xfrm>
            <a:off x="381000" y="1131975"/>
            <a:ext cx="8382000" cy="1857300"/>
            <a:chOff x="381000" y="1000125"/>
            <a:chExt cx="8382000" cy="1857300"/>
          </a:xfrm>
        </p:grpSpPr>
        <p:sp>
          <p:nvSpPr>
            <p:cNvPr id="2215" name="Google Shape;2215;p133"/>
            <p:cNvSpPr/>
            <p:nvPr/>
          </p:nvSpPr>
          <p:spPr>
            <a:xfrm>
              <a:off x="381000" y="1000125"/>
              <a:ext cx="4114800" cy="1857300"/>
            </a:xfrm>
            <a:prstGeom prst="roundRect">
              <a:avLst>
                <a:gd fmla="val 5128"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6" name="Google Shape;2216;p133"/>
            <p:cNvSpPr/>
            <p:nvPr/>
          </p:nvSpPr>
          <p:spPr>
            <a:xfrm>
              <a:off x="4648200" y="1000125"/>
              <a:ext cx="4114800" cy="1857300"/>
            </a:xfrm>
            <a:prstGeom prst="roundRect">
              <a:avLst>
                <a:gd fmla="val 5128"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217" name="Google Shape;2217;p133"/>
            <p:cNvGrpSpPr/>
            <p:nvPr/>
          </p:nvGrpSpPr>
          <p:grpSpPr>
            <a:xfrm>
              <a:off x="1438350" y="1114425"/>
              <a:ext cx="2000100" cy="247800"/>
              <a:chOff x="533400" y="1114425"/>
              <a:chExt cx="2000100" cy="247800"/>
            </a:xfrm>
          </p:grpSpPr>
          <p:sp>
            <p:nvSpPr>
              <p:cNvPr id="2218" name="Google Shape;2218;p133"/>
              <p:cNvSpPr/>
              <p:nvPr/>
            </p:nvSpPr>
            <p:spPr>
              <a:xfrm>
                <a:off x="533400" y="1114425"/>
                <a:ext cx="2000100" cy="2478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19" name="Google Shape;2219;p133"/>
              <p:cNvSpPr txBox="1"/>
              <p:nvPr/>
            </p:nvSpPr>
            <p:spPr>
              <a:xfrm>
                <a:off x="647700" y="1114425"/>
                <a:ext cx="1771800" cy="247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18">
                    <a:solidFill>
                      <a:srgbClr val="FFFFFF"/>
                    </a:solidFill>
                    <a:latin typeface="Helvetica Neue"/>
                    <a:ea typeface="Helvetica Neue"/>
                    <a:cs typeface="Helvetica Neue"/>
                    <a:sym typeface="Helvetica Neue"/>
                  </a:rPr>
                  <a:t>EGO AGENT ALGORITHMS</a:t>
                </a:r>
                <a:endParaRPr b="1" sz="1018">
                  <a:solidFill>
                    <a:srgbClr val="FFFFFF"/>
                  </a:solidFill>
                  <a:latin typeface="Helvetica Neue"/>
                  <a:ea typeface="Helvetica Neue"/>
                  <a:cs typeface="Helvetica Neue"/>
                  <a:sym typeface="Helvetica Neue"/>
                </a:endParaRPr>
              </a:p>
            </p:txBody>
          </p:sp>
        </p:grpSp>
        <p:grpSp>
          <p:nvGrpSpPr>
            <p:cNvPr id="2220" name="Google Shape;2220;p133"/>
            <p:cNvGrpSpPr/>
            <p:nvPr/>
          </p:nvGrpSpPr>
          <p:grpSpPr>
            <a:xfrm>
              <a:off x="5791600" y="1114425"/>
              <a:ext cx="1714500" cy="247800"/>
              <a:chOff x="4800600" y="1114425"/>
              <a:chExt cx="1714500" cy="247800"/>
            </a:xfrm>
          </p:grpSpPr>
          <p:sp>
            <p:nvSpPr>
              <p:cNvPr id="2221" name="Google Shape;2221;p133"/>
              <p:cNvSpPr/>
              <p:nvPr/>
            </p:nvSpPr>
            <p:spPr>
              <a:xfrm>
                <a:off x="4800600" y="1114425"/>
                <a:ext cx="1714500" cy="2478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2" name="Google Shape;2222;p133"/>
              <p:cNvSpPr txBox="1"/>
              <p:nvPr/>
            </p:nvSpPr>
            <p:spPr>
              <a:xfrm>
                <a:off x="4914900" y="1114425"/>
                <a:ext cx="1485900" cy="247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018">
                    <a:solidFill>
                      <a:srgbClr val="FFFFFF"/>
                    </a:solidFill>
                    <a:latin typeface="Helvetica Neue"/>
                    <a:ea typeface="Helvetica Neue"/>
                    <a:cs typeface="Helvetica Neue"/>
                    <a:sym typeface="Helvetica Neue"/>
                  </a:rPr>
                  <a:t>UNIFIED ALGORITHMS</a:t>
                </a:r>
                <a:endParaRPr b="1" sz="1018">
                  <a:solidFill>
                    <a:srgbClr val="FFFFFF"/>
                  </a:solidFill>
                  <a:latin typeface="Helvetica Neue"/>
                  <a:ea typeface="Helvetica Neue"/>
                  <a:cs typeface="Helvetica Neue"/>
                  <a:sym typeface="Helvetica Neue"/>
                </a:endParaRPr>
              </a:p>
            </p:txBody>
          </p:sp>
        </p:grpSp>
        <p:pic>
          <p:nvPicPr>
            <p:cNvPr id="2223" name="Google Shape;2223;p133"/>
            <p:cNvPicPr preferRelativeResize="0"/>
            <p:nvPr/>
          </p:nvPicPr>
          <p:blipFill rotWithShape="1">
            <a:blip r:embed="rId3">
              <a:alphaModFix/>
            </a:blip>
            <a:srcRect b="151" l="0" r="0" t="10786"/>
            <a:stretch/>
          </p:blipFill>
          <p:spPr>
            <a:xfrm>
              <a:off x="419100" y="1409700"/>
              <a:ext cx="4038600" cy="1390800"/>
            </a:xfrm>
            <a:prstGeom prst="rect">
              <a:avLst/>
            </a:prstGeom>
            <a:noFill/>
            <a:ln>
              <a:noFill/>
            </a:ln>
          </p:spPr>
        </p:pic>
        <p:pic>
          <p:nvPicPr>
            <p:cNvPr id="2224" name="Google Shape;2224;p133"/>
            <p:cNvPicPr preferRelativeResize="0"/>
            <p:nvPr/>
          </p:nvPicPr>
          <p:blipFill rotWithShape="1">
            <a:blip r:embed="rId4">
              <a:alphaModFix/>
            </a:blip>
            <a:srcRect b="143" l="0" r="0" t="10723"/>
            <a:stretch/>
          </p:blipFill>
          <p:spPr>
            <a:xfrm>
              <a:off x="4686300" y="1409700"/>
              <a:ext cx="4038600" cy="1390800"/>
            </a:xfrm>
            <a:prstGeom prst="rect">
              <a:avLst/>
            </a:prstGeom>
            <a:noFill/>
            <a:ln>
              <a:noFill/>
            </a:ln>
          </p:spPr>
        </p:pic>
      </p:grpSp>
      <p:grpSp>
        <p:nvGrpSpPr>
          <p:cNvPr id="2225" name="Google Shape;2225;p133"/>
          <p:cNvGrpSpPr/>
          <p:nvPr/>
        </p:nvGrpSpPr>
        <p:grpSpPr>
          <a:xfrm>
            <a:off x="1485900" y="3121050"/>
            <a:ext cx="6172200" cy="1952700"/>
            <a:chOff x="1485900" y="2971800"/>
            <a:chExt cx="6172200" cy="1952700"/>
          </a:xfrm>
        </p:grpSpPr>
        <p:sp>
          <p:nvSpPr>
            <p:cNvPr id="2226" name="Google Shape;2226;p133"/>
            <p:cNvSpPr/>
            <p:nvPr/>
          </p:nvSpPr>
          <p:spPr>
            <a:xfrm>
              <a:off x="1485900" y="2971800"/>
              <a:ext cx="6172200" cy="1952700"/>
            </a:xfrm>
            <a:prstGeom prst="roundRect">
              <a:avLst>
                <a:gd fmla="val 4878" name="adj"/>
              </a:avLst>
            </a:prstGeom>
            <a:solidFill>
              <a:srgbClr val="F8FAFC"/>
            </a:solidFill>
            <a:ln cap="flat" cmpd="sng" w="14300">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2227" name="Google Shape;2227;p133"/>
            <p:cNvGrpSpPr/>
            <p:nvPr/>
          </p:nvGrpSpPr>
          <p:grpSpPr>
            <a:xfrm>
              <a:off x="2915050" y="3105000"/>
              <a:ext cx="2952900" cy="247800"/>
              <a:chOff x="1638300" y="3067050"/>
              <a:chExt cx="2952900" cy="247800"/>
            </a:xfrm>
          </p:grpSpPr>
          <p:sp>
            <p:nvSpPr>
              <p:cNvPr id="2228" name="Google Shape;2228;p133"/>
              <p:cNvSpPr/>
              <p:nvPr/>
            </p:nvSpPr>
            <p:spPr>
              <a:xfrm>
                <a:off x="1638300" y="3067050"/>
                <a:ext cx="2952900" cy="247800"/>
              </a:xfrm>
              <a:prstGeom prst="roundRect">
                <a:avLst>
                  <a:gd fmla="val 50000" name="adj"/>
                </a:avLst>
              </a:prstGeom>
              <a:solidFill>
                <a:srgbClr val="2563EB"/>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2229" name="Google Shape;2229;p133"/>
              <p:cNvSpPr txBox="1"/>
              <p:nvPr/>
            </p:nvSpPr>
            <p:spPr>
              <a:xfrm>
                <a:off x="1752600" y="3067050"/>
                <a:ext cx="2724300" cy="247800"/>
              </a:xfrm>
              <a:prstGeom prst="rect">
                <a:avLst/>
              </a:prstGeom>
              <a:solidFill>
                <a:srgbClr val="000000">
                  <a:alpha val="0"/>
                </a:srgbClr>
              </a:solidFill>
              <a:ln>
                <a:noFill/>
              </a:ln>
            </p:spPr>
            <p:txBody>
              <a:bodyPr anchorCtr="0" anchor="ctr" bIns="0" lIns="0" spcFirstLastPara="1" rIns="0" wrap="square" tIns="0">
                <a:noAutofit/>
              </a:bodyPr>
              <a:lstStyle/>
              <a:p>
                <a:pPr indent="0" lvl="0" marL="0" rtl="0" algn="ctr">
                  <a:spcBef>
                    <a:spcPts val="0"/>
                  </a:spcBef>
                  <a:spcAft>
                    <a:spcPts val="0"/>
                  </a:spcAft>
                  <a:buNone/>
                </a:pPr>
                <a:r>
                  <a:rPr b="1" lang="en" sz="1100">
                    <a:solidFill>
                      <a:srgbClr val="FFFFFF"/>
                    </a:solidFill>
                    <a:latin typeface="Helvetica Neue"/>
                    <a:ea typeface="Helvetica Neue"/>
                    <a:cs typeface="Helvetica Neue"/>
                    <a:sym typeface="Helvetica Neue"/>
                  </a:rPr>
                  <a:t>TEAMMATE GENERATION ALGORITHMS</a:t>
                </a:r>
                <a:endParaRPr b="1" sz="1100">
                  <a:solidFill>
                    <a:srgbClr val="FFFFFF"/>
                  </a:solidFill>
                  <a:latin typeface="Helvetica Neue"/>
                  <a:ea typeface="Helvetica Neue"/>
                  <a:cs typeface="Helvetica Neue"/>
                  <a:sym typeface="Helvetica Neue"/>
                </a:endParaRPr>
              </a:p>
            </p:txBody>
          </p:sp>
        </p:grpSp>
        <p:pic>
          <p:nvPicPr>
            <p:cNvPr id="2230" name="Google Shape;2230;p133"/>
            <p:cNvPicPr preferRelativeResize="0"/>
            <p:nvPr/>
          </p:nvPicPr>
          <p:blipFill rotWithShape="1">
            <a:blip r:embed="rId5">
              <a:alphaModFix/>
            </a:blip>
            <a:srcRect b="3325" l="0" r="0" t="10765"/>
            <a:stretch/>
          </p:blipFill>
          <p:spPr>
            <a:xfrm>
              <a:off x="1581150" y="3352800"/>
              <a:ext cx="5981700" cy="1485900"/>
            </a:xfrm>
            <a:prstGeom prst="rect">
              <a:avLst/>
            </a:prstGeom>
            <a:noFill/>
            <a:ln>
              <a:noFill/>
            </a:ln>
          </p:spPr>
        </p:pic>
      </p:grpSp>
      <p:sp>
        <p:nvSpPr>
          <p:cNvPr id="2231" name="Google Shape;2231;p133"/>
          <p:cNvSpPr/>
          <p:nvPr/>
        </p:nvSpPr>
        <p:spPr>
          <a:xfrm>
            <a:off x="-108000" y="4688650"/>
            <a:ext cx="1593900" cy="516000"/>
          </a:xfrm>
          <a:prstGeom prst="roundRect">
            <a:avLst>
              <a:gd fmla="val 21398" name="adj"/>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800">
                <a:solidFill>
                  <a:srgbClr val="888888"/>
                </a:solidFill>
                <a:latin typeface="Helvetica Neue"/>
                <a:ea typeface="Helvetica Neue"/>
                <a:cs typeface="Helvetica Neue"/>
                <a:sym typeface="Helvetica Neue"/>
              </a:rPr>
              <a:t>*Task: Cramped Room</a:t>
            </a:r>
            <a:endParaRPr b="1" sz="800">
              <a:solidFill>
                <a:srgbClr val="888888"/>
              </a:solidFill>
              <a:latin typeface="Helvetica Neue"/>
              <a:ea typeface="Helvetica Neue"/>
              <a:cs typeface="Helvetica Neue"/>
              <a:sym typeface="Helvetica Neue"/>
            </a:endParaRPr>
          </a:p>
        </p:txBody>
      </p:sp>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5" name="Shape 2235"/>
        <p:cNvGrpSpPr/>
        <p:nvPr/>
      </p:nvGrpSpPr>
      <p:grpSpPr>
        <a:xfrm>
          <a:off x="0" y="0"/>
          <a:ext cx="0" cy="0"/>
          <a:chOff x="0" y="0"/>
          <a:chExt cx="0" cy="0"/>
        </a:xfrm>
      </p:grpSpPr>
      <p:sp>
        <p:nvSpPr>
          <p:cNvPr id="2236" name="Google Shape;2236;p134"/>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Evaluation Teammate Summary</a:t>
            </a:r>
            <a:endParaRPr/>
          </a:p>
        </p:txBody>
      </p:sp>
      <p:sp>
        <p:nvSpPr>
          <p:cNvPr id="2237" name="Google Shape;2237;p13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descr="br_returns.png" id="2238" name="Google Shape;2238;p134"/>
          <p:cNvPicPr preferRelativeResize="0"/>
          <p:nvPr/>
        </p:nvPicPr>
        <p:blipFill rotWithShape="1">
          <a:blip r:embed="rId3">
            <a:alphaModFix/>
          </a:blip>
          <a:srcRect b="0" l="0" r="0" t="0"/>
          <a:stretch/>
        </p:blipFill>
        <p:spPr>
          <a:xfrm>
            <a:off x="1102775" y="692175"/>
            <a:ext cx="7146750" cy="4243026"/>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2" name="Shape 2242"/>
        <p:cNvGrpSpPr/>
        <p:nvPr/>
      </p:nvGrpSpPr>
      <p:grpSpPr>
        <a:xfrm>
          <a:off x="0" y="0"/>
          <a:ext cx="0" cy="0"/>
          <a:chOff x="0" y="0"/>
          <a:chExt cx="0" cy="0"/>
        </a:xfrm>
      </p:grpSpPr>
      <p:sp>
        <p:nvSpPr>
          <p:cNvPr id="2243" name="Google Shape;2243;p135"/>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lang="en"/>
              <a:t>LLM-Based Human Proxies: </a:t>
            </a:r>
            <a:r>
              <a:rPr b="1" lang="en" sz="2600"/>
              <a:t>Aims and Challenges</a:t>
            </a:r>
            <a:endParaRPr b="1" sz="2600"/>
          </a:p>
        </p:txBody>
      </p:sp>
      <p:sp>
        <p:nvSpPr>
          <p:cNvPr id="2244" name="Google Shape;2244;p135"/>
          <p:cNvSpPr txBox="1"/>
          <p:nvPr>
            <p:ph idx="1" type="body"/>
          </p:nvPr>
        </p:nvSpPr>
        <p:spPr>
          <a:xfrm>
            <a:off x="457200" y="1020675"/>
            <a:ext cx="8229600" cy="36627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 sz="1600"/>
              <a:t>Aim: </a:t>
            </a:r>
            <a:r>
              <a:rPr lang="en" sz="1600"/>
              <a:t>explore various methods for recovering realistic yet diverse playstyles that align with those shown in human gameplay datasets</a:t>
            </a:r>
            <a:endParaRPr sz="1600"/>
          </a:p>
          <a:p>
            <a:pPr indent="-330200" lvl="0" marL="457200" rtl="0" algn="l">
              <a:spcBef>
                <a:spcPts val="1200"/>
              </a:spcBef>
              <a:spcAft>
                <a:spcPts val="0"/>
              </a:spcAft>
              <a:buSzPts val="1600"/>
              <a:buChar char="●"/>
            </a:pPr>
            <a:r>
              <a:rPr i="1" lang="en" sz="1600"/>
              <a:t>Realism</a:t>
            </a:r>
            <a:r>
              <a:rPr lang="en" sz="1600"/>
              <a:t>: human-regularized RL</a:t>
            </a:r>
            <a:r>
              <a:rPr baseline="30000" lang="en" sz="1600"/>
              <a:t>[1]</a:t>
            </a:r>
            <a:r>
              <a:rPr lang="en" sz="1600"/>
              <a:t>; inverse reinforcement learning + RLHF</a:t>
            </a:r>
            <a:endParaRPr sz="1600"/>
          </a:p>
          <a:p>
            <a:pPr indent="-330200" lvl="0" marL="457200" rtl="0" algn="l">
              <a:spcBef>
                <a:spcPts val="0"/>
              </a:spcBef>
              <a:spcAft>
                <a:spcPts val="0"/>
              </a:spcAft>
              <a:buSzPts val="1600"/>
              <a:buChar char="●"/>
            </a:pPr>
            <a:r>
              <a:rPr i="1" lang="en" sz="1600"/>
              <a:t>Diversity</a:t>
            </a:r>
            <a:r>
              <a:rPr lang="en" sz="1600"/>
              <a:t>: latent variable modeling to recover human </a:t>
            </a:r>
            <a:r>
              <a:rPr lang="en" sz="1600"/>
              <a:t>gameplay styles; return-based diversity metrics like those explored in teammate generation</a:t>
            </a:r>
            <a:endParaRPr sz="1600"/>
          </a:p>
          <a:p>
            <a:pPr indent="0" lvl="0" marL="0" rtl="0" algn="l">
              <a:spcBef>
                <a:spcPts val="1200"/>
              </a:spcBef>
              <a:spcAft>
                <a:spcPts val="0"/>
              </a:spcAft>
              <a:buNone/>
            </a:pPr>
            <a:r>
              <a:t/>
            </a:r>
            <a:endParaRPr sz="1600"/>
          </a:p>
          <a:p>
            <a:pPr indent="0" lvl="0" marL="0" rtl="0" algn="l">
              <a:spcBef>
                <a:spcPts val="1200"/>
              </a:spcBef>
              <a:spcAft>
                <a:spcPts val="0"/>
              </a:spcAft>
              <a:buNone/>
            </a:pPr>
            <a:r>
              <a:rPr b="1" lang="en" sz="1600"/>
              <a:t>Challenges</a:t>
            </a:r>
            <a:endParaRPr b="1" sz="1600"/>
          </a:p>
          <a:p>
            <a:pPr indent="-330200" lvl="0" marL="457200" rtl="0" algn="l">
              <a:spcBef>
                <a:spcPts val="1200"/>
              </a:spcBef>
              <a:spcAft>
                <a:spcPts val="0"/>
              </a:spcAft>
              <a:buSzPts val="1600"/>
              <a:buChar char="●"/>
            </a:pPr>
            <a:r>
              <a:rPr lang="en" sz="1600"/>
              <a:t>RL fine tuning may collapse diversity</a:t>
            </a:r>
            <a:r>
              <a:rPr baseline="30000" lang="en" sz="1600"/>
              <a:t>[2]</a:t>
            </a:r>
            <a:endParaRPr baseline="30000" sz="1600"/>
          </a:p>
          <a:p>
            <a:pPr indent="-330200" lvl="0" marL="457200" rtl="0" algn="l">
              <a:spcBef>
                <a:spcPts val="0"/>
              </a:spcBef>
              <a:spcAft>
                <a:spcPts val="0"/>
              </a:spcAft>
              <a:buSzPts val="1600"/>
              <a:buChar char="●"/>
            </a:pPr>
            <a:r>
              <a:rPr lang="en" sz="1600"/>
              <a:t>Understanding interaction between prompt-based proxy generation techniques and fine-tuning based methods</a:t>
            </a:r>
            <a:endParaRPr sz="1600"/>
          </a:p>
        </p:txBody>
      </p:sp>
      <p:sp>
        <p:nvSpPr>
          <p:cNvPr id="2245" name="Google Shape;2245;p135"/>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2246" name="Google Shape;2246;p135"/>
          <p:cNvSpPr txBox="1"/>
          <p:nvPr/>
        </p:nvSpPr>
        <p:spPr>
          <a:xfrm>
            <a:off x="238125" y="4638675"/>
            <a:ext cx="7134300" cy="457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434343"/>
                </a:solidFill>
                <a:latin typeface="Karla"/>
                <a:ea typeface="Karla"/>
                <a:cs typeface="Karla"/>
                <a:sym typeface="Karla"/>
              </a:rPr>
              <a:t>[1] Jacob et al., Modeling Strong and Human-Like Gameplay with KL-Regularized Search. ICML 2022.</a:t>
            </a:r>
            <a:endParaRPr sz="1000">
              <a:solidFill>
                <a:srgbClr val="434343"/>
              </a:solidFill>
              <a:latin typeface="Karla"/>
              <a:ea typeface="Karla"/>
              <a:cs typeface="Karla"/>
              <a:sym typeface="Karla"/>
            </a:endParaRPr>
          </a:p>
          <a:p>
            <a:pPr indent="0" lvl="0" marL="0" rtl="0" algn="l">
              <a:spcBef>
                <a:spcPts val="0"/>
              </a:spcBef>
              <a:spcAft>
                <a:spcPts val="0"/>
              </a:spcAft>
              <a:buNone/>
            </a:pPr>
            <a:r>
              <a:rPr lang="en" sz="1000">
                <a:solidFill>
                  <a:srgbClr val="434343"/>
                </a:solidFill>
                <a:latin typeface="Karla"/>
                <a:ea typeface="Karla"/>
                <a:cs typeface="Karla"/>
                <a:sym typeface="Karla"/>
              </a:rPr>
              <a:t>[2] Yao et al., Diversity-Aware Policy Optimization for Large Language Model Reasoning. NeurIPS 2025.</a:t>
            </a:r>
            <a:endParaRPr sz="1000">
              <a:solidFill>
                <a:srgbClr val="434343"/>
              </a:solidFill>
              <a:latin typeface="Karla"/>
              <a:ea typeface="Karla"/>
              <a:cs typeface="Karla"/>
              <a:sym typeface="Karla"/>
            </a:endParaRPr>
          </a:p>
          <a:p>
            <a:pPr indent="0" lvl="0" marL="0" rtl="0" algn="l">
              <a:spcBef>
                <a:spcPts val="0"/>
              </a:spcBef>
              <a:spcAft>
                <a:spcPts val="0"/>
              </a:spcAft>
              <a:buNone/>
            </a:pPr>
            <a:r>
              <a:t/>
            </a:r>
            <a:endParaRPr sz="1000">
              <a:solidFill>
                <a:srgbClr val="3F3F3F"/>
              </a:solidFill>
              <a:latin typeface="Karla"/>
              <a:ea typeface="Karla"/>
              <a:cs typeface="Karla"/>
              <a:sym typeface="Karla"/>
            </a:endParaRPr>
          </a:p>
        </p:txBody>
      </p:sp>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p136"/>
          <p:cNvSpPr txBox="1"/>
          <p:nvPr>
            <p:ph type="title"/>
          </p:nvPr>
        </p:nvSpPr>
        <p:spPr>
          <a:xfrm>
            <a:off x="357736" y="17480"/>
            <a:ext cx="8229600" cy="857400"/>
          </a:xfrm>
          <a:prstGeom prst="rect">
            <a:avLst/>
          </a:prstGeom>
        </p:spPr>
        <p:txBody>
          <a:bodyPr anchorCtr="0" anchor="ctr" bIns="45700" lIns="91425" spcFirstLastPara="1" rIns="91425" wrap="square" tIns="45700">
            <a:normAutofit/>
          </a:bodyPr>
          <a:lstStyle/>
          <a:p>
            <a:pPr indent="0" lvl="0" marL="0" rtl="0" algn="l">
              <a:spcBef>
                <a:spcPts val="0"/>
              </a:spcBef>
              <a:spcAft>
                <a:spcPts val="0"/>
              </a:spcAft>
              <a:buNone/>
            </a:pPr>
            <a:r>
              <a:rPr b="1" lang="en" sz="2600"/>
              <a:t>Strategic Differences between Humans and LLMs</a:t>
            </a:r>
            <a:endParaRPr b="1" sz="2600"/>
          </a:p>
        </p:txBody>
      </p:sp>
      <p:sp>
        <p:nvSpPr>
          <p:cNvPr id="2252" name="Google Shape;2252;p136"/>
          <p:cNvSpPr txBox="1"/>
          <p:nvPr>
            <p:ph idx="1" type="body"/>
          </p:nvPr>
        </p:nvSpPr>
        <p:spPr>
          <a:xfrm>
            <a:off x="457200" y="1020675"/>
            <a:ext cx="4035900" cy="3662700"/>
          </a:xfrm>
          <a:prstGeom prst="rect">
            <a:avLst/>
          </a:prstGeom>
        </p:spPr>
        <p:txBody>
          <a:bodyPr anchorCtr="0" anchor="t" bIns="45700" lIns="91425" spcFirstLastPara="1" rIns="91425" wrap="square" tIns="45700">
            <a:normAutofit lnSpcReduction="20000"/>
          </a:bodyPr>
          <a:lstStyle/>
          <a:p>
            <a:pPr indent="0" lvl="0" marL="0" rtl="0" algn="l">
              <a:spcBef>
                <a:spcPts val="360"/>
              </a:spcBef>
              <a:spcAft>
                <a:spcPts val="0"/>
              </a:spcAft>
              <a:buNone/>
            </a:pPr>
            <a:r>
              <a:rPr b="1" lang="en" sz="1600"/>
              <a:t>Setting</a:t>
            </a:r>
            <a:r>
              <a:rPr lang="en" sz="1600"/>
              <a:t>: Iterated rock-paper-scisors</a:t>
            </a:r>
            <a:endParaRPr sz="1600"/>
          </a:p>
          <a:p>
            <a:pPr indent="0" lvl="0" marL="0" rtl="0" algn="l">
              <a:spcBef>
                <a:spcPts val="1200"/>
              </a:spcBef>
              <a:spcAft>
                <a:spcPts val="0"/>
              </a:spcAft>
              <a:buNone/>
            </a:pPr>
            <a:r>
              <a:rPr b="1" lang="en" sz="1600"/>
              <a:t>Key </a:t>
            </a:r>
            <a:r>
              <a:rPr b="1" lang="en" sz="1600"/>
              <a:t>Findings</a:t>
            </a:r>
            <a:r>
              <a:rPr lang="en" sz="1600"/>
              <a:t>: </a:t>
            </a:r>
            <a:endParaRPr sz="1600"/>
          </a:p>
          <a:p>
            <a:pPr indent="-330200" lvl="0" marL="457200" rtl="0" algn="l">
              <a:spcBef>
                <a:spcPts val="1200"/>
              </a:spcBef>
              <a:spcAft>
                <a:spcPts val="0"/>
              </a:spcAft>
              <a:buSzPts val="1600"/>
              <a:buAutoNum type="arabicPeriod"/>
            </a:pPr>
            <a:r>
              <a:rPr lang="en" sz="1600"/>
              <a:t>Frontier LLMs identify and exploit strategic regularities faster than humans.</a:t>
            </a:r>
            <a:endParaRPr sz="1600"/>
          </a:p>
          <a:p>
            <a:pPr indent="-330200" lvl="0" marL="457200" rtl="0" algn="l">
              <a:spcBef>
                <a:spcPts val="0"/>
              </a:spcBef>
              <a:spcAft>
                <a:spcPts val="0"/>
              </a:spcAft>
              <a:buSzPts val="1600"/>
              <a:buAutoNum type="arabicPeriod"/>
            </a:pPr>
            <a:r>
              <a:rPr lang="en" sz="1600"/>
              <a:t>Humans display shallower opponent modeling capabiliities than frontier LLMs</a:t>
            </a:r>
            <a:endParaRPr sz="1400"/>
          </a:p>
          <a:p>
            <a:pPr indent="0" lvl="0" marL="0" rtl="0" algn="l">
              <a:spcBef>
                <a:spcPts val="1200"/>
              </a:spcBef>
              <a:spcAft>
                <a:spcPts val="0"/>
              </a:spcAft>
              <a:buNone/>
            </a:pPr>
            <a:r>
              <a:t/>
            </a:r>
            <a:endParaRPr sz="1600"/>
          </a:p>
          <a:p>
            <a:pPr indent="0" lvl="0" marL="0" rtl="0" algn="l">
              <a:spcBef>
                <a:spcPts val="1200"/>
              </a:spcBef>
              <a:spcAft>
                <a:spcPts val="1200"/>
              </a:spcAft>
              <a:buNone/>
            </a:pPr>
            <a:r>
              <a:rPr b="1" i="1" lang="en" sz="1400"/>
              <a:t>Wang, C.</a:t>
            </a:r>
            <a:r>
              <a:rPr i="1" lang="en" sz="1400"/>
              <a:t>, Kasenberg, D., Stachenfeld, K., Castro, P. S. Discovering Differences in Strategic Behavior Between Humans and LLMs. ICML 2026.</a:t>
            </a:r>
            <a:endParaRPr sz="1400"/>
          </a:p>
        </p:txBody>
      </p:sp>
      <p:sp>
        <p:nvSpPr>
          <p:cNvPr id="2253" name="Google Shape;2253;p136"/>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2254" name="Google Shape;2254;p136"/>
          <p:cNvPicPr preferRelativeResize="0"/>
          <p:nvPr/>
        </p:nvPicPr>
        <p:blipFill>
          <a:blip r:embed="rId3">
            <a:alphaModFix/>
          </a:blip>
          <a:stretch>
            <a:fillRect/>
          </a:stretch>
        </p:blipFill>
        <p:spPr>
          <a:xfrm>
            <a:off x="4558363" y="1414525"/>
            <a:ext cx="3714749" cy="2314450"/>
          </a:xfrm>
          <a:prstGeom prst="rect">
            <a:avLst/>
          </a:prstGeom>
          <a:noFill/>
          <a:ln>
            <a:noFill/>
          </a:ln>
        </p:spPr>
      </p:pic>
      <p:grpSp>
        <p:nvGrpSpPr>
          <p:cNvPr id="2255" name="Google Shape;2255;p136"/>
          <p:cNvGrpSpPr/>
          <p:nvPr/>
        </p:nvGrpSpPr>
        <p:grpSpPr>
          <a:xfrm>
            <a:off x="4844833" y="4023153"/>
            <a:ext cx="829406" cy="1032086"/>
            <a:chOff x="3136124" y="3778650"/>
            <a:chExt cx="937500" cy="1166595"/>
          </a:xfrm>
        </p:grpSpPr>
        <p:pic>
          <p:nvPicPr>
            <p:cNvPr id="2256" name="Google Shape;2256;p136"/>
            <p:cNvPicPr preferRelativeResize="0"/>
            <p:nvPr/>
          </p:nvPicPr>
          <p:blipFill rotWithShape="1">
            <a:blip r:embed="rId4">
              <a:alphaModFix/>
            </a:blip>
            <a:srcRect b="13759" l="110" r="-110" t="7164"/>
            <a:stretch/>
          </p:blipFill>
          <p:spPr>
            <a:xfrm>
              <a:off x="3180075" y="3778650"/>
              <a:ext cx="849600" cy="849600"/>
            </a:xfrm>
            <a:prstGeom prst="roundRect">
              <a:avLst>
                <a:gd fmla="val 16667" name="adj"/>
              </a:avLst>
            </a:prstGeom>
            <a:noFill/>
            <a:ln>
              <a:noFill/>
            </a:ln>
          </p:spPr>
        </p:pic>
        <p:sp>
          <p:nvSpPr>
            <p:cNvPr id="2257" name="Google Shape;2257;p136"/>
            <p:cNvSpPr txBox="1"/>
            <p:nvPr/>
          </p:nvSpPr>
          <p:spPr>
            <a:xfrm>
              <a:off x="3136124" y="4637445"/>
              <a:ext cx="937500" cy="307800"/>
            </a:xfrm>
            <a:prstGeom prst="rect">
              <a:avLst/>
            </a:prstGeom>
            <a:noFill/>
            <a:ln>
              <a:noFill/>
            </a:ln>
          </p:spPr>
          <p:txBody>
            <a:bodyPr anchorCtr="0" anchor="t" bIns="80900" lIns="80900" spcFirstLastPara="1" rIns="80900" wrap="square" tIns="80900">
              <a:spAutoFit/>
            </a:bodyPr>
            <a:lstStyle/>
            <a:p>
              <a:pPr indent="0" lvl="0" marL="0" rtl="0" algn="ctr">
                <a:spcBef>
                  <a:spcPts val="0"/>
                </a:spcBef>
                <a:spcAft>
                  <a:spcPts val="0"/>
                </a:spcAft>
                <a:buNone/>
              </a:pPr>
              <a:r>
                <a:rPr lang="en" sz="708">
                  <a:latin typeface="Karla"/>
                  <a:ea typeface="Karla"/>
                  <a:cs typeface="Karla"/>
                  <a:sym typeface="Karla"/>
                </a:rPr>
                <a:t>Caroline Wang</a:t>
              </a:r>
              <a:endParaRPr baseline="30000" sz="708">
                <a:latin typeface="Karla"/>
                <a:ea typeface="Karla"/>
                <a:cs typeface="Karla"/>
                <a:sym typeface="Karla"/>
              </a:endParaRPr>
            </a:p>
          </p:txBody>
        </p:sp>
      </p:grpSp>
      <p:grpSp>
        <p:nvGrpSpPr>
          <p:cNvPr id="2258" name="Google Shape;2258;p136"/>
          <p:cNvGrpSpPr/>
          <p:nvPr/>
        </p:nvGrpSpPr>
        <p:grpSpPr>
          <a:xfrm>
            <a:off x="5682357" y="4037603"/>
            <a:ext cx="916195" cy="1003389"/>
            <a:chOff x="5484575" y="1253187"/>
            <a:chExt cx="1035600" cy="1134157"/>
          </a:xfrm>
        </p:grpSpPr>
        <p:pic>
          <p:nvPicPr>
            <p:cNvPr id="2259" name="Google Shape;2259;p136"/>
            <p:cNvPicPr preferRelativeResize="0"/>
            <p:nvPr/>
          </p:nvPicPr>
          <p:blipFill rotWithShape="1">
            <a:blip r:embed="rId5">
              <a:alphaModFix/>
            </a:blip>
            <a:srcRect b="-2533" l="0" r="-2533" t="0"/>
            <a:stretch/>
          </p:blipFill>
          <p:spPr>
            <a:xfrm>
              <a:off x="5563625" y="1253187"/>
              <a:ext cx="849600" cy="854100"/>
            </a:xfrm>
            <a:prstGeom prst="roundRect">
              <a:avLst>
                <a:gd fmla="val 16667" name="adj"/>
              </a:avLst>
            </a:prstGeom>
            <a:noFill/>
            <a:ln>
              <a:noFill/>
            </a:ln>
          </p:spPr>
        </p:pic>
        <p:sp>
          <p:nvSpPr>
            <p:cNvPr id="2260" name="Google Shape;2260;p136"/>
            <p:cNvSpPr txBox="1"/>
            <p:nvPr/>
          </p:nvSpPr>
          <p:spPr>
            <a:xfrm>
              <a:off x="5484575" y="2079545"/>
              <a:ext cx="1035600" cy="307800"/>
            </a:xfrm>
            <a:prstGeom prst="rect">
              <a:avLst/>
            </a:prstGeom>
            <a:noFill/>
            <a:ln>
              <a:noFill/>
            </a:ln>
          </p:spPr>
          <p:txBody>
            <a:bodyPr anchorCtr="0" anchor="t" bIns="80900" lIns="80900" spcFirstLastPara="1" rIns="80900" wrap="square" tIns="80900">
              <a:spAutoFit/>
            </a:bodyPr>
            <a:lstStyle/>
            <a:p>
              <a:pPr indent="0" lvl="0" marL="0" rtl="0" algn="ctr">
                <a:spcBef>
                  <a:spcPts val="0"/>
                </a:spcBef>
                <a:spcAft>
                  <a:spcPts val="0"/>
                </a:spcAft>
                <a:buNone/>
              </a:pPr>
              <a:r>
                <a:rPr lang="en" sz="708">
                  <a:latin typeface="Karla"/>
                  <a:ea typeface="Karla"/>
                  <a:cs typeface="Karla"/>
                  <a:sym typeface="Karla"/>
                </a:rPr>
                <a:t>Daniel Kasenberg</a:t>
              </a:r>
              <a:endParaRPr sz="708">
                <a:latin typeface="Karla"/>
                <a:ea typeface="Karla"/>
                <a:cs typeface="Karla"/>
                <a:sym typeface="Karla"/>
              </a:endParaRPr>
            </a:p>
          </p:txBody>
        </p:sp>
      </p:grpSp>
      <p:grpSp>
        <p:nvGrpSpPr>
          <p:cNvPr id="2261" name="Google Shape;2261;p136"/>
          <p:cNvGrpSpPr/>
          <p:nvPr/>
        </p:nvGrpSpPr>
        <p:grpSpPr>
          <a:xfrm>
            <a:off x="6524809" y="4034506"/>
            <a:ext cx="927077" cy="1009580"/>
            <a:chOff x="6567850" y="1255425"/>
            <a:chExt cx="1047900" cy="1141155"/>
          </a:xfrm>
        </p:grpSpPr>
        <p:pic>
          <p:nvPicPr>
            <p:cNvPr id="2262" name="Google Shape;2262;p136"/>
            <p:cNvPicPr preferRelativeResize="0"/>
            <p:nvPr/>
          </p:nvPicPr>
          <p:blipFill rotWithShape="1">
            <a:blip r:embed="rId6">
              <a:alphaModFix/>
            </a:blip>
            <a:srcRect b="-2533" l="0" r="-2533" t="0"/>
            <a:stretch/>
          </p:blipFill>
          <p:spPr>
            <a:xfrm>
              <a:off x="6667000" y="1255425"/>
              <a:ext cx="849600" cy="849600"/>
            </a:xfrm>
            <a:prstGeom prst="roundRect">
              <a:avLst>
                <a:gd fmla="val 16667" name="adj"/>
              </a:avLst>
            </a:prstGeom>
            <a:noFill/>
            <a:ln>
              <a:noFill/>
            </a:ln>
          </p:spPr>
        </p:pic>
        <p:sp>
          <p:nvSpPr>
            <p:cNvPr id="2263" name="Google Shape;2263;p136"/>
            <p:cNvSpPr txBox="1"/>
            <p:nvPr/>
          </p:nvSpPr>
          <p:spPr>
            <a:xfrm>
              <a:off x="6567850" y="2088780"/>
              <a:ext cx="1047900" cy="307800"/>
            </a:xfrm>
            <a:prstGeom prst="rect">
              <a:avLst/>
            </a:prstGeom>
            <a:noFill/>
            <a:ln>
              <a:noFill/>
            </a:ln>
          </p:spPr>
          <p:txBody>
            <a:bodyPr anchorCtr="0" anchor="t" bIns="80900" lIns="80900" spcFirstLastPara="1" rIns="80900" wrap="square" tIns="80900">
              <a:spAutoFit/>
            </a:bodyPr>
            <a:lstStyle/>
            <a:p>
              <a:pPr indent="0" lvl="0" marL="0" rtl="0" algn="ctr">
                <a:spcBef>
                  <a:spcPts val="0"/>
                </a:spcBef>
                <a:spcAft>
                  <a:spcPts val="0"/>
                </a:spcAft>
                <a:buNone/>
              </a:pPr>
              <a:r>
                <a:rPr lang="en" sz="708">
                  <a:latin typeface="Karla"/>
                  <a:ea typeface="Karla"/>
                  <a:cs typeface="Karla"/>
                  <a:sym typeface="Karla"/>
                </a:rPr>
                <a:t>Kim Stachenfeld</a:t>
              </a:r>
              <a:endParaRPr sz="708">
                <a:latin typeface="Karla"/>
                <a:ea typeface="Karla"/>
                <a:cs typeface="Karla"/>
                <a:sym typeface="Karla"/>
              </a:endParaRPr>
            </a:p>
          </p:txBody>
        </p:sp>
      </p:grpSp>
      <p:grpSp>
        <p:nvGrpSpPr>
          <p:cNvPr id="2264" name="Google Shape;2264;p136"/>
          <p:cNvGrpSpPr/>
          <p:nvPr/>
        </p:nvGrpSpPr>
        <p:grpSpPr>
          <a:xfrm>
            <a:off x="7443697" y="4039516"/>
            <a:ext cx="829406" cy="1103987"/>
            <a:chOff x="7784925" y="1261838"/>
            <a:chExt cx="937500" cy="1247866"/>
          </a:xfrm>
        </p:grpSpPr>
        <p:pic>
          <p:nvPicPr>
            <p:cNvPr id="2265" name="Google Shape;2265;p136"/>
            <p:cNvPicPr preferRelativeResize="0"/>
            <p:nvPr/>
          </p:nvPicPr>
          <p:blipFill rotWithShape="1">
            <a:blip r:embed="rId7">
              <a:alphaModFix/>
            </a:blip>
            <a:srcRect b="41322" l="16511" r="17708" t="10439"/>
            <a:stretch/>
          </p:blipFill>
          <p:spPr>
            <a:xfrm>
              <a:off x="7828875" y="1261838"/>
              <a:ext cx="849600" cy="831300"/>
            </a:xfrm>
            <a:prstGeom prst="roundRect">
              <a:avLst>
                <a:gd fmla="val 16667" name="adj"/>
              </a:avLst>
            </a:prstGeom>
            <a:noFill/>
            <a:ln>
              <a:noFill/>
            </a:ln>
          </p:spPr>
        </p:pic>
        <p:sp>
          <p:nvSpPr>
            <p:cNvPr id="2266" name="Google Shape;2266;p136"/>
            <p:cNvSpPr txBox="1"/>
            <p:nvPr/>
          </p:nvSpPr>
          <p:spPr>
            <a:xfrm>
              <a:off x="7784925" y="2078603"/>
              <a:ext cx="937500" cy="431100"/>
            </a:xfrm>
            <a:prstGeom prst="rect">
              <a:avLst/>
            </a:prstGeom>
            <a:noFill/>
            <a:ln>
              <a:noFill/>
            </a:ln>
          </p:spPr>
          <p:txBody>
            <a:bodyPr anchorCtr="0" anchor="t" bIns="80900" lIns="80900" spcFirstLastPara="1" rIns="80900" wrap="square" tIns="80900">
              <a:spAutoFit/>
            </a:bodyPr>
            <a:lstStyle/>
            <a:p>
              <a:pPr indent="0" lvl="0" marL="0" rtl="0" algn="ctr">
                <a:spcBef>
                  <a:spcPts val="0"/>
                </a:spcBef>
                <a:spcAft>
                  <a:spcPts val="0"/>
                </a:spcAft>
                <a:buNone/>
              </a:pPr>
              <a:r>
                <a:rPr lang="en" sz="708">
                  <a:latin typeface="Karla"/>
                  <a:ea typeface="Karla"/>
                  <a:cs typeface="Karla"/>
                  <a:sym typeface="Karla"/>
                </a:rPr>
                <a:t>Pablo Samuel Castro</a:t>
              </a:r>
              <a:endParaRPr sz="708">
                <a:latin typeface="Karla"/>
                <a:ea typeface="Karla"/>
                <a:cs typeface="Karla"/>
                <a:sym typeface="Karla"/>
              </a:endParaRPr>
            </a:p>
          </p:txBody>
        </p:sp>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